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29"/>
  </p:notesMasterIdLst>
  <p:sldIdLst>
    <p:sldId id="256" r:id="rId2"/>
    <p:sldId id="257" r:id="rId3"/>
    <p:sldId id="277" r:id="rId4"/>
    <p:sldId id="258" r:id="rId5"/>
    <p:sldId id="285" r:id="rId6"/>
    <p:sldId id="288" r:id="rId7"/>
    <p:sldId id="286" r:id="rId8"/>
    <p:sldId id="264" r:id="rId9"/>
    <p:sldId id="262" r:id="rId10"/>
    <p:sldId id="266" r:id="rId11"/>
    <p:sldId id="289" r:id="rId12"/>
    <p:sldId id="295" r:id="rId13"/>
    <p:sldId id="284" r:id="rId14"/>
    <p:sldId id="259" r:id="rId15"/>
    <p:sldId id="278" r:id="rId16"/>
    <p:sldId id="260" r:id="rId17"/>
    <p:sldId id="282" r:id="rId18"/>
    <p:sldId id="270" r:id="rId19"/>
    <p:sldId id="272" r:id="rId20"/>
    <p:sldId id="274" r:id="rId21"/>
    <p:sldId id="279" r:id="rId22"/>
    <p:sldId id="273" r:id="rId23"/>
    <p:sldId id="280" r:id="rId24"/>
    <p:sldId id="281" r:id="rId25"/>
    <p:sldId id="275" r:id="rId26"/>
    <p:sldId id="261" r:id="rId27"/>
    <p:sldId id="265" r:id="rId28"/>
  </p:sldIdLst>
  <p:sldSz cx="12192000" cy="6858000"/>
  <p:notesSz cx="6858000" cy="9144000"/>
  <p:embeddedFontLst>
    <p:embeddedFont>
      <p:font typeface="Century Gothic" panose="020B050202020202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42"/>
    <p:restoredTop sz="94668"/>
  </p:normalViewPr>
  <p:slideViewPr>
    <p:cSldViewPr snapToGrid="0">
      <p:cViewPr varScale="1">
        <p:scale>
          <a:sx n="152" d="100"/>
          <a:sy n="152" d="100"/>
        </p:scale>
        <p:origin x="208" y="488"/>
      </p:cViewPr>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A1D5FD7E-D2D6-BA9E-5BA5-086BD953950F}"/>
            </a:ext>
          </a:extLst>
        </p:cNvPr>
        <p:cNvGrpSpPr/>
        <p:nvPr/>
      </p:nvGrpSpPr>
      <p:grpSpPr>
        <a:xfrm>
          <a:off x="0" y="0"/>
          <a:ext cx="0" cy="0"/>
          <a:chOff x="0" y="0"/>
          <a:chExt cx="0" cy="0"/>
        </a:xfrm>
      </p:grpSpPr>
      <p:sp>
        <p:nvSpPr>
          <p:cNvPr id="187" name="Google Shape;187;p15:notes">
            <a:extLst>
              <a:ext uri="{FF2B5EF4-FFF2-40B4-BE49-F238E27FC236}">
                <a16:creationId xmlns:a16="http://schemas.microsoft.com/office/drawing/2014/main" id="{E28A751B-8F60-4F84-0A9D-77E9723589B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5:notes">
            <a:extLst>
              <a:ext uri="{FF2B5EF4-FFF2-40B4-BE49-F238E27FC236}">
                <a16:creationId xmlns:a16="http://schemas.microsoft.com/office/drawing/2014/main" id="{926D842B-A587-EE1E-EECE-854F3245F93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3757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F7E1B745-FED1-2105-5370-F5903FC30401}"/>
            </a:ext>
          </a:extLst>
        </p:cNvPr>
        <p:cNvGrpSpPr/>
        <p:nvPr/>
      </p:nvGrpSpPr>
      <p:grpSpPr>
        <a:xfrm>
          <a:off x="0" y="0"/>
          <a:ext cx="0" cy="0"/>
          <a:chOff x="0" y="0"/>
          <a:chExt cx="0" cy="0"/>
        </a:xfrm>
      </p:grpSpPr>
      <p:sp>
        <p:nvSpPr>
          <p:cNvPr id="151" name="Google Shape;151;p10:notes">
            <a:extLst>
              <a:ext uri="{FF2B5EF4-FFF2-40B4-BE49-F238E27FC236}">
                <a16:creationId xmlns:a16="http://schemas.microsoft.com/office/drawing/2014/main" id="{0E416226-37FE-D9CC-69DA-2D681598462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0:notes">
            <a:extLst>
              <a:ext uri="{FF2B5EF4-FFF2-40B4-BE49-F238E27FC236}">
                <a16:creationId xmlns:a16="http://schemas.microsoft.com/office/drawing/2014/main" id="{2BBB70E9-D491-A032-5041-A7B7DB5B942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10:notes">
            <a:extLst>
              <a:ext uri="{FF2B5EF4-FFF2-40B4-BE49-F238E27FC236}">
                <a16:creationId xmlns:a16="http://schemas.microsoft.com/office/drawing/2014/main" id="{ED0D64E2-68EF-4F15-A904-7DE2AB1F1E0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2380798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2E88C065-7729-E32B-D21C-E50932BF9A01}"/>
            </a:ext>
          </a:extLst>
        </p:cNvPr>
        <p:cNvGrpSpPr/>
        <p:nvPr/>
      </p:nvGrpSpPr>
      <p:grpSpPr>
        <a:xfrm>
          <a:off x="0" y="0"/>
          <a:ext cx="0" cy="0"/>
          <a:chOff x="0" y="0"/>
          <a:chExt cx="0" cy="0"/>
        </a:xfrm>
      </p:grpSpPr>
      <p:sp>
        <p:nvSpPr>
          <p:cNvPr id="187" name="Google Shape;187;p15:notes">
            <a:extLst>
              <a:ext uri="{FF2B5EF4-FFF2-40B4-BE49-F238E27FC236}">
                <a16:creationId xmlns:a16="http://schemas.microsoft.com/office/drawing/2014/main" id="{1E3939CD-3D2C-13B5-9464-0718787F8D5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5:notes">
            <a:extLst>
              <a:ext uri="{FF2B5EF4-FFF2-40B4-BE49-F238E27FC236}">
                <a16:creationId xmlns:a16="http://schemas.microsoft.com/office/drawing/2014/main" id="{13657C0D-AEE1-1151-990F-07E1418526A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8684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a:extLst>
            <a:ext uri="{FF2B5EF4-FFF2-40B4-BE49-F238E27FC236}">
              <a16:creationId xmlns:a16="http://schemas.microsoft.com/office/drawing/2014/main" id="{F7E1B745-FED1-2105-5370-F5903FC30401}"/>
            </a:ext>
          </a:extLst>
        </p:cNvPr>
        <p:cNvGrpSpPr/>
        <p:nvPr/>
      </p:nvGrpSpPr>
      <p:grpSpPr>
        <a:xfrm>
          <a:off x="0" y="0"/>
          <a:ext cx="0" cy="0"/>
          <a:chOff x="0" y="0"/>
          <a:chExt cx="0" cy="0"/>
        </a:xfrm>
      </p:grpSpPr>
      <p:sp>
        <p:nvSpPr>
          <p:cNvPr id="151" name="Google Shape;151;p10:notes">
            <a:extLst>
              <a:ext uri="{FF2B5EF4-FFF2-40B4-BE49-F238E27FC236}">
                <a16:creationId xmlns:a16="http://schemas.microsoft.com/office/drawing/2014/main" id="{0E416226-37FE-D9CC-69DA-2D681598462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0:notes">
            <a:extLst>
              <a:ext uri="{FF2B5EF4-FFF2-40B4-BE49-F238E27FC236}">
                <a16:creationId xmlns:a16="http://schemas.microsoft.com/office/drawing/2014/main" id="{2BBB70E9-D491-A032-5041-A7B7DB5B942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10:notes">
            <a:extLst>
              <a:ext uri="{FF2B5EF4-FFF2-40B4-BE49-F238E27FC236}">
                <a16:creationId xmlns:a16="http://schemas.microsoft.com/office/drawing/2014/main" id="{ED0D64E2-68EF-4F15-A904-7DE2AB1F1E0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70664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27838540" name="PlaceHolder 1"/>
          <p:cNvSpPr>
            <a:spLocks noGrp="1" noRot="1" noChangeAspect="1"/>
          </p:cNvSpPr>
          <p:nvPr>
            <p:ph type="sldImg"/>
          </p:nvPr>
        </p:nvSpPr>
        <p:spPr bwMode="auto">
          <a:xfrm>
            <a:off x="0" y="811213"/>
            <a:ext cx="0" cy="0"/>
          </a:xfrm>
          <a:prstGeom prst="rect">
            <a:avLst/>
          </a:prstGeom>
          <a:ln w="0">
            <a:noFill/>
          </a:ln>
        </p:spPr>
      </p:sp>
      <p:sp>
        <p:nvSpPr>
          <p:cNvPr id="151129537" name="PlaceHolder 2"/>
          <p:cNvSpPr>
            <a:spLocks noGrp="1"/>
          </p:cNvSpPr>
          <p:nvPr>
            <p:ph type="body"/>
          </p:nvPr>
        </p:nvSpPr>
        <p:spPr bwMode="auto">
          <a:xfrm>
            <a:off x="756000" y="5078520"/>
            <a:ext cx="6039720" cy="4803120"/>
          </a:xfrm>
          <a:prstGeom prst="rect">
            <a:avLst/>
          </a:prstGeom>
          <a:noFill/>
          <a:ln w="0">
            <a:noFill/>
          </a:ln>
        </p:spPr>
        <p:txBody>
          <a:bodyPr lIns="0" tIns="0" rIns="0" bIns="0" anchor="t">
            <a:noAutofit/>
          </a:bodyPr>
          <a:lstStyle/>
          <a:p>
            <a:pPr indent="0">
              <a:buNone/>
              <a:defRPr/>
            </a:pPr>
            <a:endParaRPr lang="en-US" sz="1800" b="0" u="none" strike="noStrike">
              <a:solidFill>
                <a:srgbClr val="000000"/>
              </a:solidFill>
              <a:latin typeface="Arial"/>
            </a:endParaRPr>
          </a:p>
        </p:txBody>
      </p:sp>
      <p:sp>
        <p:nvSpPr>
          <p:cNvPr id="587768119" name="PlaceHolder 3"/>
          <p:cNvSpPr>
            <a:spLocks noGrp="1"/>
          </p:cNvSpPr>
          <p:nvPr>
            <p:ph type="sldNum" idx="38"/>
          </p:nvPr>
        </p:nvSpPr>
        <p:spPr bwMode="auto">
          <a:xfrm>
            <a:off x="4278960" y="10157400"/>
            <a:ext cx="3272760" cy="526320"/>
          </a:xfrm>
          <a:prstGeom prst="rect">
            <a:avLst/>
          </a:prstGeom>
          <a:noFill/>
          <a:ln w="0">
            <a:noFill/>
          </a:ln>
        </p:spPr>
        <p:txBody>
          <a:bodyPr lIns="0" tIns="0" rIns="0" bIns="0" anchor="b">
            <a:noAutofit/>
          </a:bodyPr>
          <a:lstStyle/>
          <a:p>
            <a:pPr indent="0">
              <a:buNone/>
              <a:defRPr/>
            </a:pPr>
            <a:endParaRPr lang="en-US" sz="1400" b="0" u="none" strike="noStrike">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7AD99-BE8E-B209-4152-ABE897407C8C}"/>
            </a:ext>
          </a:extLst>
        </p:cNvPr>
        <p:cNvGrpSpPr/>
        <p:nvPr/>
      </p:nvGrpSpPr>
      <p:grpSpPr>
        <a:xfrm>
          <a:off x="0" y="0"/>
          <a:ext cx="0" cy="0"/>
          <a:chOff x="0" y="0"/>
          <a:chExt cx="0" cy="0"/>
        </a:xfrm>
      </p:grpSpPr>
      <p:sp>
        <p:nvSpPr>
          <p:cNvPr id="51" name="PlaceHolder 1">
            <a:extLst>
              <a:ext uri="{FF2B5EF4-FFF2-40B4-BE49-F238E27FC236}">
                <a16:creationId xmlns:a16="http://schemas.microsoft.com/office/drawing/2014/main" id="{AA6B1510-5954-46EC-6F45-415D3619CD6B}"/>
              </a:ext>
            </a:extLst>
          </p:cNvPr>
          <p:cNvSpPr>
            <a:spLocks noGrp="1" noRot="1" noChangeAspect="1"/>
          </p:cNvSpPr>
          <p:nvPr>
            <p:ph type="sldImg"/>
          </p:nvPr>
        </p:nvSpPr>
        <p:spPr>
          <a:xfrm>
            <a:off x="685800" y="1143000"/>
            <a:ext cx="5486400" cy="3086100"/>
          </a:xfrm>
          <a:prstGeom prst="rect">
            <a:avLst/>
          </a:prstGeom>
          <a:ln w="0">
            <a:noFill/>
          </a:ln>
        </p:spPr>
      </p:sp>
      <p:sp>
        <p:nvSpPr>
          <p:cNvPr id="52" name="PlaceHolder 2">
            <a:extLst>
              <a:ext uri="{FF2B5EF4-FFF2-40B4-BE49-F238E27FC236}">
                <a16:creationId xmlns:a16="http://schemas.microsoft.com/office/drawing/2014/main" id="{0D44D9B2-6F1E-DF41-224C-CF2F0FB3D175}"/>
              </a:ext>
            </a:extLst>
          </p:cNvPr>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53" name="PlaceHolder 3">
            <a:extLst>
              <a:ext uri="{FF2B5EF4-FFF2-40B4-BE49-F238E27FC236}">
                <a16:creationId xmlns:a16="http://schemas.microsoft.com/office/drawing/2014/main" id="{B4F0C69B-E798-CEC5-E716-CB8354286392}"/>
              </a:ext>
            </a:extLst>
          </p:cNvPr>
          <p:cNvSpPr>
            <a:spLocks noGrp="1"/>
          </p:cNvSpPr>
          <p:nvPr>
            <p:ph type="sldNum" idx="5"/>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en-US" sz="1400" b="0" strike="noStrike" spc="-1">
                <a:solidFill>
                  <a:srgbClr val="000000"/>
                </a:solidFill>
                <a:latin typeface="Times New Roman"/>
              </a:defRPr>
            </a:lvl1pPr>
          </a:lstStyle>
          <a:p>
            <a:pPr indent="0" algn="r">
              <a:lnSpc>
                <a:spcPct val="100000"/>
              </a:lnSpc>
              <a:buNone/>
              <a:tabLst>
                <a:tab pos="0" algn="l"/>
              </a:tabLst>
            </a:pPr>
            <a:fld id="{175A93F9-92D2-4804-99FE-F13351BA5B00}" type="slidenum">
              <a:rPr lang="en-US" sz="1400" b="0" strike="noStrike" spc="-1">
                <a:solidFill>
                  <a:srgbClr val="000000"/>
                </a:solidFill>
                <a:latin typeface="Times New Roman"/>
              </a:rPr>
              <a:t>7</a:t>
            </a:fld>
            <a:endParaRPr lang="en-US" sz="1400" b="0" strike="noStrike" spc="-1">
              <a:solidFill>
                <a:srgbClr val="000000"/>
              </a:solidFill>
              <a:latin typeface="Times New Roman"/>
            </a:endParaRPr>
          </a:p>
        </p:txBody>
      </p:sp>
    </p:spTree>
    <p:extLst>
      <p:ext uri="{BB962C8B-B14F-4D97-AF65-F5344CB8AC3E}">
        <p14:creationId xmlns:p14="http://schemas.microsoft.com/office/powerpoint/2010/main" val="1875654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48843736" name="PlaceHolder 1"/>
          <p:cNvSpPr>
            <a:spLocks noGrp="1" noRot="1" noChangeAspect="1"/>
          </p:cNvSpPr>
          <p:nvPr>
            <p:ph type="sldImg"/>
          </p:nvPr>
        </p:nvSpPr>
        <p:spPr bwMode="auto">
          <a:xfrm>
            <a:off x="-1588" y="811213"/>
            <a:ext cx="0" cy="0"/>
          </a:xfrm>
          <a:prstGeom prst="rect">
            <a:avLst/>
          </a:prstGeom>
          <a:ln w="0">
            <a:noFill/>
          </a:ln>
        </p:spPr>
      </p:sp>
      <p:sp>
        <p:nvSpPr>
          <p:cNvPr id="2100606712" name="PlaceHolder 2"/>
          <p:cNvSpPr>
            <a:spLocks noGrp="1"/>
          </p:cNvSpPr>
          <p:nvPr>
            <p:ph type="body"/>
          </p:nvPr>
        </p:nvSpPr>
        <p:spPr bwMode="auto">
          <a:xfrm>
            <a:off x="566640" y="9146880"/>
            <a:ext cx="4523760" cy="7470720"/>
          </a:xfrm>
          <a:prstGeom prst="rect">
            <a:avLst/>
          </a:prstGeom>
          <a:noFill/>
          <a:ln w="0">
            <a:noFill/>
          </a:ln>
        </p:spPr>
        <p:txBody>
          <a:bodyPr lIns="91440" tIns="45720" rIns="91440" bIns="45720" anchor="ctr">
            <a:noAutofit/>
          </a:bodyPr>
          <a:lstStyle/>
          <a:p>
            <a:pPr indent="0">
              <a:buNone/>
              <a:defRPr/>
            </a:pPr>
            <a:endParaRPr lang="en-US" sz="1800" b="0" u="none" strike="noStrike">
              <a:solidFill>
                <a:srgbClr val="000000"/>
              </a:solidFill>
              <a:latin typeface="Arial"/>
            </a:endParaRPr>
          </a:p>
        </p:txBody>
      </p:sp>
      <p:sp>
        <p:nvSpPr>
          <p:cNvPr id="1461214723" name="PlaceHolder 3"/>
          <p:cNvSpPr>
            <a:spLocks noGrp="1"/>
          </p:cNvSpPr>
          <p:nvPr>
            <p:ph type="sldNum" idx="40"/>
          </p:nvPr>
        </p:nvSpPr>
        <p:spPr bwMode="auto">
          <a:xfrm>
            <a:off x="3211560" y="18053280"/>
            <a:ext cx="2444760" cy="940320"/>
          </a:xfrm>
          <a:prstGeom prst="rect">
            <a:avLst/>
          </a:prstGeom>
          <a:noFill/>
          <a:ln w="0">
            <a:noFill/>
          </a:ln>
        </p:spPr>
        <p:txBody>
          <a:bodyPr lIns="91440" tIns="45720" rIns="91440" bIns="45720" anchor="b">
            <a:noAutofit/>
          </a:bodyPr>
          <a:lstStyle/>
          <a:p>
            <a:pPr indent="0">
              <a:buNone/>
              <a:defRPr/>
            </a:pPr>
            <a:endParaRPr lang="en-US" sz="1400" b="0" u="none" strike="noStrike">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0440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0" y="812800"/>
            <a:ext cx="0" cy="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31"/>
          </p:nvPr>
        </p:nvSpPr>
        <p:spPr/>
        <p:txBody>
          <a:bodyPr/>
          <a:lstStyle/>
          <a:p>
            <a:pPr indent="0" algn="r">
              <a:buNone/>
              <a:defRPr/>
            </a:pPr>
            <a:fld id="{628794CC-64BB-495B-A8FE-AA44F47B04B5}" type="slidenum">
              <a:rPr lang="en-US" sz="1400" b="0" u="none" strike="noStrike" smtClean="0">
                <a:solidFill>
                  <a:srgbClr val="000000"/>
                </a:solidFill>
                <a:latin typeface="Times New Roman"/>
              </a:rPr>
              <a:t>11</a:t>
            </a:fld>
            <a:endParaRPr lang="en-US" sz="1400" b="0" u="none" strike="noStrike">
              <a:solidFill>
                <a:srgbClr val="000000"/>
              </a:solidFill>
              <a:latin typeface="Times New Roman"/>
            </a:endParaRPr>
          </a:p>
        </p:txBody>
      </p:sp>
    </p:spTree>
    <p:extLst>
      <p:ext uri="{BB962C8B-B14F-4D97-AF65-F5344CB8AC3E}">
        <p14:creationId xmlns:p14="http://schemas.microsoft.com/office/powerpoint/2010/main" val="2634244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F9E65208-93FB-9503-A048-E440A87E20FE}"/>
            </a:ext>
          </a:extLst>
        </p:cNvPr>
        <p:cNvGrpSpPr/>
        <p:nvPr/>
      </p:nvGrpSpPr>
      <p:grpSpPr>
        <a:xfrm>
          <a:off x="0" y="0"/>
          <a:ext cx="0" cy="0"/>
          <a:chOff x="0" y="0"/>
          <a:chExt cx="0" cy="0"/>
        </a:xfrm>
      </p:grpSpPr>
      <p:sp>
        <p:nvSpPr>
          <p:cNvPr id="187" name="Google Shape;187;p15:notes">
            <a:extLst>
              <a:ext uri="{FF2B5EF4-FFF2-40B4-BE49-F238E27FC236}">
                <a16:creationId xmlns:a16="http://schemas.microsoft.com/office/drawing/2014/main" id="{9D6F93BD-2DE0-E124-D16E-215E1CF24E9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5:notes">
            <a:extLst>
              <a:ext uri="{FF2B5EF4-FFF2-40B4-BE49-F238E27FC236}">
                <a16:creationId xmlns:a16="http://schemas.microsoft.com/office/drawing/2014/main" id="{47BCF49C-DB22-45D3-8287-D4569306C20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2237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PlaceHolder 1"/>
          <p:cNvSpPr>
            <a:spLocks noGrp="1" noRot="1" noChangeAspect="1"/>
          </p:cNvSpPr>
          <p:nvPr>
            <p:ph type="sldImg"/>
          </p:nvPr>
        </p:nvSpPr>
        <p:spPr>
          <a:xfrm>
            <a:off x="685800" y="1143000"/>
            <a:ext cx="5486400" cy="3086100"/>
          </a:xfrm>
          <a:prstGeom prst="rect">
            <a:avLst/>
          </a:prstGeom>
          <a:ln w="0">
            <a:noFill/>
          </a:ln>
        </p:spPr>
      </p:sp>
      <p:sp>
        <p:nvSpPr>
          <p:cNvPr id="52"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marL="216000" indent="-216000">
              <a:buNone/>
            </a:pPr>
            <a:endParaRPr lang="en-US" sz="1800" b="0" strike="noStrike" spc="-1">
              <a:solidFill>
                <a:srgbClr val="000000"/>
              </a:solidFill>
              <a:latin typeface="Arial"/>
            </a:endParaRPr>
          </a:p>
        </p:txBody>
      </p:sp>
      <p:sp>
        <p:nvSpPr>
          <p:cNvPr id="53" name="PlaceHolder 3"/>
          <p:cNvSpPr>
            <a:spLocks noGrp="1"/>
          </p:cNvSpPr>
          <p:nvPr>
            <p:ph type="sldNum" idx="5"/>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en-US" sz="1400" b="0" strike="noStrike" spc="-1">
                <a:solidFill>
                  <a:srgbClr val="000000"/>
                </a:solidFill>
                <a:latin typeface="Times New Roman"/>
              </a:defRPr>
            </a:lvl1pPr>
          </a:lstStyle>
          <a:p>
            <a:pPr indent="0" algn="r">
              <a:lnSpc>
                <a:spcPct val="100000"/>
              </a:lnSpc>
              <a:buNone/>
              <a:tabLst>
                <a:tab pos="0" algn="l"/>
              </a:tabLst>
            </a:pPr>
            <a:fld id="{175A93F9-92D2-4804-99FE-F13351BA5B00}" type="slidenum">
              <a:rPr lang="en-US" sz="1400" b="0" strike="noStrike" spc="-1">
                <a:solidFill>
                  <a:srgbClr val="000000"/>
                </a:solidFill>
                <a:latin typeface="Times New Roman"/>
              </a:rPr>
              <a:t>15</a:t>
            </a:fld>
            <a:endParaRPr lang="en-US" sz="1400" b="0" strike="noStrike" spc="-1">
              <a:solidFill>
                <a:srgbClr val="000000"/>
              </a:solid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C8E989FA-13E2-CCD5-1362-DED9ACE69174}"/>
            </a:ext>
          </a:extLst>
        </p:cNvPr>
        <p:cNvGrpSpPr/>
        <p:nvPr/>
      </p:nvGrpSpPr>
      <p:grpSpPr>
        <a:xfrm>
          <a:off x="0" y="0"/>
          <a:ext cx="0" cy="0"/>
          <a:chOff x="0" y="0"/>
          <a:chExt cx="0" cy="0"/>
        </a:xfrm>
      </p:grpSpPr>
      <p:sp>
        <p:nvSpPr>
          <p:cNvPr id="187" name="Google Shape;187;p15:notes">
            <a:extLst>
              <a:ext uri="{FF2B5EF4-FFF2-40B4-BE49-F238E27FC236}">
                <a16:creationId xmlns:a16="http://schemas.microsoft.com/office/drawing/2014/main" id="{E82A52BC-65F7-8314-7581-08D12243E1E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5:notes">
            <a:extLst>
              <a:ext uri="{FF2B5EF4-FFF2-40B4-BE49-F238E27FC236}">
                <a16:creationId xmlns:a16="http://schemas.microsoft.com/office/drawing/2014/main" id="{C8F5488E-E7DF-D8AF-E368-B97819F68CD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59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pn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559982" y="1155404"/>
            <a:ext cx="6613451" cy="3191098"/>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5400"/>
              <a:buFont typeface="Century Gothic"/>
              <a:buNone/>
              <a:defRPr sz="5400" b="1"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
          <p:cNvSpPr txBox="1">
            <a:spLocks noGrp="1"/>
          </p:cNvSpPr>
          <p:nvPr>
            <p:ph type="body" idx="1"/>
          </p:nvPr>
        </p:nvSpPr>
        <p:spPr>
          <a:xfrm>
            <a:off x="559981" y="4394309"/>
            <a:ext cx="8293396" cy="12551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3" name="Google Shape;13;p2" descr="Logotipo"/>
          <p:cNvPicPr preferRelativeResize="0">
            <a:picLocks noChangeAspect="1"/>
          </p:cNvPicPr>
          <p:nvPr/>
        </p:nvPicPr>
        <p:blipFill rotWithShape="1">
          <a:blip r:embed="rId3">
            <a:alphaModFix/>
          </a:blip>
          <a:srcRect/>
          <a:stretch/>
        </p:blipFill>
        <p:spPr>
          <a:xfrm>
            <a:off x="10293381" y="2344370"/>
            <a:ext cx="1388589" cy="1084630"/>
          </a:xfrm>
          <a:prstGeom prst="rect">
            <a:avLst/>
          </a:prstGeom>
          <a:noFill/>
          <a:ln>
            <a:noFill/>
          </a:ln>
        </p:spPr>
      </p:pic>
      <p:pic>
        <p:nvPicPr>
          <p:cNvPr id="3" name="Picture 2">
            <a:extLst>
              <a:ext uri="{FF2B5EF4-FFF2-40B4-BE49-F238E27FC236}">
                <a16:creationId xmlns:a16="http://schemas.microsoft.com/office/drawing/2014/main" id="{A38D8D96-445F-7FDE-561E-784D4535CE9B}"/>
              </a:ext>
            </a:extLst>
          </p:cNvPr>
          <p:cNvPicPr>
            <a:picLocks noChangeAspect="1"/>
          </p:cNvPicPr>
          <p:nvPr userDrawn="1"/>
        </p:nvPicPr>
        <p:blipFill>
          <a:blip r:embed="rId4">
            <a:extLst>
              <a:ext uri="{BEBA8EAE-BF5A-486C-A8C5-ECC9F3942E4B}">
                <a14:imgProps xmlns:a14="http://schemas.microsoft.com/office/drawing/2010/main">
                  <a14:imgLayer r:embed="rId5">
                    <a14:imgEffect>
                      <a14:artisticPhotocopy trans="0"/>
                    </a14:imgEffect>
                  </a14:imgLayer>
                </a14:imgProps>
              </a:ext>
            </a:extLst>
          </a:blip>
          <a:stretch>
            <a:fillRect/>
          </a:stretch>
        </p:blipFill>
        <p:spPr>
          <a:xfrm>
            <a:off x="10370759" y="587381"/>
            <a:ext cx="1233832" cy="1473470"/>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Diseño personalizado">
  <p:cSld name="1_Diseño personalizado">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4855535" y="2782259"/>
            <a:ext cx="6328144" cy="1811775"/>
          </a:xfrm>
          <a:prstGeom prst="rect">
            <a:avLst/>
          </a:prstGeom>
          <a:noFill/>
          <a:ln>
            <a:noFill/>
          </a:ln>
        </p:spPr>
        <p:txBody>
          <a:bodyPr spcFirstLastPara="1" wrap="square" lIns="91425" tIns="45700" rIns="91425" bIns="45700" anchor="t" anchorCtr="0">
            <a:noAutofit/>
          </a:bodyPr>
          <a:lstStyle>
            <a:lvl1pPr marR="0" lvl="0" algn="r" rtl="0">
              <a:lnSpc>
                <a:spcPct val="90000"/>
              </a:lnSpc>
              <a:spcBef>
                <a:spcPts val="0"/>
              </a:spcBef>
              <a:spcAft>
                <a:spcPts val="0"/>
              </a:spcAft>
              <a:buClr>
                <a:schemeClr val="dk1"/>
              </a:buClr>
              <a:buSzPts val="4400"/>
              <a:buFont typeface="Century Gothic"/>
              <a:buNone/>
              <a:defRPr sz="4400" b="1"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2" name="Google Shape;13;p2" descr="Logotipo">
            <a:extLst>
              <a:ext uri="{FF2B5EF4-FFF2-40B4-BE49-F238E27FC236}">
                <a16:creationId xmlns:a16="http://schemas.microsoft.com/office/drawing/2014/main" id="{57B4A333-7C66-0709-8A56-6C822BFF682B}"/>
              </a:ext>
            </a:extLst>
          </p:cNvPr>
          <p:cNvPicPr preferRelativeResize="0">
            <a:picLocks noChangeAspect="1"/>
          </p:cNvPicPr>
          <p:nvPr userDrawn="1"/>
        </p:nvPicPr>
        <p:blipFill rotWithShape="1">
          <a:blip r:embed="rId3">
            <a:alphaModFix/>
          </a:blip>
          <a:srcRect/>
          <a:stretch/>
        </p:blipFill>
        <p:spPr>
          <a:xfrm>
            <a:off x="314027" y="2171375"/>
            <a:ext cx="1388589" cy="1084630"/>
          </a:xfrm>
          <a:prstGeom prst="rect">
            <a:avLst/>
          </a:prstGeom>
          <a:noFill/>
          <a:ln>
            <a:noFill/>
          </a:ln>
        </p:spPr>
      </p:pic>
      <p:pic>
        <p:nvPicPr>
          <p:cNvPr id="3" name="Picture 2">
            <a:extLst>
              <a:ext uri="{FF2B5EF4-FFF2-40B4-BE49-F238E27FC236}">
                <a16:creationId xmlns:a16="http://schemas.microsoft.com/office/drawing/2014/main" id="{3376A3BF-47E6-EF63-D73E-5C86FE73EF75}"/>
              </a:ext>
            </a:extLst>
          </p:cNvPr>
          <p:cNvPicPr>
            <a:picLocks noChangeAspect="1"/>
          </p:cNvPicPr>
          <p:nvPr userDrawn="1"/>
        </p:nvPicPr>
        <p:blipFill>
          <a:blip r:embed="rId4">
            <a:extLst>
              <a:ext uri="{BEBA8EAE-BF5A-486C-A8C5-ECC9F3942E4B}">
                <a14:imgProps xmlns:a14="http://schemas.microsoft.com/office/drawing/2010/main">
                  <a14:imgLayer r:embed="rId5">
                    <a14:imgEffect>
                      <a14:artisticPhotocopy trans="0"/>
                    </a14:imgEffect>
                  </a14:imgLayer>
                </a14:imgProps>
              </a:ext>
            </a:extLst>
          </a:blip>
          <a:stretch>
            <a:fillRect/>
          </a:stretch>
        </p:blipFill>
        <p:spPr>
          <a:xfrm>
            <a:off x="391405" y="414386"/>
            <a:ext cx="1233832" cy="1473470"/>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_Diseño personalizado">
  <p:cSld name="5_Diseño personalizado">
    <p:bg>
      <p:bgPr>
        <a:blipFill>
          <a:blip r:embed="rId2">
            <a:alphaModFix/>
          </a:blip>
          <a:stretch>
            <a:fillRect/>
          </a:stretch>
        </a:blipFill>
        <a:effectLst/>
      </p:bgPr>
    </p:bg>
    <p:spTree>
      <p:nvGrpSpPr>
        <p:cNvPr id="1" name="Shape 80"/>
        <p:cNvGrpSpPr/>
        <p:nvPr/>
      </p:nvGrpSpPr>
      <p:grpSpPr>
        <a:xfrm>
          <a:off x="0" y="0"/>
          <a:ext cx="0" cy="0"/>
          <a:chOff x="0" y="0"/>
          <a:chExt cx="0" cy="0"/>
        </a:xfrm>
      </p:grpSpPr>
      <p:pic>
        <p:nvPicPr>
          <p:cNvPr id="2" name="Google Shape;18;p3" descr="Logotipo&#10;&#10;Descripción generada automáticamente con confianza media">
            <a:extLst>
              <a:ext uri="{FF2B5EF4-FFF2-40B4-BE49-F238E27FC236}">
                <a16:creationId xmlns:a16="http://schemas.microsoft.com/office/drawing/2014/main" id="{3C64881B-8F58-C886-CD05-E2C55B98B269}"/>
              </a:ext>
            </a:extLst>
          </p:cNvPr>
          <p:cNvPicPr preferRelativeResize="0"/>
          <p:nvPr userDrawn="1"/>
        </p:nvPicPr>
        <p:blipFill rotWithShape="1">
          <a:blip r:embed="rId3">
            <a:alphaModFix/>
          </a:blip>
          <a:srcRect t="-4647" r="70061" b="-1"/>
          <a:stretch>
            <a:fillRect/>
          </a:stretch>
        </p:blipFill>
        <p:spPr>
          <a:xfrm>
            <a:off x="1051132" y="5989229"/>
            <a:ext cx="585316" cy="698999"/>
          </a:xfrm>
          <a:prstGeom prst="rect">
            <a:avLst/>
          </a:prstGeom>
          <a:noFill/>
          <a:ln>
            <a:noFill/>
          </a:ln>
        </p:spPr>
      </p:pic>
      <p:pic>
        <p:nvPicPr>
          <p:cNvPr id="3" name="Picture 2">
            <a:extLst>
              <a:ext uri="{FF2B5EF4-FFF2-40B4-BE49-F238E27FC236}">
                <a16:creationId xmlns:a16="http://schemas.microsoft.com/office/drawing/2014/main" id="{84C032A4-F192-CCF8-383C-366649578B3C}"/>
              </a:ext>
            </a:extLst>
          </p:cNvPr>
          <p:cNvPicPr>
            <a:picLocks noChangeAspect="1"/>
          </p:cNvPicPr>
          <p:nvPr userDrawn="1"/>
        </p:nvPicPr>
        <p:blipFill>
          <a:blip r:embed="rId4">
            <a:extLst>
              <a:ext uri="{BEBA8EAE-BF5A-486C-A8C5-ECC9F3942E4B}">
                <a14:imgProps xmlns:a14="http://schemas.microsoft.com/office/drawing/2010/main">
                  <a14:imgLayer r:embed="rId5">
                    <a14:imgEffect>
                      <a14:artisticPhotocopy trans="50000"/>
                    </a14:imgEffect>
                  </a14:imgLayer>
                </a14:imgProps>
              </a:ext>
            </a:extLst>
          </a:blip>
          <a:stretch>
            <a:fillRect/>
          </a:stretch>
        </p:blipFill>
        <p:spPr>
          <a:xfrm>
            <a:off x="289156" y="5989229"/>
            <a:ext cx="585317" cy="698999"/>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Diseño personalizado">
  <p:cSld name="4_Diseño personalizado">
    <p:bg>
      <p:bgPr>
        <a:blipFill>
          <a:blip r:embed="rId2">
            <a:alphaModFix/>
          </a:blip>
          <a:stretch>
            <a:fillRect/>
          </a:stretch>
        </a:blipFill>
        <a:effectLst/>
      </p:bgPr>
    </p:bg>
    <p:spTree>
      <p:nvGrpSpPr>
        <p:cNvPr id="1" name="Shape 83"/>
        <p:cNvGrpSpPr/>
        <p:nvPr/>
      </p:nvGrpSpPr>
      <p:grpSpPr>
        <a:xfrm>
          <a:off x="0" y="0"/>
          <a:ext cx="0" cy="0"/>
          <a:chOff x="0" y="0"/>
          <a:chExt cx="0" cy="0"/>
        </a:xfrm>
      </p:grpSpPr>
      <p:pic>
        <p:nvPicPr>
          <p:cNvPr id="2" name="Google Shape;18;p3" descr="Logotipo&#10;&#10;Descripción generada automáticamente con confianza media">
            <a:extLst>
              <a:ext uri="{FF2B5EF4-FFF2-40B4-BE49-F238E27FC236}">
                <a16:creationId xmlns:a16="http://schemas.microsoft.com/office/drawing/2014/main" id="{94DDDC58-0D24-A784-01E5-8D679C24C9B6}"/>
              </a:ext>
            </a:extLst>
          </p:cNvPr>
          <p:cNvPicPr preferRelativeResize="0"/>
          <p:nvPr userDrawn="1"/>
        </p:nvPicPr>
        <p:blipFill rotWithShape="1">
          <a:blip r:embed="rId3">
            <a:alphaModFix/>
          </a:blip>
          <a:srcRect t="-4647" r="70061" b="-1"/>
          <a:stretch>
            <a:fillRect/>
          </a:stretch>
        </p:blipFill>
        <p:spPr>
          <a:xfrm>
            <a:off x="11406094" y="5989228"/>
            <a:ext cx="585316" cy="698999"/>
          </a:xfrm>
          <a:prstGeom prst="rect">
            <a:avLst/>
          </a:prstGeom>
          <a:noFill/>
          <a:ln>
            <a:noFill/>
          </a:ln>
        </p:spPr>
      </p:pic>
      <p:pic>
        <p:nvPicPr>
          <p:cNvPr id="3" name="Picture 2">
            <a:extLst>
              <a:ext uri="{FF2B5EF4-FFF2-40B4-BE49-F238E27FC236}">
                <a16:creationId xmlns:a16="http://schemas.microsoft.com/office/drawing/2014/main" id="{444E007A-CAB3-8F27-295B-90A5D99ADCA6}"/>
              </a:ext>
            </a:extLst>
          </p:cNvPr>
          <p:cNvPicPr>
            <a:picLocks noChangeAspect="1"/>
          </p:cNvPicPr>
          <p:nvPr userDrawn="1"/>
        </p:nvPicPr>
        <p:blipFill>
          <a:blip r:embed="rId4">
            <a:extLst>
              <a:ext uri="{BEBA8EAE-BF5A-486C-A8C5-ECC9F3942E4B}">
                <a14:imgProps xmlns:a14="http://schemas.microsoft.com/office/drawing/2010/main">
                  <a14:imgLayer r:embed="rId5">
                    <a14:imgEffect>
                      <a14:artisticPhotocopy trans="50000"/>
                    </a14:imgEffect>
                  </a14:imgLayer>
                </a14:imgProps>
              </a:ext>
            </a:extLst>
          </a:blip>
          <a:stretch>
            <a:fillRect/>
          </a:stretch>
        </p:blipFill>
        <p:spPr>
          <a:xfrm>
            <a:off x="10644118" y="5989228"/>
            <a:ext cx="585317" cy="698999"/>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p:cSld name="Comparación">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839788" y="747284"/>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entury Gothic"/>
              <a:buNone/>
              <a:defRPr sz="4400" b="1"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p11"/>
          <p:cNvSpPr txBox="1">
            <a:spLocks noGrp="1"/>
          </p:cNvSpPr>
          <p:nvPr>
            <p:ph type="body" idx="1"/>
          </p:nvPr>
        </p:nvSpPr>
        <p:spPr>
          <a:xfrm>
            <a:off x="839788" y="2184509"/>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5" name="Google Shape;55;p11"/>
          <p:cNvSpPr txBox="1">
            <a:spLocks noGrp="1"/>
          </p:cNvSpPr>
          <p:nvPr>
            <p:ph type="body" idx="2"/>
          </p:nvPr>
        </p:nvSpPr>
        <p:spPr>
          <a:xfrm>
            <a:off x="839788" y="3126957"/>
            <a:ext cx="5157787" cy="2719075"/>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rgbClr val="B01131"/>
              </a:buClr>
              <a:buSzPts val="1800"/>
              <a:buFont typeface="Arial"/>
              <a:buChar char="•"/>
              <a:defRPr sz="2000" b="0" i="0" u="none" strike="noStrike" cap="none">
                <a:solidFill>
                  <a:schemeClr val="dk1"/>
                </a:solidFill>
                <a:latin typeface="Calibri"/>
                <a:ea typeface="Calibri"/>
                <a:cs typeface="Calibri"/>
                <a:sym typeface="Calibri"/>
              </a:defRPr>
            </a:lvl1pPr>
            <a:lvl2pPr marL="914400" marR="0" lvl="1" indent="-331470" algn="l" rtl="0">
              <a:lnSpc>
                <a:spcPct val="90000"/>
              </a:lnSpc>
              <a:spcBef>
                <a:spcPts val="500"/>
              </a:spcBef>
              <a:spcAft>
                <a:spcPts val="0"/>
              </a:spcAft>
              <a:buClr>
                <a:srgbClr val="B01131"/>
              </a:buClr>
              <a:buSzPts val="1620"/>
              <a:buFont typeface="Arial"/>
              <a:buChar char="•"/>
              <a:defRPr sz="1800" b="0" i="0" u="none" strike="noStrike" cap="none">
                <a:solidFill>
                  <a:schemeClr val="dk1"/>
                </a:solidFill>
                <a:latin typeface="Calibri"/>
                <a:ea typeface="Calibri"/>
                <a:cs typeface="Calibri"/>
                <a:sym typeface="Calibri"/>
              </a:defRPr>
            </a:lvl2pPr>
            <a:lvl3pPr marL="1371600" marR="0" lvl="2" indent="-320040" algn="l" rtl="0">
              <a:lnSpc>
                <a:spcPct val="90000"/>
              </a:lnSpc>
              <a:spcBef>
                <a:spcPts val="500"/>
              </a:spcBef>
              <a:spcAft>
                <a:spcPts val="0"/>
              </a:spcAft>
              <a:buClr>
                <a:srgbClr val="B01131"/>
              </a:buClr>
              <a:buSzPts val="1440"/>
              <a:buFont typeface="Arial"/>
              <a:buChar char="•"/>
              <a:defRPr sz="1600" b="0" i="0" u="none" strike="noStrike" cap="none">
                <a:solidFill>
                  <a:schemeClr val="dk1"/>
                </a:solidFill>
                <a:latin typeface="Calibri"/>
                <a:ea typeface="Calibri"/>
                <a:cs typeface="Calibri"/>
                <a:sym typeface="Calibri"/>
              </a:defRPr>
            </a:lvl3pPr>
            <a:lvl4pPr marL="1828800" marR="0" lvl="3" indent="-308610" algn="l" rtl="0">
              <a:lnSpc>
                <a:spcPct val="90000"/>
              </a:lnSpc>
              <a:spcBef>
                <a:spcPts val="500"/>
              </a:spcBef>
              <a:spcAft>
                <a:spcPts val="0"/>
              </a:spcAft>
              <a:buClr>
                <a:srgbClr val="B01131"/>
              </a:buClr>
              <a:buSzPts val="1260"/>
              <a:buFont typeface="Arial"/>
              <a:buChar char="•"/>
              <a:defRPr sz="1400" b="0" i="0" u="none" strike="noStrike" cap="none">
                <a:solidFill>
                  <a:schemeClr val="dk1"/>
                </a:solidFill>
                <a:latin typeface="Calibri"/>
                <a:ea typeface="Calibri"/>
                <a:cs typeface="Calibri"/>
                <a:sym typeface="Calibri"/>
              </a:defRPr>
            </a:lvl4pPr>
            <a:lvl5pPr marL="2286000" marR="0" lvl="4" indent="-308610" algn="l" rtl="0">
              <a:lnSpc>
                <a:spcPct val="90000"/>
              </a:lnSpc>
              <a:spcBef>
                <a:spcPts val="500"/>
              </a:spcBef>
              <a:spcAft>
                <a:spcPts val="0"/>
              </a:spcAft>
              <a:buClr>
                <a:srgbClr val="B01131"/>
              </a:buClr>
              <a:buSzPts val="126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11"/>
          <p:cNvSpPr txBox="1">
            <a:spLocks noGrp="1"/>
          </p:cNvSpPr>
          <p:nvPr>
            <p:ph type="body" idx="3"/>
          </p:nvPr>
        </p:nvSpPr>
        <p:spPr>
          <a:xfrm>
            <a:off x="6172200" y="2184509"/>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7" name="Google Shape;57;p11"/>
          <p:cNvSpPr txBox="1">
            <a:spLocks noGrp="1"/>
          </p:cNvSpPr>
          <p:nvPr>
            <p:ph type="body" idx="4"/>
          </p:nvPr>
        </p:nvSpPr>
        <p:spPr>
          <a:xfrm>
            <a:off x="6172200" y="3126957"/>
            <a:ext cx="5157787" cy="2719075"/>
          </a:xfrm>
          <a:prstGeom prst="rect">
            <a:avLst/>
          </a:prstGeom>
          <a:noFill/>
          <a:ln>
            <a:noFill/>
          </a:ln>
        </p:spPr>
        <p:txBody>
          <a:bodyPr spcFirstLastPara="1" wrap="square" lIns="91425" tIns="45700" rIns="91425" bIns="45700" anchor="t" anchorCtr="0">
            <a:noAutofit/>
          </a:bodyPr>
          <a:lstStyle>
            <a:lvl1pPr marL="457200" marR="0" lvl="0" indent="-342900" algn="l" rtl="0">
              <a:lnSpc>
                <a:spcPct val="90000"/>
              </a:lnSpc>
              <a:spcBef>
                <a:spcPts val="1000"/>
              </a:spcBef>
              <a:spcAft>
                <a:spcPts val="0"/>
              </a:spcAft>
              <a:buClr>
                <a:srgbClr val="B01131"/>
              </a:buClr>
              <a:buSzPts val="1800"/>
              <a:buFont typeface="Arial"/>
              <a:buChar char="•"/>
              <a:defRPr sz="2000" b="0" i="0" u="none" strike="noStrike" cap="none">
                <a:solidFill>
                  <a:schemeClr val="dk1"/>
                </a:solidFill>
                <a:latin typeface="Calibri"/>
                <a:ea typeface="Calibri"/>
                <a:cs typeface="Calibri"/>
                <a:sym typeface="Calibri"/>
              </a:defRPr>
            </a:lvl1pPr>
            <a:lvl2pPr marL="914400" marR="0" lvl="1" indent="-331470" algn="l" rtl="0">
              <a:lnSpc>
                <a:spcPct val="90000"/>
              </a:lnSpc>
              <a:spcBef>
                <a:spcPts val="500"/>
              </a:spcBef>
              <a:spcAft>
                <a:spcPts val="0"/>
              </a:spcAft>
              <a:buClr>
                <a:srgbClr val="B01131"/>
              </a:buClr>
              <a:buSzPts val="1620"/>
              <a:buFont typeface="Arial"/>
              <a:buChar char="•"/>
              <a:defRPr sz="1800" b="0" i="0" u="none" strike="noStrike" cap="none">
                <a:solidFill>
                  <a:schemeClr val="dk1"/>
                </a:solidFill>
                <a:latin typeface="Calibri"/>
                <a:ea typeface="Calibri"/>
                <a:cs typeface="Calibri"/>
                <a:sym typeface="Calibri"/>
              </a:defRPr>
            </a:lvl2pPr>
            <a:lvl3pPr marL="1371600" marR="0" lvl="2" indent="-320040" algn="l" rtl="0">
              <a:lnSpc>
                <a:spcPct val="90000"/>
              </a:lnSpc>
              <a:spcBef>
                <a:spcPts val="500"/>
              </a:spcBef>
              <a:spcAft>
                <a:spcPts val="0"/>
              </a:spcAft>
              <a:buClr>
                <a:srgbClr val="B01131"/>
              </a:buClr>
              <a:buSzPts val="1440"/>
              <a:buFont typeface="Arial"/>
              <a:buChar char="•"/>
              <a:defRPr sz="1600" b="0" i="0" u="none" strike="noStrike" cap="none">
                <a:solidFill>
                  <a:schemeClr val="dk1"/>
                </a:solidFill>
                <a:latin typeface="Calibri"/>
                <a:ea typeface="Calibri"/>
                <a:cs typeface="Calibri"/>
                <a:sym typeface="Calibri"/>
              </a:defRPr>
            </a:lvl3pPr>
            <a:lvl4pPr marL="1828800" marR="0" lvl="3" indent="-308610" algn="l" rtl="0">
              <a:lnSpc>
                <a:spcPct val="90000"/>
              </a:lnSpc>
              <a:spcBef>
                <a:spcPts val="500"/>
              </a:spcBef>
              <a:spcAft>
                <a:spcPts val="0"/>
              </a:spcAft>
              <a:buClr>
                <a:srgbClr val="B01131"/>
              </a:buClr>
              <a:buSzPts val="1260"/>
              <a:buFont typeface="Arial"/>
              <a:buChar char="•"/>
              <a:defRPr sz="1400" b="0" i="0" u="none" strike="noStrike" cap="none">
                <a:solidFill>
                  <a:schemeClr val="dk1"/>
                </a:solidFill>
                <a:latin typeface="Calibri"/>
                <a:ea typeface="Calibri"/>
                <a:cs typeface="Calibri"/>
                <a:sym typeface="Calibri"/>
              </a:defRPr>
            </a:lvl4pPr>
            <a:lvl5pPr marL="2286000" marR="0" lvl="4" indent="-308610" algn="l" rtl="0">
              <a:lnSpc>
                <a:spcPct val="90000"/>
              </a:lnSpc>
              <a:spcBef>
                <a:spcPts val="500"/>
              </a:spcBef>
              <a:spcAft>
                <a:spcPts val="0"/>
              </a:spcAft>
              <a:buClr>
                <a:srgbClr val="B01131"/>
              </a:buClr>
              <a:buSzPts val="126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Google Shape;18;p3" descr="Logotipo&#10;&#10;Descripción generada automáticamente con confianza media">
            <a:extLst>
              <a:ext uri="{FF2B5EF4-FFF2-40B4-BE49-F238E27FC236}">
                <a16:creationId xmlns:a16="http://schemas.microsoft.com/office/drawing/2014/main" id="{0ECDD384-816A-1336-C7B5-512330DAF4DB}"/>
              </a:ext>
            </a:extLst>
          </p:cNvPr>
          <p:cNvPicPr preferRelativeResize="0"/>
          <p:nvPr userDrawn="1"/>
        </p:nvPicPr>
        <p:blipFill rotWithShape="1">
          <a:blip r:embed="rId3">
            <a:alphaModFix/>
          </a:blip>
          <a:srcRect t="-4647" r="70061" b="-1"/>
          <a:stretch>
            <a:fillRect/>
          </a:stretch>
        </p:blipFill>
        <p:spPr>
          <a:xfrm>
            <a:off x="11406094" y="5989228"/>
            <a:ext cx="585316" cy="698999"/>
          </a:xfrm>
          <a:prstGeom prst="rect">
            <a:avLst/>
          </a:prstGeom>
          <a:noFill/>
          <a:ln>
            <a:noFill/>
          </a:ln>
        </p:spPr>
      </p:pic>
      <p:pic>
        <p:nvPicPr>
          <p:cNvPr id="3" name="Picture 2">
            <a:extLst>
              <a:ext uri="{FF2B5EF4-FFF2-40B4-BE49-F238E27FC236}">
                <a16:creationId xmlns:a16="http://schemas.microsoft.com/office/drawing/2014/main" id="{CA36ED1A-39A2-F177-A1E8-BEA5BDFE5FDE}"/>
              </a:ext>
            </a:extLst>
          </p:cNvPr>
          <p:cNvPicPr>
            <a:picLocks noChangeAspect="1"/>
          </p:cNvPicPr>
          <p:nvPr userDrawn="1"/>
        </p:nvPicPr>
        <p:blipFill>
          <a:blip r:embed="rId4">
            <a:extLst>
              <a:ext uri="{BEBA8EAE-BF5A-486C-A8C5-ECC9F3942E4B}">
                <a14:imgProps xmlns:a14="http://schemas.microsoft.com/office/drawing/2010/main">
                  <a14:imgLayer r:embed="rId5">
                    <a14:imgEffect>
                      <a14:artisticPhotocopy trans="50000"/>
                    </a14:imgEffect>
                  </a14:imgLayer>
                </a14:imgProps>
              </a:ext>
            </a:extLst>
          </a:blip>
          <a:stretch>
            <a:fillRect/>
          </a:stretch>
        </p:blipFill>
        <p:spPr>
          <a:xfrm>
            <a:off x="10644118" y="5989228"/>
            <a:ext cx="585317" cy="698999"/>
          </a:xfrm>
          <a:prstGeom prst="rect">
            <a:avLst/>
          </a:prstGeom>
          <a:noFill/>
        </p:spPr>
      </p:pic>
    </p:spTree>
    <p:extLst>
      <p:ext uri="{BB962C8B-B14F-4D97-AF65-F5344CB8AC3E}">
        <p14:creationId xmlns:p14="http://schemas.microsoft.com/office/powerpoint/2010/main" val="869261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1_Compara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490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09600" y="273515"/>
            <a:ext cx="10972320" cy="1144447"/>
          </a:xfrm>
          <a:prstGeom prst="rect">
            <a:avLst/>
          </a:prstGeom>
          <a:noFill/>
          <a:ln w="0">
            <a:noFill/>
          </a:ln>
        </p:spPr>
        <p:txBody>
          <a:bodyPr lIns="0" tIns="0" rIns="0" bIns="0" anchor="ctr">
            <a:noAutofit/>
          </a:bodyPr>
          <a:lstStyle>
            <a:lvl1pPr indent="0" algn="ctr">
              <a:buNone/>
              <a:defRPr/>
            </a:lvl1pPr>
          </a:lstStyle>
          <a:p>
            <a:pPr indent="0" algn="ctr">
              <a:buNone/>
            </a:pPr>
            <a:endParaRPr lang="en-US" sz="5865" b="0" strike="noStrike" spc="-1">
              <a:solidFill>
                <a:srgbClr val="000000"/>
              </a:solidFill>
              <a:latin typeface="Arial"/>
            </a:endParaRPr>
          </a:p>
        </p:txBody>
      </p:sp>
      <p:sp>
        <p:nvSpPr>
          <p:cNvPr id="4" name="PlaceHolder 2"/>
          <p:cNvSpPr>
            <a:spLocks noGrp="1"/>
          </p:cNvSpPr>
          <p:nvPr>
            <p:ph type="subTitle"/>
          </p:nvPr>
        </p:nvSpPr>
        <p:spPr>
          <a:xfrm>
            <a:off x="609600" y="1604625"/>
            <a:ext cx="10972320" cy="3977012"/>
          </a:xfrm>
          <a:prstGeom prst="rect">
            <a:avLst/>
          </a:prstGeom>
          <a:noFill/>
          <a:ln w="0">
            <a:noFill/>
          </a:ln>
        </p:spPr>
        <p:txBody>
          <a:bodyPr lIns="0" tIns="0" rIns="0" bIns="0" anchor="ctr">
            <a:noAutofit/>
          </a:bodyPr>
          <a:lstStyle>
            <a:lvl1pPr indent="0" algn="ctr">
              <a:buNone/>
              <a:defRPr/>
            </a:lvl1pPr>
          </a:lstStyle>
          <a:p>
            <a:pPr indent="0" algn="ctr">
              <a:buNone/>
            </a:pPr>
            <a:endParaRPr lang="en-US" sz="4265" b="0" strike="noStrike" spc="-1">
              <a:solidFill>
                <a:srgbClr val="000000"/>
              </a:solidFill>
              <a:latin typeface="Arial"/>
            </a:endParaRPr>
          </a:p>
        </p:txBody>
      </p:sp>
    </p:spTree>
    <p:extLst>
      <p:ext uri="{BB962C8B-B14F-4D97-AF65-F5344CB8AC3E}">
        <p14:creationId xmlns:p14="http://schemas.microsoft.com/office/powerpoint/2010/main" val="1516222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62" r:id="rId2"/>
    <p:sldLayoutId id="2147483663" r:id="rId3"/>
    <p:sldLayoutId id="2147483664" r:id="rId4"/>
    <p:sldLayoutId id="2147483666" r:id="rId5"/>
    <p:sldLayoutId id="2147483667" r:id="rId6"/>
    <p:sldLayoutId id="2147483668" r:id="rId7"/>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4.jpe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8.emf"/><Relationship Id="rId9" Type="http://schemas.openxmlformats.org/officeDocument/2006/relationships/image" Target="../media/image43.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atlast.uio.no/" TargetMode="External"/><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hyperlink" Target="https://www.aanda.org/articles/aa/abs/2025/02/aa49786-24/aa49786-24.html" TargetMode="Externa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svg"/><Relationship Id="rId18" Type="http://schemas.openxmlformats.org/officeDocument/2006/relationships/image" Target="../media/image59.png"/><Relationship Id="rId3" Type="http://schemas.openxmlformats.org/officeDocument/2006/relationships/hyperlink" Target="https://cordis.europa.eu/project/id/101188037" TargetMode="External"/><Relationship Id="rId21" Type="http://schemas.openxmlformats.org/officeDocument/2006/relationships/image" Target="../media/image62.png"/><Relationship Id="rId7" Type="http://schemas.openxmlformats.org/officeDocument/2006/relationships/image" Target="../media/image48.jpe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png"/><Relationship Id="rId2" Type="http://schemas.openxmlformats.org/officeDocument/2006/relationships/hyperlink" Target="https://cordis.europa.eu/project/id/951815" TargetMode="Externa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2.png"/><Relationship Id="rId24" Type="http://schemas.openxmlformats.org/officeDocument/2006/relationships/image" Target="../media/image65.png"/><Relationship Id="rId5" Type="http://schemas.openxmlformats.org/officeDocument/2006/relationships/hyperlink" Target="ArXiv%20link" TargetMode="External"/><Relationship Id="rId15" Type="http://schemas.openxmlformats.org/officeDocument/2006/relationships/image" Target="../media/image56.png"/><Relationship Id="rId23" Type="http://schemas.openxmlformats.org/officeDocument/2006/relationships/image" Target="../media/image64.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6.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openxmlformats.org/officeDocument/2006/relationships/hyperlink" Target="https://www.atlast.uio.no/memo-series/memo-public/d4.2_existing_infrastructures_final.pdf" TargetMode="External"/><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hyperlink" Target="https://www.atlast.uio.no/memo-series/memo-public/d3.2_site_selection_report_final.pdf" TargetMode="External"/><Relationship Id="rId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image" Target="../media/image68.jpg"/><Relationship Id="rId9"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9982" y="1155404"/>
            <a:ext cx="6613451" cy="2337604"/>
          </a:xfrm>
        </p:spPr>
        <p:txBody>
          <a:bodyPr/>
          <a:lstStyle/>
          <a:p>
            <a:r>
              <a:rPr lang="es-ES"/>
              <a:t>GUAIX</a:t>
            </a:r>
            <a:br>
              <a:rPr lang="es-ES"/>
            </a:br>
            <a:r>
              <a:rPr lang="es-ES" altLang="en-ES" sz="2000">
                <a:latin typeface="Arial" panose="020B0604020202020204" pitchFamily="34" charset="0"/>
              </a:rPr>
              <a:t>UCM Group of Extragalactic Astrophysics and Astronomical Instrumentation</a:t>
            </a:r>
            <a:endParaRPr lang="es-ES" sz="2000" dirty="0"/>
          </a:p>
        </p:txBody>
      </p:sp>
      <p:sp>
        <p:nvSpPr>
          <p:cNvPr id="3" name="Text Placeholder 2"/>
          <p:cNvSpPr>
            <a:spLocks noGrp="1"/>
          </p:cNvSpPr>
          <p:nvPr>
            <p:ph type="body" idx="1"/>
          </p:nvPr>
        </p:nvSpPr>
        <p:spPr>
          <a:xfrm>
            <a:off x="331380" y="3571349"/>
            <a:ext cx="9498419" cy="1082947"/>
          </a:xfrm>
        </p:spPr>
        <p:txBody>
          <a:bodyPr/>
          <a:lstStyle/>
          <a:p>
            <a:r>
              <a:rPr lang="es-ES" dirty="0" err="1"/>
              <a:t>Instrumentation</a:t>
            </a:r>
            <a:r>
              <a:rPr lang="es-ES" dirty="0"/>
              <a:t> </a:t>
            </a:r>
            <a:r>
              <a:rPr lang="es-ES" dirty="0" err="1"/>
              <a:t>developments</a:t>
            </a:r>
            <a:r>
              <a:rPr lang="es-ES" dirty="0"/>
              <a:t> in </a:t>
            </a:r>
            <a:r>
              <a:rPr lang="es-ES" dirty="0" err="1"/>
              <a:t>Astrophysics</a:t>
            </a:r>
            <a:r>
              <a:rPr lang="es-ES" dirty="0"/>
              <a:t> —</a:t>
            </a:r>
            <a:br>
              <a:rPr lang="es-ES" dirty="0"/>
            </a:br>
            <a:r>
              <a:rPr lang="es-ES" dirty="0"/>
              <a:t>Universidad Complutense de Madrid</a:t>
            </a:r>
          </a:p>
        </p:txBody>
      </p:sp>
      <p:pic>
        <p:nvPicPr>
          <p:cNvPr id="5" name="Imagen 4" descr="LOGO - GUAIX GROUP">
            <a:extLst>
              <a:ext uri="{FF2B5EF4-FFF2-40B4-BE49-F238E27FC236}">
                <a16:creationId xmlns:a16="http://schemas.microsoft.com/office/drawing/2014/main" id="{9309BA26-E33D-E924-3F1F-248C9671A367}"/>
              </a:ext>
            </a:extLst>
          </p:cNvPr>
          <p:cNvPicPr>
            <a:picLocks noChangeAspect="1"/>
          </p:cNvPicPr>
          <p:nvPr/>
        </p:nvPicPr>
        <p:blipFill>
          <a:blip r:embed="rId2"/>
          <a:stretch>
            <a:fillRect/>
          </a:stretch>
        </p:blipFill>
        <p:spPr>
          <a:xfrm>
            <a:off x="5912104" y="257396"/>
            <a:ext cx="2372360" cy="2206295"/>
          </a:xfrm>
          <a:prstGeom prst="rect">
            <a:avLst/>
          </a:prstGeom>
        </p:spPr>
      </p:pic>
      <p:sp>
        <p:nvSpPr>
          <p:cNvPr id="7" name="CuadroTexto 6">
            <a:extLst>
              <a:ext uri="{FF2B5EF4-FFF2-40B4-BE49-F238E27FC236}">
                <a16:creationId xmlns:a16="http://schemas.microsoft.com/office/drawing/2014/main" id="{977B85EE-2EB8-7A5E-4E46-358166FAA68C}"/>
              </a:ext>
            </a:extLst>
          </p:cNvPr>
          <p:cNvSpPr txBox="1"/>
          <p:nvPr/>
        </p:nvSpPr>
        <p:spPr>
          <a:xfrm>
            <a:off x="559982" y="5361844"/>
            <a:ext cx="7539228" cy="400110"/>
          </a:xfrm>
          <a:prstGeom prst="rect">
            <a:avLst/>
          </a:prstGeom>
          <a:noFill/>
        </p:spPr>
        <p:txBody>
          <a:bodyPr wrap="square">
            <a:spAutoFit/>
          </a:bodyPr>
          <a:lstStyle/>
          <a:p>
            <a:r>
              <a:rPr lang="es-ES" sz="2000" dirty="0"/>
              <a:t>IPARCOS </a:t>
            </a:r>
            <a:r>
              <a:rPr lang="es-ES" sz="2000" dirty="0" err="1"/>
              <a:t>Scientific</a:t>
            </a:r>
            <a:r>
              <a:rPr lang="es-ES" sz="2000" dirty="0"/>
              <a:t> </a:t>
            </a:r>
            <a:r>
              <a:rPr lang="es-ES" sz="2000" dirty="0" err="1"/>
              <a:t>Advisory</a:t>
            </a:r>
            <a:r>
              <a:rPr lang="es-ES" sz="2000" dirty="0"/>
              <a:t> Board: Bi-</a:t>
            </a:r>
            <a:r>
              <a:rPr lang="es-ES" sz="2000" dirty="0" err="1"/>
              <a:t>Annual</a:t>
            </a:r>
            <a:r>
              <a:rPr lang="es-ES" sz="2000" dirty="0"/>
              <a:t> </a:t>
            </a:r>
            <a:r>
              <a:rPr lang="es-ES" sz="2000" dirty="0" err="1"/>
              <a:t>Review</a:t>
            </a:r>
            <a:r>
              <a:rPr lang="es-ES" sz="2000" dirty="0"/>
              <a:t> —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PlaceHolder 39"/>
          <p:cNvSpPr/>
          <p:nvPr/>
        </p:nvSpPr>
        <p:spPr>
          <a:xfrm>
            <a:off x="1382895" y="-103648"/>
            <a:ext cx="10733327" cy="1150685"/>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ctr">
            <a:normAutofit/>
          </a:bodyPr>
          <a:lstStyle/>
          <a:p>
            <a:pPr algn="r">
              <a:lnSpc>
                <a:spcPct val="90000"/>
              </a:lnSpc>
              <a:tabLst>
                <a:tab pos="0" algn="l"/>
              </a:tabLst>
            </a:pPr>
            <a:r>
              <a:rPr lang="en-US" sz="4798" b="1" i="1" dirty="0">
                <a:solidFill>
                  <a:srgbClr val="2F5597"/>
                </a:solidFill>
                <a:latin typeface="Calibri"/>
                <a:ea typeface="Arial"/>
              </a:rPr>
              <a:t>MOSAIC </a:t>
            </a:r>
            <a:r>
              <a:rPr lang="en-US" sz="4798" b="1" i="1" dirty="0" err="1">
                <a:solidFill>
                  <a:srgbClr val="2F5597"/>
                </a:solidFill>
                <a:latin typeface="Calibri"/>
                <a:ea typeface="Arial"/>
              </a:rPr>
              <a:t>Organisation</a:t>
            </a:r>
            <a:r>
              <a:rPr lang="en-US" sz="4798" b="1" i="1" dirty="0">
                <a:solidFill>
                  <a:srgbClr val="2F5597"/>
                </a:solidFill>
                <a:latin typeface="Calibri"/>
                <a:ea typeface="Arial"/>
              </a:rPr>
              <a:t>    </a:t>
            </a:r>
            <a:endParaRPr lang="en-US" sz="4798" dirty="0">
              <a:latin typeface="Arial"/>
            </a:endParaRPr>
          </a:p>
        </p:txBody>
      </p:sp>
      <p:sp>
        <p:nvSpPr>
          <p:cNvPr id="339" name="ZoneTexte 2"/>
          <p:cNvSpPr/>
          <p:nvPr/>
        </p:nvSpPr>
        <p:spPr>
          <a:xfrm>
            <a:off x="11117650" y="6479920"/>
            <a:ext cx="242334" cy="490337"/>
          </a:xfrm>
          <a:prstGeom prst="rect">
            <a:avLst/>
          </a:prstGeom>
          <a:noFill/>
          <a:ln w="0">
            <a:noFill/>
          </a:ln>
        </p:spPr>
        <p:style>
          <a:lnRef idx="0">
            <a:scrgbClr r="0" g="0" b="0"/>
          </a:lnRef>
          <a:fillRef idx="0">
            <a:scrgbClr r="0" g="0" b="0"/>
          </a:fillRef>
          <a:effectRef idx="0">
            <a:scrgbClr r="0" g="0" b="0"/>
          </a:effectRef>
          <a:fontRef idx="minor"/>
        </p:style>
        <p:txBody>
          <a:bodyPr wrap="none" lIns="119963" tIns="59981" rIns="119963" bIns="59981" anchor="t">
            <a:spAutoFit/>
          </a:bodyPr>
          <a:lstStyle/>
          <a:p>
            <a:pPr>
              <a:lnSpc>
                <a:spcPct val="100000"/>
              </a:lnSpc>
            </a:pPr>
            <a:endParaRPr lang="es-ES" sz="2399">
              <a:latin typeface="Arial"/>
              <a:ea typeface="DejaVu Sans"/>
            </a:endParaRPr>
          </a:p>
        </p:txBody>
      </p:sp>
      <p:sp>
        <p:nvSpPr>
          <p:cNvPr id="340" name="Espace réservé du contenu 2_ 11"/>
          <p:cNvSpPr/>
          <p:nvPr/>
        </p:nvSpPr>
        <p:spPr>
          <a:xfrm>
            <a:off x="146796" y="1735624"/>
            <a:ext cx="2631028" cy="5111382"/>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90000"/>
              </a:lnSpc>
              <a:spcBef>
                <a:spcPts val="1133"/>
              </a:spcBef>
              <a:spcAft>
                <a:spcPts val="756"/>
              </a:spcAft>
            </a:pPr>
            <a:endParaRPr lang="en-US" sz="2666">
              <a:latin typeface="Arial"/>
            </a:endParaRPr>
          </a:p>
          <a:p>
            <a:pPr>
              <a:lnSpc>
                <a:spcPct val="90000"/>
              </a:lnSpc>
              <a:spcBef>
                <a:spcPts val="377"/>
              </a:spcBef>
            </a:pPr>
            <a:r>
              <a:rPr lang="en-US" sz="2666" b="1" u="sng">
                <a:solidFill>
                  <a:srgbClr val="984807"/>
                </a:solidFill>
                <a:latin typeface="Calibri"/>
                <a:ea typeface="Arial"/>
              </a:rPr>
              <a:t>Organisation by channels:</a:t>
            </a:r>
            <a:endParaRPr lang="en-US" sz="2666">
              <a:latin typeface="Arial"/>
            </a:endParaRPr>
          </a:p>
          <a:p>
            <a:pPr>
              <a:lnSpc>
                <a:spcPct val="90000"/>
              </a:lnSpc>
              <a:spcBef>
                <a:spcPts val="377"/>
              </a:spcBef>
            </a:pPr>
            <a:r>
              <a:rPr lang="en-US" sz="2666">
                <a:solidFill>
                  <a:srgbClr val="984807"/>
                </a:solidFill>
                <a:latin typeface="Calibri"/>
                <a:ea typeface="Arial"/>
              </a:rPr>
              <a:t> </a:t>
            </a:r>
            <a:endParaRPr lang="en-US" sz="2666">
              <a:latin typeface="Arial"/>
            </a:endParaRPr>
          </a:p>
          <a:p>
            <a:pPr>
              <a:lnSpc>
                <a:spcPct val="90000"/>
              </a:lnSpc>
              <a:spcBef>
                <a:spcPts val="377"/>
              </a:spcBef>
              <a:spcAft>
                <a:spcPts val="377"/>
              </a:spcAft>
            </a:pPr>
            <a:r>
              <a:rPr lang="en-US" sz="2399">
                <a:solidFill>
                  <a:srgbClr val="3465A4"/>
                </a:solidFill>
                <a:latin typeface="Calibri"/>
                <a:ea typeface="Arial"/>
              </a:rPr>
              <a:t>- Front End (including  GLAO)</a:t>
            </a:r>
            <a:endParaRPr lang="en-US" sz="2399">
              <a:latin typeface="Arial"/>
            </a:endParaRPr>
          </a:p>
          <a:p>
            <a:pPr>
              <a:lnSpc>
                <a:spcPct val="90000"/>
              </a:lnSpc>
              <a:spcBef>
                <a:spcPts val="377"/>
              </a:spcBef>
              <a:spcAft>
                <a:spcPts val="377"/>
              </a:spcAft>
            </a:pPr>
            <a:r>
              <a:rPr lang="en-US" sz="2399">
                <a:solidFill>
                  <a:srgbClr val="3465A4"/>
                </a:solidFill>
                <a:latin typeface="Calibri"/>
                <a:ea typeface="Arial"/>
              </a:rPr>
              <a:t>- Visible             </a:t>
            </a:r>
            <a:endParaRPr lang="en-US" sz="2399">
              <a:latin typeface="Arial"/>
            </a:endParaRPr>
          </a:p>
          <a:p>
            <a:pPr>
              <a:lnSpc>
                <a:spcPct val="90000"/>
              </a:lnSpc>
              <a:spcBef>
                <a:spcPts val="377"/>
              </a:spcBef>
              <a:spcAft>
                <a:spcPts val="377"/>
              </a:spcAft>
            </a:pPr>
            <a:r>
              <a:rPr lang="en-US" sz="2399">
                <a:solidFill>
                  <a:srgbClr val="3465A4"/>
                </a:solidFill>
                <a:latin typeface="Calibri"/>
                <a:ea typeface="Arial"/>
              </a:rPr>
              <a:t>- NIR</a:t>
            </a:r>
            <a:endParaRPr lang="en-US" sz="2399">
              <a:latin typeface="Arial"/>
            </a:endParaRPr>
          </a:p>
          <a:p>
            <a:pPr>
              <a:lnSpc>
                <a:spcPct val="90000"/>
              </a:lnSpc>
              <a:spcBef>
                <a:spcPts val="377"/>
              </a:spcBef>
              <a:spcAft>
                <a:spcPts val="377"/>
              </a:spcAft>
            </a:pPr>
            <a:endParaRPr lang="en-US" sz="2399">
              <a:latin typeface="Arial"/>
            </a:endParaRPr>
          </a:p>
          <a:p>
            <a:pPr>
              <a:lnSpc>
                <a:spcPct val="90000"/>
              </a:lnSpc>
              <a:spcBef>
                <a:spcPts val="377"/>
              </a:spcBef>
              <a:spcAft>
                <a:spcPts val="377"/>
              </a:spcAft>
            </a:pPr>
            <a:r>
              <a:rPr lang="en-US" sz="2399">
                <a:solidFill>
                  <a:srgbClr val="3465A4"/>
                </a:solidFill>
                <a:latin typeface="Calibri"/>
                <a:ea typeface="Arial"/>
              </a:rPr>
              <a:t>+ Instrument Level</a:t>
            </a:r>
            <a:endParaRPr lang="en-US" sz="2399">
              <a:latin typeface="Arial"/>
            </a:endParaRPr>
          </a:p>
        </p:txBody>
      </p:sp>
      <p:pic>
        <p:nvPicPr>
          <p:cNvPr id="341" name="Picture 340"/>
          <p:cNvPicPr/>
          <p:nvPr/>
        </p:nvPicPr>
        <p:blipFill>
          <a:blip r:embed="rId3"/>
          <a:stretch/>
        </p:blipFill>
        <p:spPr>
          <a:xfrm>
            <a:off x="103609" y="178025"/>
            <a:ext cx="2408377" cy="1833034"/>
          </a:xfrm>
          <a:prstGeom prst="rect">
            <a:avLst/>
          </a:prstGeom>
          <a:noFill/>
          <a:ln w="0">
            <a:noFill/>
          </a:ln>
        </p:spPr>
      </p:pic>
      <p:sp>
        <p:nvSpPr>
          <p:cNvPr id="342" name="Flèche droite à entaille 2"/>
          <p:cNvSpPr/>
          <p:nvPr/>
        </p:nvSpPr>
        <p:spPr>
          <a:xfrm>
            <a:off x="1474066" y="4749574"/>
            <a:ext cx="1416043" cy="457299"/>
          </a:xfrm>
          <a:prstGeom prst="notchedRightArrow">
            <a:avLst>
              <a:gd name="adj1" fmla="val 50000"/>
              <a:gd name="adj2" fmla="val 5000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p:style>
        <p:txBody>
          <a:bodyPr lIns="119963" tIns="59981" rIns="119963" bIns="59981" anchor="ctr">
            <a:noAutofit/>
          </a:bodyPr>
          <a:lstStyle/>
          <a:p>
            <a:pPr>
              <a:lnSpc>
                <a:spcPct val="100000"/>
              </a:lnSpc>
            </a:pPr>
            <a:endParaRPr lang="en-US" sz="2399">
              <a:solidFill>
                <a:schemeClr val="lt1"/>
              </a:solidFill>
              <a:latin typeface="Calibri"/>
              <a:ea typeface="Arial"/>
            </a:endParaRPr>
          </a:p>
        </p:txBody>
      </p:sp>
      <p:pic>
        <p:nvPicPr>
          <p:cNvPr id="343" name="Picture 342"/>
          <p:cNvPicPr/>
          <p:nvPr/>
        </p:nvPicPr>
        <p:blipFill>
          <a:blip r:embed="rId4"/>
          <a:srcRect l="2201" t="46026" r="2754" b="1105"/>
          <a:stretch/>
        </p:blipFill>
        <p:spPr>
          <a:xfrm>
            <a:off x="3217848" y="887246"/>
            <a:ext cx="8861425" cy="5888263"/>
          </a:xfrm>
          <a:prstGeom prst="rect">
            <a:avLst/>
          </a:prstGeom>
          <a:noFill/>
          <a:ln w="36000">
            <a:solidFill>
              <a:srgbClr val="3465A4"/>
            </a:solidFill>
            <a:rou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Rectangle 14"/>
          <p:cNvSpPr/>
          <p:nvPr/>
        </p:nvSpPr>
        <p:spPr>
          <a:xfrm>
            <a:off x="15532249" y="5203994"/>
            <a:ext cx="153073"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22" name="Rectangle 10"/>
          <p:cNvSpPr/>
          <p:nvPr/>
        </p:nvSpPr>
        <p:spPr>
          <a:xfrm>
            <a:off x="15555282" y="6247672"/>
            <a:ext cx="114205"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23" name="Rectangle 11"/>
          <p:cNvSpPr/>
          <p:nvPr/>
        </p:nvSpPr>
        <p:spPr>
          <a:xfrm>
            <a:off x="14153635" y="5318198"/>
            <a:ext cx="305666"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24" name="Rectangle 12"/>
          <p:cNvSpPr/>
          <p:nvPr/>
        </p:nvSpPr>
        <p:spPr>
          <a:xfrm>
            <a:off x="16703568" y="3784112"/>
            <a:ext cx="126201"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25" name="Espace réservé du contenu 2_ 9"/>
          <p:cNvSpPr/>
          <p:nvPr/>
        </p:nvSpPr>
        <p:spPr>
          <a:xfrm>
            <a:off x="16277" y="1278325"/>
            <a:ext cx="11449266" cy="5416088"/>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90000"/>
              </a:lnSpc>
              <a:spcBef>
                <a:spcPts val="756"/>
              </a:spcBef>
              <a:spcAft>
                <a:spcPts val="377"/>
              </a:spcAft>
            </a:pPr>
            <a:r>
              <a:rPr lang="en-US" sz="2133" b="1" u="sng" dirty="0">
                <a:latin typeface="Calibri"/>
                <a:ea typeface="Arial"/>
              </a:rPr>
              <a:t>International/ESO context</a:t>
            </a:r>
          </a:p>
          <a:p>
            <a:pPr>
              <a:lnSpc>
                <a:spcPct val="90000"/>
              </a:lnSpc>
              <a:spcBef>
                <a:spcPts val="756"/>
              </a:spcBef>
              <a:spcAft>
                <a:spcPts val="377"/>
              </a:spcAft>
            </a:pPr>
            <a:endParaRPr lang="en-US" sz="2133" dirty="0">
              <a:latin typeface="Arial"/>
            </a:endParaRPr>
          </a:p>
          <a:p>
            <a:pPr marL="575813" indent="-428981">
              <a:lnSpc>
                <a:spcPct val="90000"/>
              </a:lnSpc>
              <a:spcAft>
                <a:spcPts val="800"/>
              </a:spcAft>
              <a:buSzPct val="45000"/>
              <a:buFont typeface="Wingdings" charset="2"/>
              <a:buChar char=""/>
            </a:pPr>
            <a:r>
              <a:rPr lang="en-US" sz="1999" dirty="0">
                <a:latin typeface="Arial"/>
              </a:rPr>
              <a:t>Approved by the Council in December 2021</a:t>
            </a:r>
          </a:p>
          <a:p>
            <a:pPr marL="575813" indent="-428981">
              <a:lnSpc>
                <a:spcPct val="90000"/>
              </a:lnSpc>
              <a:spcBef>
                <a:spcPts val="377"/>
              </a:spcBef>
              <a:buSzPct val="45000"/>
              <a:buFont typeface="Wingdings" charset="2"/>
              <a:buChar char=""/>
            </a:pPr>
            <a:r>
              <a:rPr lang="en-US" sz="1999" dirty="0">
                <a:latin typeface="Arial"/>
              </a:rPr>
              <a:t>Phase B1 Kick-Off Meeting 14-15/03/23  in Paris</a:t>
            </a:r>
          </a:p>
          <a:p>
            <a:pPr marL="575813" indent="-428981">
              <a:lnSpc>
                <a:spcPct val="90000"/>
              </a:lnSpc>
              <a:spcBef>
                <a:spcPts val="756"/>
              </a:spcBef>
              <a:spcAft>
                <a:spcPts val="377"/>
              </a:spcAft>
              <a:buSzPct val="45000"/>
              <a:buFont typeface="Wingdings" charset="2"/>
              <a:buChar char=""/>
            </a:pPr>
            <a:r>
              <a:rPr lang="en-US" sz="1999" dirty="0">
                <a:latin typeface="Arial"/>
                <a:ea typeface="Arial"/>
              </a:rPr>
              <a:t>Signature of ESO/CNRS B1 Phase Agreement (8/08/23 )</a:t>
            </a:r>
            <a:endParaRPr lang="en-US" sz="1999" dirty="0">
              <a:latin typeface="Arial"/>
            </a:endParaRPr>
          </a:p>
          <a:p>
            <a:pPr marL="575813" indent="-428981">
              <a:lnSpc>
                <a:spcPct val="90000"/>
              </a:lnSpc>
              <a:spcBef>
                <a:spcPts val="756"/>
              </a:spcBef>
              <a:spcAft>
                <a:spcPts val="377"/>
              </a:spcAft>
              <a:buSzPct val="45000"/>
              <a:buFont typeface="Wingdings" charset="2"/>
              <a:buChar char=""/>
            </a:pPr>
            <a:r>
              <a:rPr lang="en-US" sz="1999" b="1" dirty="0">
                <a:latin typeface="Arial"/>
                <a:ea typeface="Arial"/>
              </a:rPr>
              <a:t>JUN24</a:t>
            </a:r>
            <a:r>
              <a:rPr lang="en-US" sz="1999" dirty="0">
                <a:latin typeface="Arial"/>
                <a:ea typeface="Arial"/>
              </a:rPr>
              <a:t>: System Requirements Review (SRR),  at UCM</a:t>
            </a:r>
            <a:endParaRPr lang="en-US" sz="1999" dirty="0">
              <a:latin typeface="Arial"/>
            </a:endParaRPr>
          </a:p>
          <a:p>
            <a:pPr marL="575813" indent="-428981">
              <a:lnSpc>
                <a:spcPct val="90000"/>
              </a:lnSpc>
              <a:spcBef>
                <a:spcPts val="756"/>
              </a:spcBef>
              <a:spcAft>
                <a:spcPts val="377"/>
              </a:spcAft>
              <a:buSzPct val="45000"/>
              <a:buFont typeface="Wingdings" charset="2"/>
              <a:buChar char=""/>
            </a:pPr>
            <a:r>
              <a:rPr lang="en-US" sz="1999" b="1" dirty="0">
                <a:solidFill>
                  <a:srgbClr val="B85C00"/>
                </a:solidFill>
                <a:latin typeface="Arial"/>
                <a:ea typeface="Arial"/>
              </a:rPr>
              <a:t>APR25: </a:t>
            </a:r>
            <a:r>
              <a:rPr lang="en-US" sz="2133" b="1" u="sng" dirty="0">
                <a:solidFill>
                  <a:schemeClr val="accent6">
                    <a:lumMod val="75000"/>
                  </a:schemeClr>
                </a:solidFill>
                <a:latin typeface="Calibri"/>
              </a:rPr>
              <a:t>Specifications and Architecture Review (SAR)</a:t>
            </a:r>
            <a:br>
              <a:rPr lang="en-US" sz="2133" b="1" u="sng" dirty="0">
                <a:solidFill>
                  <a:schemeClr val="accent6">
                    <a:lumMod val="75000"/>
                  </a:schemeClr>
                </a:solidFill>
                <a:latin typeface="Calibri"/>
              </a:rPr>
            </a:br>
            <a:r>
              <a:rPr lang="en-US" sz="1999" dirty="0">
                <a:latin typeface="Arial"/>
                <a:ea typeface="Arial"/>
              </a:rPr>
              <a:t>ESO headquarters, </a:t>
            </a:r>
            <a:r>
              <a:rPr lang="en-US" sz="1999" dirty="0" err="1">
                <a:latin typeface="Arial"/>
                <a:ea typeface="Arial"/>
              </a:rPr>
              <a:t>Garching</a:t>
            </a:r>
            <a:r>
              <a:rPr lang="en-US" sz="1999" dirty="0">
                <a:latin typeface="Arial"/>
                <a:ea typeface="Arial"/>
              </a:rPr>
              <a:t> </a:t>
            </a:r>
          </a:p>
          <a:p>
            <a:pPr marL="146832">
              <a:lnSpc>
                <a:spcPct val="90000"/>
              </a:lnSpc>
              <a:spcBef>
                <a:spcPts val="756"/>
              </a:spcBef>
              <a:spcAft>
                <a:spcPts val="377"/>
              </a:spcAft>
              <a:buSzPct val="45000"/>
            </a:pPr>
            <a:r>
              <a:rPr lang="en-US" sz="1999" dirty="0">
                <a:latin typeface="Arial"/>
                <a:ea typeface="Arial"/>
              </a:rPr>
              <a:t>	</a:t>
            </a:r>
            <a:r>
              <a:rPr lang="en-US" sz="1999" b="1" dirty="0">
                <a:ea typeface="Arial"/>
              </a:rPr>
              <a:t>=&gt; End of the Phase B1</a:t>
            </a:r>
            <a:endParaRPr lang="en-US" sz="1999" dirty="0">
              <a:latin typeface="Arial"/>
              <a:ea typeface="Arial"/>
            </a:endParaRPr>
          </a:p>
          <a:p>
            <a:pPr marL="575813" indent="-428981">
              <a:lnSpc>
                <a:spcPct val="90000"/>
              </a:lnSpc>
              <a:spcBef>
                <a:spcPts val="756"/>
              </a:spcBef>
              <a:spcAft>
                <a:spcPts val="377"/>
              </a:spcAft>
              <a:buSzPct val="45000"/>
              <a:buFont typeface="Wingdings" charset="2"/>
              <a:buChar char=""/>
            </a:pPr>
            <a:r>
              <a:rPr lang="en-US" sz="2133" b="1" dirty="0">
                <a:solidFill>
                  <a:schemeClr val="accent6">
                    <a:lumMod val="75000"/>
                  </a:schemeClr>
                </a:solidFill>
                <a:latin typeface="Calibri"/>
                <a:ea typeface="Arial"/>
              </a:rPr>
              <a:t>16-18/09/2025: </a:t>
            </a:r>
            <a:r>
              <a:rPr lang="en-US" sz="2133" b="1" u="sng" dirty="0">
                <a:solidFill>
                  <a:schemeClr val="accent6">
                    <a:lumMod val="75000"/>
                  </a:schemeClr>
                </a:solidFill>
                <a:latin typeface="Calibri"/>
                <a:ea typeface="Arial"/>
              </a:rPr>
              <a:t>Phase B2 KOM &amp; Progress Meeting</a:t>
            </a:r>
            <a:r>
              <a:rPr lang="en-US" sz="2133" dirty="0">
                <a:solidFill>
                  <a:schemeClr val="accent6">
                    <a:lumMod val="50000"/>
                  </a:schemeClr>
                </a:solidFill>
                <a:latin typeface="Calibri"/>
                <a:ea typeface="Arial"/>
              </a:rPr>
              <a:t> </a:t>
            </a:r>
            <a:r>
              <a:rPr lang="en-US" sz="2133" dirty="0">
                <a:latin typeface="Calibri"/>
                <a:ea typeface="Arial"/>
              </a:rPr>
              <a:t>at LAM (Marseille). </a:t>
            </a:r>
          </a:p>
          <a:p>
            <a:pPr marL="146832">
              <a:lnSpc>
                <a:spcPct val="90000"/>
              </a:lnSpc>
              <a:spcBef>
                <a:spcPts val="756"/>
              </a:spcBef>
              <a:spcAft>
                <a:spcPts val="377"/>
              </a:spcAft>
              <a:buSzPct val="45000"/>
            </a:pPr>
            <a:r>
              <a:rPr lang="en-US" sz="2133" dirty="0">
                <a:latin typeface="Calibri"/>
                <a:ea typeface="Arial"/>
              </a:rPr>
              <a:t>	</a:t>
            </a:r>
            <a:r>
              <a:rPr lang="en-US" sz="2133" b="1" dirty="0">
                <a:ea typeface="Arial"/>
              </a:rPr>
              <a:t> =&gt; </a:t>
            </a:r>
            <a:r>
              <a:rPr lang="en-US" sz="2133" b="1" dirty="0">
                <a:latin typeface="Calibri"/>
                <a:ea typeface="Arial"/>
              </a:rPr>
              <a:t>Starting the phase B2 (until the PDR)</a:t>
            </a:r>
          </a:p>
          <a:p>
            <a:pPr marL="575813" indent="-428981">
              <a:lnSpc>
                <a:spcPct val="90000"/>
              </a:lnSpc>
              <a:spcBef>
                <a:spcPts val="756"/>
              </a:spcBef>
              <a:spcAft>
                <a:spcPts val="377"/>
              </a:spcAft>
              <a:buSzPct val="45000"/>
              <a:buFont typeface="Wingdings" charset="2"/>
              <a:buChar char=""/>
            </a:pPr>
            <a:r>
              <a:rPr lang="en-US" sz="2133" b="1" dirty="0">
                <a:solidFill>
                  <a:srgbClr val="E46C0A"/>
                </a:solidFill>
                <a:latin typeface="Calibri"/>
                <a:ea typeface="Arial"/>
              </a:rPr>
              <a:t>27-29/10/2025:</a:t>
            </a:r>
            <a:r>
              <a:rPr lang="en-US" sz="2133" b="1" dirty="0">
                <a:solidFill>
                  <a:srgbClr val="B85C00"/>
                </a:solidFill>
                <a:latin typeface="Calibri"/>
                <a:ea typeface="Arial"/>
              </a:rPr>
              <a:t> </a:t>
            </a:r>
            <a:r>
              <a:rPr lang="en-US" sz="2133" b="1" u="sng" dirty="0">
                <a:solidFill>
                  <a:schemeClr val="accent6">
                    <a:lumMod val="75000"/>
                  </a:schemeClr>
                </a:solidFill>
                <a:latin typeface="Calibri"/>
              </a:rPr>
              <a:t>Consortium Science Meeting </a:t>
            </a:r>
            <a:r>
              <a:rPr lang="en-US" sz="2133" dirty="0">
                <a:latin typeface="Calibri"/>
                <a:ea typeface="Arial"/>
              </a:rPr>
              <a:t>in </a:t>
            </a:r>
            <a:r>
              <a:rPr lang="en-US" sz="2133" b="1" dirty="0">
                <a:latin typeface="Calibri"/>
                <a:ea typeface="Arial"/>
              </a:rPr>
              <a:t>Amsterdam</a:t>
            </a:r>
            <a:r>
              <a:rPr lang="en-US" sz="2133" dirty="0">
                <a:latin typeface="Calibri"/>
                <a:ea typeface="Arial"/>
              </a:rPr>
              <a:t> </a:t>
            </a:r>
            <a:br>
              <a:rPr lang="en-US" sz="2133" dirty="0">
                <a:latin typeface="Calibri"/>
                <a:ea typeface="Arial"/>
              </a:rPr>
            </a:br>
            <a:r>
              <a:rPr lang="en-US" sz="2133" dirty="0">
                <a:latin typeface="Calibri"/>
                <a:ea typeface="Arial"/>
              </a:rPr>
              <a:t>KOM for the </a:t>
            </a:r>
            <a:r>
              <a:rPr lang="en-US" sz="2133" b="1" u="sng" dirty="0">
                <a:latin typeface="Calibri"/>
                <a:ea typeface="Arial"/>
              </a:rPr>
              <a:t>Red Book</a:t>
            </a:r>
            <a:endParaRPr lang="en-US" sz="2133" dirty="0">
              <a:latin typeface="Calibri"/>
              <a:ea typeface="Arial"/>
            </a:endParaRPr>
          </a:p>
          <a:p>
            <a:pPr marL="575813" indent="-428981">
              <a:lnSpc>
                <a:spcPct val="90000"/>
              </a:lnSpc>
              <a:spcBef>
                <a:spcPts val="756"/>
              </a:spcBef>
              <a:spcAft>
                <a:spcPts val="377"/>
              </a:spcAft>
              <a:buSzPct val="45000"/>
              <a:buFont typeface="Wingdings" charset="2"/>
              <a:buChar char=""/>
            </a:pPr>
            <a:endParaRPr lang="en-US" sz="1999" dirty="0">
              <a:latin typeface="Arial"/>
            </a:endParaRPr>
          </a:p>
          <a:p>
            <a:pPr>
              <a:lnSpc>
                <a:spcPct val="90000"/>
              </a:lnSpc>
              <a:spcBef>
                <a:spcPts val="756"/>
              </a:spcBef>
              <a:spcAft>
                <a:spcPts val="377"/>
              </a:spcAft>
            </a:pPr>
            <a:r>
              <a:rPr lang="en-US" sz="1999" b="1" dirty="0">
                <a:latin typeface="Arial"/>
                <a:ea typeface="Arial"/>
              </a:rPr>
              <a:t>	</a:t>
            </a:r>
            <a:endParaRPr lang="en-US" sz="1999" dirty="0">
              <a:latin typeface="Arial"/>
            </a:endParaRPr>
          </a:p>
        </p:txBody>
      </p:sp>
      <p:cxnSp>
        <p:nvCxnSpPr>
          <p:cNvPr id="327" name="Straight Connector 4"/>
          <p:cNvCxnSpPr/>
          <p:nvPr/>
        </p:nvCxnSpPr>
        <p:spPr>
          <a:xfrm>
            <a:off x="647762" y="1143007"/>
            <a:ext cx="11449266" cy="21593"/>
          </a:xfrm>
          <a:prstGeom prst="straightConnector1">
            <a:avLst/>
          </a:prstGeom>
          <a:ln w="28575" cap="rnd">
            <a:solidFill>
              <a:srgbClr val="C55A11"/>
            </a:solidFill>
            <a:round/>
          </a:ln>
        </p:spPr>
      </p:cxnSp>
      <p:sp>
        <p:nvSpPr>
          <p:cNvPr id="328" name="PlaceHolder 23"/>
          <p:cNvSpPr/>
          <p:nvPr/>
        </p:nvSpPr>
        <p:spPr>
          <a:xfrm>
            <a:off x="1431359" y="134838"/>
            <a:ext cx="10719412" cy="113868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90000"/>
              </a:lnSpc>
              <a:tabLst>
                <a:tab pos="0" algn="l"/>
              </a:tabLst>
            </a:pPr>
            <a:r>
              <a:rPr lang="fr-FR" sz="5332" b="1" i="1">
                <a:solidFill>
                  <a:srgbClr val="2F5597"/>
                </a:solidFill>
                <a:latin typeface="Calibri"/>
                <a:ea typeface="Arial"/>
              </a:rPr>
              <a:t>Project Status  </a:t>
            </a:r>
            <a:r>
              <a:rPr lang="fr-FR" sz="5865" b="1" i="1">
                <a:solidFill>
                  <a:srgbClr val="2F5597"/>
                </a:solidFill>
                <a:latin typeface="Calibri"/>
                <a:ea typeface="Arial"/>
              </a:rPr>
              <a:t>  </a:t>
            </a:r>
            <a:r>
              <a:rPr lang="en-US" sz="3732">
                <a:solidFill>
                  <a:srgbClr val="336699"/>
                </a:solidFill>
                <a:latin typeface="Calibri Light"/>
                <a:ea typeface="Arial"/>
              </a:rPr>
              <a:t> </a:t>
            </a:r>
            <a:endParaRPr lang="en-US" sz="3732">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E0722-226F-1907-292B-F4636669D653}"/>
            </a:ext>
          </a:extLst>
        </p:cNvPr>
        <p:cNvGrpSpPr/>
        <p:nvPr/>
      </p:nvGrpSpPr>
      <p:grpSpPr>
        <a:xfrm>
          <a:off x="0" y="0"/>
          <a:ext cx="0" cy="0"/>
          <a:chOff x="0" y="0"/>
          <a:chExt cx="0" cy="0"/>
        </a:xfrm>
      </p:grpSpPr>
      <p:sp>
        <p:nvSpPr>
          <p:cNvPr id="321" name="Rectangle 14">
            <a:extLst>
              <a:ext uri="{FF2B5EF4-FFF2-40B4-BE49-F238E27FC236}">
                <a16:creationId xmlns:a16="http://schemas.microsoft.com/office/drawing/2014/main" id="{001AF8CE-DE70-66F2-785A-2E0E89FB033F}"/>
              </a:ext>
            </a:extLst>
          </p:cNvPr>
          <p:cNvSpPr/>
          <p:nvPr/>
        </p:nvSpPr>
        <p:spPr>
          <a:xfrm>
            <a:off x="15532249" y="5203994"/>
            <a:ext cx="153073"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22" name="Rectangle 10">
            <a:extLst>
              <a:ext uri="{FF2B5EF4-FFF2-40B4-BE49-F238E27FC236}">
                <a16:creationId xmlns:a16="http://schemas.microsoft.com/office/drawing/2014/main" id="{E7D71CF1-59F5-DBDF-877B-87BAE67D6BA4}"/>
              </a:ext>
            </a:extLst>
          </p:cNvPr>
          <p:cNvSpPr/>
          <p:nvPr/>
        </p:nvSpPr>
        <p:spPr>
          <a:xfrm>
            <a:off x="15555282" y="6247672"/>
            <a:ext cx="114205"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23" name="Rectangle 11">
            <a:extLst>
              <a:ext uri="{FF2B5EF4-FFF2-40B4-BE49-F238E27FC236}">
                <a16:creationId xmlns:a16="http://schemas.microsoft.com/office/drawing/2014/main" id="{998F21EC-AF28-1939-787D-F5E742627CD1}"/>
              </a:ext>
            </a:extLst>
          </p:cNvPr>
          <p:cNvSpPr/>
          <p:nvPr/>
        </p:nvSpPr>
        <p:spPr>
          <a:xfrm>
            <a:off x="14153635" y="5318198"/>
            <a:ext cx="305666"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24" name="Rectangle 12">
            <a:extLst>
              <a:ext uri="{FF2B5EF4-FFF2-40B4-BE49-F238E27FC236}">
                <a16:creationId xmlns:a16="http://schemas.microsoft.com/office/drawing/2014/main" id="{D6A78EAA-D203-19D4-95F8-5136DDD0116E}"/>
              </a:ext>
            </a:extLst>
          </p:cNvPr>
          <p:cNvSpPr/>
          <p:nvPr/>
        </p:nvSpPr>
        <p:spPr>
          <a:xfrm>
            <a:off x="16703568" y="3784112"/>
            <a:ext cx="126201"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25" name="Espace réservé du contenu 2_ 9">
            <a:extLst>
              <a:ext uri="{FF2B5EF4-FFF2-40B4-BE49-F238E27FC236}">
                <a16:creationId xmlns:a16="http://schemas.microsoft.com/office/drawing/2014/main" id="{0064AA8F-5486-4926-0100-478A6CC96107}"/>
              </a:ext>
            </a:extLst>
          </p:cNvPr>
          <p:cNvSpPr/>
          <p:nvPr/>
        </p:nvSpPr>
        <p:spPr>
          <a:xfrm>
            <a:off x="16277" y="1278325"/>
            <a:ext cx="11449266" cy="5416088"/>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marL="380876" indent="-380876">
              <a:lnSpc>
                <a:spcPct val="90000"/>
              </a:lnSpc>
              <a:spcBef>
                <a:spcPts val="756"/>
              </a:spcBef>
              <a:spcAft>
                <a:spcPts val="377"/>
              </a:spcAft>
              <a:buFont typeface="Arial" panose="020B0604020202020204" pitchFamily="34" charset="0"/>
              <a:buChar char="•"/>
            </a:pPr>
            <a:r>
              <a:rPr lang="en-US" sz="2133" b="1" dirty="0">
                <a:solidFill>
                  <a:schemeClr val="accent6">
                    <a:lumMod val="75000"/>
                  </a:schemeClr>
                </a:solidFill>
                <a:latin typeface="Calibri"/>
                <a:ea typeface="Arial"/>
              </a:rPr>
              <a:t>01/12/2025: </a:t>
            </a:r>
            <a:r>
              <a:rPr lang="en-US" sz="2133" b="1" u="sng" dirty="0">
                <a:solidFill>
                  <a:schemeClr val="accent6">
                    <a:lumMod val="75000"/>
                  </a:schemeClr>
                </a:solidFill>
                <a:latin typeface="Calibri"/>
                <a:ea typeface="Arial"/>
              </a:rPr>
              <a:t>MOSAIC signing ceremony</a:t>
            </a:r>
            <a:r>
              <a:rPr lang="en-US" sz="2133" dirty="0">
                <a:solidFill>
                  <a:schemeClr val="accent6">
                    <a:lumMod val="50000"/>
                  </a:schemeClr>
                </a:solidFill>
                <a:latin typeface="Calibri"/>
                <a:ea typeface="Arial"/>
              </a:rPr>
              <a:t> </a:t>
            </a:r>
            <a:r>
              <a:rPr lang="en-US" sz="2133" dirty="0">
                <a:latin typeface="Calibri"/>
                <a:ea typeface="Arial"/>
              </a:rPr>
              <a:t>at ESO </a:t>
            </a:r>
            <a:br>
              <a:rPr lang="en-US" sz="2133" dirty="0">
                <a:latin typeface="Calibri"/>
                <a:ea typeface="Arial"/>
              </a:rPr>
            </a:br>
            <a:r>
              <a:rPr lang="en-US" sz="2133" dirty="0">
                <a:latin typeface="Calibri"/>
                <a:ea typeface="Arial"/>
              </a:rPr>
              <a:t>Starting the phase B2 (until the PDR)</a:t>
            </a:r>
          </a:p>
          <a:p>
            <a:pPr marL="575813" indent="-428981">
              <a:lnSpc>
                <a:spcPct val="90000"/>
              </a:lnSpc>
              <a:spcBef>
                <a:spcPts val="756"/>
              </a:spcBef>
              <a:spcAft>
                <a:spcPts val="377"/>
              </a:spcAft>
              <a:buSzPct val="45000"/>
              <a:buFont typeface="Wingdings" charset="2"/>
              <a:buChar char=""/>
            </a:pPr>
            <a:endParaRPr lang="en-US" sz="2133" dirty="0">
              <a:latin typeface="Calibri"/>
              <a:ea typeface="Arial"/>
            </a:endParaRPr>
          </a:p>
          <a:p>
            <a:pPr marL="575813" indent="-428981">
              <a:lnSpc>
                <a:spcPct val="90000"/>
              </a:lnSpc>
              <a:spcBef>
                <a:spcPts val="756"/>
              </a:spcBef>
              <a:spcAft>
                <a:spcPts val="377"/>
              </a:spcAft>
              <a:buSzPct val="45000"/>
              <a:buFont typeface="Wingdings" charset="2"/>
              <a:buChar char=""/>
            </a:pPr>
            <a:endParaRPr lang="en-US" sz="1999" dirty="0">
              <a:latin typeface="Arial"/>
            </a:endParaRPr>
          </a:p>
          <a:p>
            <a:pPr>
              <a:lnSpc>
                <a:spcPct val="90000"/>
              </a:lnSpc>
              <a:spcBef>
                <a:spcPts val="756"/>
              </a:spcBef>
              <a:spcAft>
                <a:spcPts val="377"/>
              </a:spcAft>
            </a:pPr>
            <a:r>
              <a:rPr lang="en-US" sz="1999" b="1" dirty="0">
                <a:latin typeface="Arial"/>
                <a:ea typeface="Arial"/>
              </a:rPr>
              <a:t>	</a:t>
            </a:r>
            <a:endParaRPr lang="en-US" sz="1999" dirty="0">
              <a:latin typeface="Arial"/>
            </a:endParaRPr>
          </a:p>
        </p:txBody>
      </p:sp>
      <p:cxnSp>
        <p:nvCxnSpPr>
          <p:cNvPr id="327" name="Straight Connector 4">
            <a:extLst>
              <a:ext uri="{FF2B5EF4-FFF2-40B4-BE49-F238E27FC236}">
                <a16:creationId xmlns:a16="http://schemas.microsoft.com/office/drawing/2014/main" id="{D0A40325-151D-0F67-ADD4-EFBBD981D79C}"/>
              </a:ext>
            </a:extLst>
          </p:cNvPr>
          <p:cNvCxnSpPr/>
          <p:nvPr/>
        </p:nvCxnSpPr>
        <p:spPr>
          <a:xfrm>
            <a:off x="647762" y="1143007"/>
            <a:ext cx="11449266" cy="21593"/>
          </a:xfrm>
          <a:prstGeom prst="straightConnector1">
            <a:avLst/>
          </a:prstGeom>
          <a:ln w="28575" cap="rnd">
            <a:solidFill>
              <a:srgbClr val="C55A11"/>
            </a:solidFill>
            <a:round/>
          </a:ln>
        </p:spPr>
      </p:cxnSp>
      <p:sp>
        <p:nvSpPr>
          <p:cNvPr id="328" name="PlaceHolder 23">
            <a:extLst>
              <a:ext uri="{FF2B5EF4-FFF2-40B4-BE49-F238E27FC236}">
                <a16:creationId xmlns:a16="http://schemas.microsoft.com/office/drawing/2014/main" id="{044BFAA9-6895-CD60-A6E2-7CCECD685596}"/>
              </a:ext>
            </a:extLst>
          </p:cNvPr>
          <p:cNvSpPr/>
          <p:nvPr/>
        </p:nvSpPr>
        <p:spPr>
          <a:xfrm>
            <a:off x="1431359" y="134838"/>
            <a:ext cx="10719412" cy="113868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90000"/>
              </a:lnSpc>
              <a:tabLst>
                <a:tab pos="0" algn="l"/>
              </a:tabLst>
            </a:pPr>
            <a:r>
              <a:rPr lang="fr-FR" sz="5332" b="1" i="1">
                <a:solidFill>
                  <a:srgbClr val="2F5597"/>
                </a:solidFill>
                <a:latin typeface="Calibri"/>
                <a:ea typeface="Arial"/>
              </a:rPr>
              <a:t>Project Status  </a:t>
            </a:r>
            <a:r>
              <a:rPr lang="fr-FR" sz="5865" b="1" i="1">
                <a:solidFill>
                  <a:srgbClr val="2F5597"/>
                </a:solidFill>
                <a:latin typeface="Calibri"/>
                <a:ea typeface="Arial"/>
              </a:rPr>
              <a:t>  </a:t>
            </a:r>
            <a:r>
              <a:rPr lang="en-US" sz="3732">
                <a:solidFill>
                  <a:srgbClr val="336699"/>
                </a:solidFill>
                <a:latin typeface="Calibri Light"/>
                <a:ea typeface="Arial"/>
              </a:rPr>
              <a:t> </a:t>
            </a:r>
            <a:endParaRPr lang="en-US" sz="3732">
              <a:latin typeface="Arial"/>
            </a:endParaRPr>
          </a:p>
        </p:txBody>
      </p:sp>
      <p:pic>
        <p:nvPicPr>
          <p:cNvPr id="1026" name="Picture 2" descr="Participants at the MOSAIC signing ceremony">
            <a:extLst>
              <a:ext uri="{FF2B5EF4-FFF2-40B4-BE49-F238E27FC236}">
                <a16:creationId xmlns:a16="http://schemas.microsoft.com/office/drawing/2014/main" id="{291B3562-B3CE-AB58-B131-8E6F7C6B0E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675" b="20939"/>
          <a:stretch>
            <a:fillRect/>
          </a:stretch>
        </p:blipFill>
        <p:spPr bwMode="auto">
          <a:xfrm>
            <a:off x="1081825" y="2281696"/>
            <a:ext cx="10383718" cy="4252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743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16FC505C-2462-463E-E399-D8C87D700B61}"/>
            </a:ext>
          </a:extLst>
        </p:cNvPr>
        <p:cNvGrpSpPr/>
        <p:nvPr/>
      </p:nvGrpSpPr>
      <p:grpSpPr>
        <a:xfrm>
          <a:off x="0" y="0"/>
          <a:ext cx="0" cy="0"/>
          <a:chOff x="0" y="0"/>
          <a:chExt cx="0" cy="0"/>
        </a:xfrm>
      </p:grpSpPr>
      <p:sp>
        <p:nvSpPr>
          <p:cNvPr id="190" name="Google Shape;190;p33">
            <a:extLst>
              <a:ext uri="{FF2B5EF4-FFF2-40B4-BE49-F238E27FC236}">
                <a16:creationId xmlns:a16="http://schemas.microsoft.com/office/drawing/2014/main" id="{749953E5-610E-C7AD-62BE-9CB389E8AA9F}"/>
              </a:ext>
            </a:extLst>
          </p:cNvPr>
          <p:cNvSpPr txBox="1">
            <a:spLocks noGrp="1"/>
          </p:cNvSpPr>
          <p:nvPr>
            <p:ph type="title"/>
          </p:nvPr>
        </p:nvSpPr>
        <p:spPr>
          <a:xfrm>
            <a:off x="3435928" y="2782259"/>
            <a:ext cx="7747752" cy="18678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dk1"/>
              </a:buClr>
              <a:buSzPts val="4400"/>
              <a:buFont typeface="Century Gothic"/>
              <a:buNone/>
            </a:pPr>
            <a:r>
              <a:rPr lang="es-ES" dirty="0">
                <a:latin typeface="Century Gothic"/>
                <a:ea typeface="Century Gothic"/>
                <a:cs typeface="Century Gothic"/>
                <a:sym typeface="Century Gothic"/>
              </a:rPr>
              <a:t>ARRAKIHS ESA </a:t>
            </a:r>
            <a:r>
              <a:rPr lang="es-ES" dirty="0" err="1">
                <a:latin typeface="Century Gothic"/>
                <a:ea typeface="Century Gothic"/>
                <a:cs typeface="Century Gothic"/>
                <a:sym typeface="Century Gothic"/>
              </a:rPr>
              <a:t>mission</a:t>
            </a:r>
            <a:br>
              <a:rPr lang="es-ES" dirty="0">
                <a:latin typeface="Century Gothic"/>
                <a:ea typeface="Century Gothic"/>
                <a:cs typeface="Century Gothic"/>
                <a:sym typeface="Century Gothic"/>
              </a:rPr>
            </a:br>
            <a:br>
              <a:rPr lang="es-ES" dirty="0">
                <a:latin typeface="Century Gothic"/>
                <a:ea typeface="Century Gothic"/>
                <a:cs typeface="Century Gothic"/>
                <a:sym typeface="Century Gothic"/>
              </a:rPr>
            </a:br>
            <a:r>
              <a:rPr lang="es-ES" dirty="0">
                <a:latin typeface="Century Gothic"/>
                <a:ea typeface="Century Gothic"/>
                <a:cs typeface="Century Gothic"/>
                <a:sym typeface="Century Gothic"/>
              </a:rPr>
              <a:t> UCM-IPARCOS </a:t>
            </a:r>
            <a:r>
              <a:rPr lang="es-ES" dirty="0" err="1">
                <a:latin typeface="Century Gothic"/>
                <a:ea typeface="Century Gothic"/>
                <a:cs typeface="Century Gothic"/>
                <a:sym typeface="Century Gothic"/>
              </a:rPr>
              <a:t>contribution</a:t>
            </a:r>
            <a:endParaRPr dirty="0">
              <a:latin typeface="Century Gothic"/>
              <a:ea typeface="Century Gothic"/>
              <a:cs typeface="Century Gothic"/>
              <a:sym typeface="Century Gothic"/>
            </a:endParaRPr>
          </a:p>
        </p:txBody>
      </p:sp>
    </p:spTree>
    <p:extLst>
      <p:ext uri="{BB962C8B-B14F-4D97-AF65-F5344CB8AC3E}">
        <p14:creationId xmlns:p14="http://schemas.microsoft.com/office/powerpoint/2010/main" val="3768249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uadroTexto 34"/>
          <p:cNvSpPr txBox="1"/>
          <p:nvPr/>
        </p:nvSpPr>
        <p:spPr>
          <a:xfrm>
            <a:off x="708001" y="774720"/>
            <a:ext cx="5057368" cy="3417840"/>
          </a:xfrm>
          <a:prstGeom prst="rect">
            <a:avLst/>
          </a:prstGeom>
          <a:solidFill>
            <a:srgbClr val="FFFFFF"/>
          </a:solidFill>
          <a:ln w="0">
            <a:noFill/>
          </a:ln>
        </p:spPr>
        <p:txBody>
          <a:bodyPr lIns="90000" tIns="45000" rIns="90000" bIns="45000" anchor="t">
            <a:noAutofit/>
          </a:bodyPr>
          <a:lstStyle/>
          <a:p>
            <a:r>
              <a:rPr lang="en-US" sz="1800" b="1" strike="noStrike" spc="-1" dirty="0">
                <a:solidFill>
                  <a:srgbClr val="000000"/>
                </a:solidFill>
                <a:latin typeface="Arial"/>
              </a:rPr>
              <a:t>Overview</a:t>
            </a:r>
            <a:endParaRPr lang="en-US" sz="1800" b="0" strike="noStrike" spc="-1" dirty="0">
              <a:solidFill>
                <a:srgbClr val="000000"/>
              </a:solidFill>
              <a:latin typeface="Arial"/>
            </a:endParaRPr>
          </a:p>
          <a:p>
            <a:r>
              <a:rPr lang="en-US" sz="1800" b="0" strike="noStrike" spc="-1" dirty="0">
                <a:solidFill>
                  <a:srgbClr val="000000"/>
                </a:solidFill>
                <a:latin typeface="Arial"/>
              </a:rPr>
              <a:t>ARRAKIHS survey ~ 80 MW-like galaxies in four wavelength bands (2 VIS and 2 NIR)</a:t>
            </a:r>
          </a:p>
          <a:p>
            <a:endParaRPr lang="en-US" sz="1800" b="0" strike="noStrike" spc="-1" dirty="0">
              <a:solidFill>
                <a:srgbClr val="000000"/>
              </a:solidFill>
              <a:latin typeface="Arial"/>
            </a:endParaRPr>
          </a:p>
          <a:p>
            <a:r>
              <a:rPr lang="en-US" sz="1800" b="0" strike="noStrike" spc="-1" dirty="0">
                <a:solidFill>
                  <a:srgbClr val="000000"/>
                </a:solidFill>
                <a:latin typeface="Arial"/>
              </a:rPr>
              <a:t>SB limit ~ 31.5 mag/arcsec² in VIS and 30.5 mag/arcsec² in NIR</a:t>
            </a:r>
          </a:p>
          <a:p>
            <a:endParaRPr lang="en-US" sz="1800" b="0" strike="noStrike" spc="-1" dirty="0">
              <a:solidFill>
                <a:srgbClr val="000000"/>
              </a:solidFill>
              <a:latin typeface="Arial"/>
            </a:endParaRPr>
          </a:p>
          <a:p>
            <a:r>
              <a:rPr lang="en-US" sz="1800" b="0" strike="noStrike" spc="-1" dirty="0">
                <a:solidFill>
                  <a:srgbClr val="000000"/>
                </a:solidFill>
                <a:latin typeface="Arial"/>
              </a:rPr>
              <a:t>Detection of LSB  features (e.g. stellar streams), satellite galaxies and the diffuse halo</a:t>
            </a:r>
          </a:p>
          <a:p>
            <a:r>
              <a:rPr lang="en-US" sz="1800" b="0" strike="noStrike" spc="-1" dirty="0">
                <a:solidFill>
                  <a:srgbClr val="000000"/>
                </a:solidFill>
                <a:latin typeface="Arial"/>
              </a:rPr>
              <a:t>Characterize the accretion history and its relation with the cosmological model and baryonic physics</a:t>
            </a:r>
          </a:p>
        </p:txBody>
      </p:sp>
      <p:sp>
        <p:nvSpPr>
          <p:cNvPr id="36" name="CuadroTexto 35"/>
          <p:cNvSpPr txBox="1"/>
          <p:nvPr/>
        </p:nvSpPr>
        <p:spPr>
          <a:xfrm>
            <a:off x="2448000" y="180000"/>
            <a:ext cx="3672000" cy="486720"/>
          </a:xfrm>
          <a:prstGeom prst="rect">
            <a:avLst/>
          </a:prstGeom>
          <a:solidFill>
            <a:srgbClr val="FFFFFF"/>
          </a:solidFill>
          <a:ln w="0">
            <a:noFill/>
          </a:ln>
        </p:spPr>
        <p:txBody>
          <a:bodyPr lIns="90000" tIns="45000" rIns="90000" bIns="45000" anchor="t">
            <a:noAutofit/>
          </a:bodyPr>
          <a:lstStyle/>
          <a:p>
            <a:r>
              <a:rPr lang="en-US" sz="2800" b="1" strike="noStrike" spc="-1">
                <a:solidFill>
                  <a:srgbClr val="000000"/>
                </a:solidFill>
                <a:latin typeface="Arial"/>
              </a:rPr>
              <a:t>ARRAKIHS Mission</a:t>
            </a:r>
          </a:p>
        </p:txBody>
      </p:sp>
      <p:grpSp>
        <p:nvGrpSpPr>
          <p:cNvPr id="37" name="Grupo 36"/>
          <p:cNvGrpSpPr/>
          <p:nvPr/>
        </p:nvGrpSpPr>
        <p:grpSpPr>
          <a:xfrm>
            <a:off x="3960000" y="3168000"/>
            <a:ext cx="7956000" cy="3689640"/>
            <a:chOff x="3960000" y="3168000"/>
            <a:chExt cx="7956000" cy="3689640"/>
          </a:xfrm>
        </p:grpSpPr>
        <p:pic>
          <p:nvPicPr>
            <p:cNvPr id="38" name="Imagen 37"/>
            <p:cNvPicPr/>
            <p:nvPr/>
          </p:nvPicPr>
          <p:blipFill>
            <a:blip r:embed="rId2"/>
            <a:srcRect b="3868"/>
            <a:stretch/>
          </p:blipFill>
          <p:spPr>
            <a:xfrm>
              <a:off x="5078160" y="3168000"/>
              <a:ext cx="6837840" cy="3689640"/>
            </a:xfrm>
            <a:prstGeom prst="rect">
              <a:avLst/>
            </a:prstGeom>
            <a:ln w="0">
              <a:noFill/>
            </a:ln>
          </p:spPr>
        </p:pic>
        <p:pic>
          <p:nvPicPr>
            <p:cNvPr id="39" name="Imagen 38"/>
            <p:cNvPicPr/>
            <p:nvPr/>
          </p:nvPicPr>
          <p:blipFill>
            <a:blip r:embed="rId3"/>
            <a:srcRect l="25069" t="16650" r="11019" b="20"/>
            <a:stretch/>
          </p:blipFill>
          <p:spPr>
            <a:xfrm>
              <a:off x="3960000" y="3996000"/>
              <a:ext cx="1118160" cy="1565640"/>
            </a:xfrm>
            <a:prstGeom prst="rect">
              <a:avLst/>
            </a:prstGeom>
            <a:ln w="0">
              <a:noFill/>
            </a:ln>
          </p:spPr>
        </p:pic>
      </p:grpSp>
      <p:pic>
        <p:nvPicPr>
          <p:cNvPr id="40" name="Imagen 39"/>
          <p:cNvPicPr/>
          <p:nvPr/>
        </p:nvPicPr>
        <p:blipFill>
          <a:blip r:embed="rId4"/>
          <a:stretch/>
        </p:blipFill>
        <p:spPr>
          <a:xfrm>
            <a:off x="6840000" y="334800"/>
            <a:ext cx="5220000" cy="272520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laceHolder 1"/>
          <p:cNvSpPr>
            <a:spLocks noGrp="1"/>
          </p:cNvSpPr>
          <p:nvPr>
            <p:ph type="title"/>
          </p:nvPr>
        </p:nvSpPr>
        <p:spPr>
          <a:xfrm>
            <a:off x="148680" y="130680"/>
            <a:ext cx="10514880" cy="1324800"/>
          </a:xfrm>
          <a:prstGeom prst="rect">
            <a:avLst/>
          </a:prstGeom>
          <a:noFill/>
          <a:ln w="0">
            <a:noFill/>
          </a:ln>
        </p:spPr>
        <p:txBody>
          <a:bodyPr lIns="91440" tIns="45720" rIns="91440" bIns="45720" anchor="t">
            <a:noAutofit/>
          </a:bodyPr>
          <a:lstStyle/>
          <a:p>
            <a:pPr indent="0">
              <a:lnSpc>
                <a:spcPct val="90000"/>
              </a:lnSpc>
              <a:buNone/>
              <a:tabLst>
                <a:tab pos="0" algn="l"/>
              </a:tabLst>
            </a:pPr>
            <a:r>
              <a:rPr lang="es-ES" sz="4400" b="1" strike="noStrike" spc="-1">
                <a:solidFill>
                  <a:srgbClr val="C00000"/>
                </a:solidFill>
                <a:latin typeface="Century Gothic"/>
                <a:ea typeface="Century Gothic"/>
              </a:rPr>
              <a:t>Group’s Overview</a:t>
            </a:r>
            <a:endParaRPr lang="en-US" sz="4400" b="0" strike="noStrike" spc="-1">
              <a:solidFill>
                <a:srgbClr val="000000"/>
              </a:solidFill>
              <a:latin typeface="Arial"/>
            </a:endParaRPr>
          </a:p>
        </p:txBody>
      </p:sp>
      <p:sp>
        <p:nvSpPr>
          <p:cNvPr id="30" name="TextBox 4"/>
          <p:cNvSpPr/>
          <p:nvPr/>
        </p:nvSpPr>
        <p:spPr>
          <a:xfrm>
            <a:off x="3903840" y="6546240"/>
            <a:ext cx="614484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en-US" sz="1800" b="0" strike="noStrike" spc="-1">
              <a:solidFill>
                <a:srgbClr val="000000"/>
              </a:solidFill>
              <a:latin typeface="Arial"/>
            </a:endParaRPr>
          </a:p>
        </p:txBody>
      </p:sp>
      <p:sp>
        <p:nvSpPr>
          <p:cNvPr id="31" name="TextBox 6"/>
          <p:cNvSpPr/>
          <p:nvPr/>
        </p:nvSpPr>
        <p:spPr>
          <a:xfrm>
            <a:off x="6368760" y="3429000"/>
            <a:ext cx="183960" cy="307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en-US" sz="1400" b="0" strike="noStrike" spc="-1">
              <a:solidFill>
                <a:srgbClr val="000000"/>
              </a:solidFill>
              <a:latin typeface="Arial"/>
              <a:ea typeface="Arial"/>
            </a:endParaRPr>
          </a:p>
        </p:txBody>
      </p:sp>
      <p:sp>
        <p:nvSpPr>
          <p:cNvPr id="32" name="Rectangle 1"/>
          <p:cNvSpPr/>
          <p:nvPr/>
        </p:nvSpPr>
        <p:spPr>
          <a:xfrm>
            <a:off x="155880" y="2553840"/>
            <a:ext cx="11879280" cy="3137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numCol="1" spcCol="0" anchor="ctr">
            <a:spAutoFit/>
          </a:bodyPr>
          <a:lstStyle/>
          <a:p>
            <a:pPr defTabSz="914400">
              <a:lnSpc>
                <a:spcPct val="100000"/>
              </a:lnSpc>
              <a:tabLst>
                <a:tab pos="0" algn="l"/>
              </a:tabLst>
            </a:pPr>
            <a:r>
              <a:rPr lang="en-ES" sz="2000" b="1" strike="noStrike" spc="-1">
                <a:solidFill>
                  <a:srgbClr val="000000"/>
                </a:solidFill>
                <a:latin typeface="Arial"/>
                <a:ea typeface="Arial"/>
              </a:rPr>
              <a:t>Leadership, Internationalization &amp; Impact</a:t>
            </a:r>
            <a:endParaRPr lang="en-US" sz="2000" b="0" strike="noStrike" spc="-1">
              <a:solidFill>
                <a:srgbClr val="000000"/>
              </a:solidFill>
              <a:latin typeface="Arial"/>
            </a:endParaRPr>
          </a:p>
          <a:p>
            <a:pPr defTabSz="914400">
              <a:lnSpc>
                <a:spcPct val="100000"/>
              </a:lnSpc>
              <a:tabLst>
                <a:tab pos="0" algn="l"/>
              </a:tabLst>
            </a:pPr>
            <a:endParaRPr lang="en-US" sz="2000" b="0" strike="noStrike" spc="-1">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Major Roles: </a:t>
            </a:r>
            <a:r>
              <a:rPr lang="en-ES" sz="1600" b="0" strike="noStrike" spc="-1">
                <a:solidFill>
                  <a:srgbClr val="000000"/>
                </a:solidFill>
                <a:latin typeface="Arial"/>
                <a:ea typeface="Arial"/>
              </a:rPr>
              <a:t>Member of the ESA Science Study Team of the ARRAKIHS mission. Coordination of the Survey Strategy Working Group of ARRAKIHS and participation in other seven WGs of the mission. Coordination of the Spanish Team of the ARRAKIHS mission.</a:t>
            </a:r>
            <a:endParaRPr lang="en-US" sz="1600" b="0" strike="noStrike" spc="-1">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Recognitions:</a:t>
            </a:r>
            <a:r>
              <a:rPr lang="en-ES" sz="1600" b="0" strike="noStrike" spc="-1">
                <a:solidFill>
                  <a:srgbClr val="000000"/>
                </a:solidFill>
                <a:latin typeface="Arial"/>
                <a:ea typeface="Arial"/>
              </a:rPr>
              <a:t> Invited conference at a conference organized by the Royal Astronomical Society. Science organization committee of an EAS2024 symposium.</a:t>
            </a:r>
            <a:endParaRPr lang="en-US" sz="1600" b="0" strike="noStrike" spc="-1">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Tech Transfer / Out)reach (Optional but encouraged):</a:t>
            </a:r>
            <a:r>
              <a:rPr lang="en-ES" sz="1600" b="0" strike="noStrike" spc="-1">
                <a:solidFill>
                  <a:srgbClr val="000000"/>
                </a:solidFill>
                <a:latin typeface="Arial"/>
                <a:ea typeface="Arial"/>
              </a:rPr>
              <a:t> Development of the ATREIDS tool, which generates realistic mock images including a complete set of instrumental and observational effects.Organization of an outreach conference (“El impacto de la astrofotografía en la investigación y divulgación astronómica”), and a summer course as part of the UCM summer school program (“El Universo a nuestro alcance: El auge de las Ciencias del Espacio en España”</a:t>
            </a:r>
            <a:endParaRPr lang="en-US" sz="1600" b="0" strike="noStrike" spc="-1">
              <a:solidFill>
                <a:srgbClr val="000000"/>
              </a:solidFill>
              <a:latin typeface="Arial"/>
            </a:endParaRPr>
          </a:p>
          <a:p>
            <a:pPr defTabSz="914400">
              <a:lnSpc>
                <a:spcPct val="100000"/>
              </a:lnSpc>
              <a:tabLst>
                <a:tab pos="0" algn="l"/>
              </a:tabLst>
            </a:pPr>
            <a:endParaRPr lang="en-US" sz="1600" b="0" strike="noStrike" spc="-1">
              <a:solidFill>
                <a:srgbClr val="000000"/>
              </a:solidFill>
              <a:latin typeface="Arial"/>
            </a:endParaRPr>
          </a:p>
        </p:txBody>
      </p:sp>
      <p:sp>
        <p:nvSpPr>
          <p:cNvPr id="33" name="Rectangle 2"/>
          <p:cNvSpPr/>
          <p:nvPr/>
        </p:nvSpPr>
        <p:spPr>
          <a:xfrm>
            <a:off x="188640" y="5568443"/>
            <a:ext cx="11535828"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numCol="1" spcCol="0" anchor="ctr">
            <a:spAutoFit/>
          </a:bodyPr>
          <a:lstStyle/>
          <a:p>
            <a:pPr defTabSz="914400">
              <a:lnSpc>
                <a:spcPct val="100000"/>
              </a:lnSpc>
              <a:tabLst>
                <a:tab pos="0" algn="l"/>
              </a:tabLst>
            </a:pPr>
            <a:r>
              <a:rPr lang="en-ES" sz="2000" b="1" strike="noStrike" spc="-1">
                <a:solidFill>
                  <a:srgbClr val="000000"/>
                </a:solidFill>
                <a:latin typeface="Arial"/>
                <a:ea typeface="Arial"/>
              </a:rPr>
              <a:t>The Horizon</a:t>
            </a:r>
            <a:endParaRPr lang="en-US" sz="2000" b="0" strike="noStrike" spc="-1" dirty="0">
              <a:solidFill>
                <a:srgbClr val="000000"/>
              </a:solidFill>
              <a:latin typeface="Arial"/>
            </a:endParaRPr>
          </a:p>
          <a:p>
            <a:pPr defTabSz="914400">
              <a:lnSpc>
                <a:spcPct val="100000"/>
              </a:lnSpc>
              <a:tabLst>
                <a:tab pos="0" algn="l"/>
              </a:tabLst>
            </a:pPr>
            <a:endParaRPr lang="en-US" sz="2000" b="0" strike="noStrike" spc="-1" dirty="0">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Next Big Milestone:</a:t>
            </a:r>
            <a:r>
              <a:rPr lang="en-ES" sz="1600" b="0" strike="noStrike" spc="-1">
                <a:solidFill>
                  <a:srgbClr val="000000"/>
                </a:solidFill>
                <a:latin typeface="Arial"/>
                <a:ea typeface="Arial"/>
              </a:rPr>
              <a:t> Adoption of ARRAKIHS as the first F-class mission of science led by Spain</a:t>
            </a:r>
            <a:r>
              <a:rPr lang="es-ES" sz="1600" b="0" strike="noStrike" spc="-1" dirty="0">
                <a:solidFill>
                  <a:srgbClr val="000000"/>
                </a:solidFill>
                <a:latin typeface="Arial"/>
                <a:ea typeface="Arial"/>
              </a:rPr>
              <a:t>		Mid-2026</a:t>
            </a:r>
            <a:endParaRPr lang="en-US" sz="1600" b="0" strike="noStrike" spc="-1" dirty="0">
              <a:solidFill>
                <a:srgbClr val="000000"/>
              </a:solidFill>
              <a:latin typeface="Arial"/>
            </a:endParaRPr>
          </a:p>
          <a:p>
            <a:pPr defTabSz="914400">
              <a:lnSpc>
                <a:spcPct val="100000"/>
              </a:lnSpc>
              <a:tabLst>
                <a:tab pos="0" algn="l"/>
              </a:tabLst>
            </a:pPr>
            <a:endParaRPr lang="en-US" sz="1600" b="0" strike="noStrike" spc="-1" dirty="0">
              <a:solidFill>
                <a:srgbClr val="000000"/>
              </a:solidFill>
              <a:latin typeface="Arial"/>
            </a:endParaRPr>
          </a:p>
        </p:txBody>
      </p:sp>
      <p:sp>
        <p:nvSpPr>
          <p:cNvPr id="34" name="Rectangle 3"/>
          <p:cNvSpPr/>
          <p:nvPr/>
        </p:nvSpPr>
        <p:spPr>
          <a:xfrm>
            <a:off x="201600" y="790200"/>
            <a:ext cx="11775240" cy="19177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numCol="1" spcCol="0" anchor="ctr">
            <a:spAutoFit/>
          </a:bodyPr>
          <a:lstStyle/>
          <a:p>
            <a:pPr defTabSz="914400">
              <a:lnSpc>
                <a:spcPct val="100000"/>
              </a:lnSpc>
              <a:tabLst>
                <a:tab pos="0" algn="l"/>
              </a:tabLst>
            </a:pPr>
            <a:r>
              <a:rPr lang="en-ES" sz="2000" b="1" strike="noStrike" spc="-1">
                <a:solidFill>
                  <a:srgbClr val="000000"/>
                </a:solidFill>
                <a:latin typeface="Arial"/>
                <a:ea typeface="Arial"/>
              </a:rPr>
              <a:t>Top 2-3 Scientific Highlights</a:t>
            </a:r>
            <a:endParaRPr lang="en-US" sz="2000" b="0" strike="noStrike" spc="-1">
              <a:solidFill>
                <a:srgbClr val="000000"/>
              </a:solidFill>
              <a:latin typeface="Arial"/>
            </a:endParaRPr>
          </a:p>
          <a:p>
            <a:pPr defTabSz="914400">
              <a:lnSpc>
                <a:spcPct val="100000"/>
              </a:lnSpc>
              <a:tabLst>
                <a:tab pos="0" algn="l"/>
              </a:tabLst>
            </a:pPr>
            <a:endParaRPr lang="en-US" sz="2000" b="0" strike="noStrike" spc="-1">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Highlight 1:</a:t>
            </a:r>
            <a:r>
              <a:rPr lang="en-ES" sz="1600" b="0" strike="noStrike" spc="-1">
                <a:solidFill>
                  <a:srgbClr val="000000"/>
                </a:solidFill>
                <a:latin typeface="Arial"/>
                <a:ea typeface="Arial"/>
              </a:rPr>
              <a:t> Definition Study Report of the ARRAKIHS space mission, which includes a description of the science, feasibility, </a:t>
            </a:r>
            <a:endParaRPr lang="en-US" sz="1600" b="0" strike="noStrike" spc="-1">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0" strike="noStrike" spc="-1">
                <a:solidFill>
                  <a:srgbClr val="000000"/>
                </a:solidFill>
                <a:latin typeface="Arial"/>
                <a:ea typeface="Arial"/>
              </a:rPr>
              <a:t>performance, ... of the mission</a:t>
            </a:r>
            <a:endParaRPr lang="en-US" sz="1600" b="0" strike="noStrike" spc="-1">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Highlight 2:</a:t>
            </a:r>
            <a:r>
              <a:rPr lang="en-ES" sz="1600" b="0" strike="noStrike" spc="-1">
                <a:solidFill>
                  <a:srgbClr val="000000"/>
                </a:solidFill>
                <a:latin typeface="Arial"/>
                <a:ea typeface="Arial"/>
              </a:rPr>
              <a:t> HARKONENS cosmological simulations, which are a new generation of high-resolution cosmological simulations,</a:t>
            </a:r>
            <a:endParaRPr lang="en-US" sz="1600" b="0" strike="noStrike" spc="-1">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0" strike="noStrike" spc="-1">
                <a:solidFill>
                  <a:srgbClr val="000000"/>
                </a:solidFill>
                <a:latin typeface="Arial"/>
                <a:ea typeface="Arial"/>
              </a:rPr>
              <a:t>and the product of the 250Mhours of computation time obtained as part of an EuroHPC Joint Undertaking project</a:t>
            </a:r>
            <a:endParaRPr lang="en-US" sz="1600" b="0" strike="noStrike" spc="-1">
              <a:solidFill>
                <a:srgbClr val="000000"/>
              </a:solidFill>
              <a:latin typeface="Arial"/>
            </a:endParaRPr>
          </a:p>
          <a:p>
            <a:pPr defTabSz="914400">
              <a:lnSpc>
                <a:spcPct val="100000"/>
              </a:lnSpc>
              <a:tabLst>
                <a:tab pos="0" algn="l"/>
              </a:tabLst>
            </a:pPr>
            <a:endParaRPr lang="en-US" sz="1600" b="0" strike="noStrike" spc="-1">
              <a:solidFill>
                <a:srgbClr val="000000"/>
              </a:solidFill>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p:cNvSpPr>
          <p:nvPr>
            <p:ph type="title"/>
          </p:nvPr>
        </p:nvSpPr>
        <p:spPr>
          <a:xfrm>
            <a:off x="2371680" y="766080"/>
            <a:ext cx="9544320" cy="457920"/>
          </a:xfrm>
          <a:prstGeom prst="rect">
            <a:avLst/>
          </a:prstGeom>
          <a:solidFill>
            <a:srgbClr val="FFFFFF"/>
          </a:solidFill>
          <a:ln w="0">
            <a:noFill/>
          </a:ln>
        </p:spPr>
        <p:txBody>
          <a:bodyPr lIns="91440" tIns="45720" rIns="91440" bIns="45720" anchor="t">
            <a:noAutofit/>
          </a:bodyPr>
          <a:lstStyle/>
          <a:p>
            <a:pPr indent="0">
              <a:lnSpc>
                <a:spcPct val="100000"/>
              </a:lnSpc>
              <a:buNone/>
            </a:pPr>
            <a:r>
              <a:rPr lang="en-US" sz="1800" b="1" strike="noStrike" spc="-1">
                <a:solidFill>
                  <a:srgbClr val="000000"/>
                </a:solidFill>
                <a:latin typeface="Arial"/>
                <a:ea typeface="Noto Sans CJK SC"/>
              </a:rPr>
              <a:t>ATREIDS</a:t>
            </a:r>
            <a:r>
              <a:rPr lang="en-US" sz="1800" b="0" strike="noStrike" spc="-1">
                <a:solidFill>
                  <a:srgbClr val="000000"/>
                </a:solidFill>
                <a:latin typeface="Arial"/>
                <a:ea typeface="Noto Sans CJK SC"/>
              </a:rPr>
              <a:t> (</a:t>
            </a:r>
            <a:r>
              <a:rPr lang="en-US" sz="1800" b="0" strike="noStrike" spc="-1">
                <a:solidFill>
                  <a:srgbClr val="000000"/>
                </a:solidFill>
                <a:latin typeface="Arial"/>
              </a:rPr>
              <a:t>ARRAKIHS Telescope Realistic Exploration and Imaging Detection Simulations)</a:t>
            </a:r>
            <a:endParaRPr lang="en-US" sz="1800" b="1" strike="noStrike" spc="-1">
              <a:solidFill>
                <a:srgbClr val="000000"/>
              </a:solidFill>
              <a:latin typeface="Arial"/>
            </a:endParaRPr>
          </a:p>
        </p:txBody>
      </p:sp>
      <p:sp>
        <p:nvSpPr>
          <p:cNvPr id="42" name="CuadroTexto 41"/>
          <p:cNvSpPr txBox="1"/>
          <p:nvPr/>
        </p:nvSpPr>
        <p:spPr>
          <a:xfrm>
            <a:off x="2448000" y="180000"/>
            <a:ext cx="3672000" cy="486720"/>
          </a:xfrm>
          <a:prstGeom prst="rect">
            <a:avLst/>
          </a:prstGeom>
          <a:solidFill>
            <a:srgbClr val="FFFFFF"/>
          </a:solidFill>
          <a:ln w="0">
            <a:noFill/>
          </a:ln>
        </p:spPr>
        <p:txBody>
          <a:bodyPr lIns="90000" tIns="45000" rIns="90000" bIns="45000" anchor="t">
            <a:noAutofit/>
          </a:bodyPr>
          <a:lstStyle/>
          <a:p>
            <a:r>
              <a:rPr lang="en-US" sz="2800" b="1" strike="noStrike" spc="-1">
                <a:solidFill>
                  <a:srgbClr val="000000"/>
                </a:solidFill>
                <a:latin typeface="Arial"/>
              </a:rPr>
              <a:t>ARRAKIHS Mission</a:t>
            </a:r>
          </a:p>
        </p:txBody>
      </p:sp>
      <p:sp>
        <p:nvSpPr>
          <p:cNvPr id="43" name="CuadroTexto 42"/>
          <p:cNvSpPr txBox="1"/>
          <p:nvPr/>
        </p:nvSpPr>
        <p:spPr>
          <a:xfrm>
            <a:off x="2448000" y="180000"/>
            <a:ext cx="3672000" cy="486720"/>
          </a:xfrm>
          <a:prstGeom prst="rect">
            <a:avLst/>
          </a:prstGeom>
          <a:solidFill>
            <a:srgbClr val="FFFFFF"/>
          </a:solidFill>
          <a:ln w="0">
            <a:noFill/>
          </a:ln>
        </p:spPr>
        <p:txBody>
          <a:bodyPr lIns="90000" tIns="45000" rIns="90000" bIns="45000" anchor="t">
            <a:noAutofit/>
          </a:bodyPr>
          <a:lstStyle/>
          <a:p>
            <a:r>
              <a:rPr lang="en-US" sz="2800" b="1" strike="noStrike" spc="-1">
                <a:solidFill>
                  <a:srgbClr val="000000"/>
                </a:solidFill>
                <a:latin typeface="Arial"/>
              </a:rPr>
              <a:t>ARRAKIHS Mission</a:t>
            </a:r>
          </a:p>
        </p:txBody>
      </p:sp>
      <p:pic>
        <p:nvPicPr>
          <p:cNvPr id="44" name="Imagen 43"/>
          <p:cNvPicPr/>
          <p:nvPr/>
        </p:nvPicPr>
        <p:blipFill>
          <a:blip r:embed="rId2"/>
          <a:stretch/>
        </p:blipFill>
        <p:spPr>
          <a:xfrm>
            <a:off x="1800000" y="1465200"/>
            <a:ext cx="6605280" cy="4973760"/>
          </a:xfrm>
          <a:prstGeom prst="rect">
            <a:avLst/>
          </a:prstGeom>
          <a:ln w="0">
            <a:noFill/>
          </a:ln>
        </p:spPr>
      </p:pic>
      <p:pic>
        <p:nvPicPr>
          <p:cNvPr id="45" name="Imagen 44"/>
          <p:cNvPicPr/>
          <p:nvPr/>
        </p:nvPicPr>
        <p:blipFill>
          <a:blip r:embed="rId3"/>
          <a:stretch/>
        </p:blipFill>
        <p:spPr>
          <a:xfrm>
            <a:off x="8460000" y="3060000"/>
            <a:ext cx="3693600" cy="3687120"/>
          </a:xfrm>
          <a:prstGeom prst="rect">
            <a:avLst/>
          </a:prstGeom>
          <a:ln w="0">
            <a:noFill/>
          </a:ln>
        </p:spPr>
      </p:pic>
      <p:sp>
        <p:nvSpPr>
          <p:cNvPr id="46" name="CuadroTexto 45"/>
          <p:cNvSpPr txBox="1"/>
          <p:nvPr/>
        </p:nvSpPr>
        <p:spPr>
          <a:xfrm>
            <a:off x="9425520" y="1980000"/>
            <a:ext cx="2454480" cy="346320"/>
          </a:xfrm>
          <a:prstGeom prst="rect">
            <a:avLst/>
          </a:prstGeom>
          <a:noFill/>
          <a:ln w="0">
            <a:noFill/>
          </a:ln>
        </p:spPr>
        <p:txBody>
          <a:bodyPr wrap="none" lIns="90000" tIns="45000" rIns="90000" bIns="45000" anchor="t">
            <a:noAutofit/>
          </a:bodyPr>
          <a:lstStyle/>
          <a:p>
            <a:r>
              <a:rPr lang="en-US" sz="1800" b="0" strike="noStrike" spc="-1">
                <a:solidFill>
                  <a:srgbClr val="000000"/>
                </a:solidFill>
                <a:latin typeface="Arial"/>
              </a:rPr>
              <a:t>Mock image generator</a:t>
            </a:r>
          </a:p>
        </p:txBody>
      </p:sp>
      <p:sp>
        <p:nvSpPr>
          <p:cNvPr id="47" name="Forma libre 46"/>
          <p:cNvSpPr/>
          <p:nvPr/>
        </p:nvSpPr>
        <p:spPr>
          <a:xfrm>
            <a:off x="7560000" y="1980000"/>
            <a:ext cx="2160000" cy="1440000"/>
          </a:xfrm>
          <a:custGeom>
            <a:avLst/>
            <a:gdLst>
              <a:gd name="textAreaLeft" fmla="*/ 0 w 2160000"/>
              <a:gd name="textAreaRight" fmla="*/ 2160360 w 2160000"/>
              <a:gd name="textAreaTop" fmla="*/ 0 h 1440000"/>
              <a:gd name="textAreaBottom" fmla="*/ 1440000 h 1440000"/>
            </a:gdLst>
            <a:ahLst/>
            <a:cxnLst/>
            <a:rect l="textAreaLeft" t="textAreaTop" r="textAreaRight" b="textAreaBottom"/>
            <a:pathLst>
              <a:path w="21600" h="21600">
                <a:moveTo>
                  <a:pt x="16300" y="10800"/>
                </a:moveTo>
                <a:arcTo wR="5500" hR="5500" stAng="0" swAng="-5928897"/>
                <a:lnTo>
                  <a:pt x="9145" y="128"/>
                </a:lnTo>
                <a:arcTo wR="10800" hR="10800" stAng="-5928897" swAng="5928897"/>
                <a:lnTo>
                  <a:pt x="24300" y="10800"/>
                </a:lnTo>
                <a:lnTo>
                  <a:pt x="18950" y="16150"/>
                </a:lnTo>
                <a:lnTo>
                  <a:pt x="13600" y="10800"/>
                </a:lnTo>
                <a:close/>
              </a:path>
            </a:pathLst>
          </a:custGeom>
          <a:solidFill>
            <a:srgbClr val="CCCCCC"/>
          </a:solidFill>
          <a:ln w="0">
            <a:solidFill>
              <a:srgbClr val="000000">
                <a:alpha val="50000"/>
              </a:srgbClr>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strike="noStrike" spc="-1">
              <a:solidFill>
                <a:srgbClr val="000000"/>
              </a:solidFill>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F7753B49-E800-E479-B914-ACFA80A90CD9}"/>
            </a:ext>
          </a:extLst>
        </p:cNvPr>
        <p:cNvGrpSpPr/>
        <p:nvPr/>
      </p:nvGrpSpPr>
      <p:grpSpPr>
        <a:xfrm>
          <a:off x="0" y="0"/>
          <a:ext cx="0" cy="0"/>
          <a:chOff x="0" y="0"/>
          <a:chExt cx="0" cy="0"/>
        </a:xfrm>
      </p:grpSpPr>
      <p:sp>
        <p:nvSpPr>
          <p:cNvPr id="190" name="Google Shape;190;p33">
            <a:extLst>
              <a:ext uri="{FF2B5EF4-FFF2-40B4-BE49-F238E27FC236}">
                <a16:creationId xmlns:a16="http://schemas.microsoft.com/office/drawing/2014/main" id="{D2CA5827-197E-4D9B-34CB-EB466C8127B7}"/>
              </a:ext>
            </a:extLst>
          </p:cNvPr>
          <p:cNvSpPr txBox="1">
            <a:spLocks noGrp="1"/>
          </p:cNvSpPr>
          <p:nvPr>
            <p:ph type="title"/>
          </p:nvPr>
        </p:nvSpPr>
        <p:spPr>
          <a:xfrm>
            <a:off x="3645155" y="1650883"/>
            <a:ext cx="7747752" cy="18678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dk1"/>
              </a:buClr>
              <a:buSzPts val="4400"/>
              <a:buFont typeface="Century Gothic"/>
              <a:buNone/>
            </a:pPr>
            <a:r>
              <a:rPr lang="es-ES" sz="4000" dirty="0">
                <a:latin typeface="Century Gothic"/>
                <a:ea typeface="Century Gothic"/>
                <a:cs typeface="Century Gothic"/>
                <a:sym typeface="Century Gothic"/>
              </a:rPr>
              <a:t>FRIDA AO-</a:t>
            </a:r>
            <a:r>
              <a:rPr lang="es-ES" sz="4000" dirty="0" err="1">
                <a:latin typeface="Century Gothic"/>
                <a:ea typeface="Century Gothic"/>
                <a:cs typeface="Century Gothic"/>
                <a:sym typeface="Century Gothic"/>
              </a:rPr>
              <a:t>nIR</a:t>
            </a:r>
            <a:r>
              <a:rPr lang="es-ES" sz="4000" dirty="0">
                <a:latin typeface="Century Gothic"/>
                <a:ea typeface="Century Gothic"/>
                <a:cs typeface="Century Gothic"/>
                <a:sym typeface="Century Gothic"/>
              </a:rPr>
              <a:t> </a:t>
            </a:r>
            <a:r>
              <a:rPr lang="es-ES" sz="4000" dirty="0" err="1">
                <a:latin typeface="Century Gothic"/>
                <a:ea typeface="Century Gothic"/>
                <a:cs typeface="Century Gothic"/>
                <a:sym typeface="Century Gothic"/>
              </a:rPr>
              <a:t>imager</a:t>
            </a:r>
            <a:br>
              <a:rPr lang="es-ES" sz="4000" dirty="0"/>
            </a:br>
            <a:r>
              <a:rPr lang="es-ES" sz="4000" dirty="0">
                <a:latin typeface="Century Gothic"/>
                <a:ea typeface="Century Gothic"/>
                <a:cs typeface="Century Gothic"/>
                <a:sym typeface="Century Gothic"/>
              </a:rPr>
              <a:t>and </a:t>
            </a:r>
            <a:r>
              <a:rPr lang="es-ES" sz="4000" dirty="0" err="1">
                <a:latin typeface="Century Gothic"/>
                <a:ea typeface="Century Gothic"/>
                <a:cs typeface="Century Gothic"/>
                <a:sym typeface="Century Gothic"/>
              </a:rPr>
              <a:t>spectrograph</a:t>
            </a:r>
            <a:br>
              <a:rPr lang="es-ES" sz="4000" dirty="0"/>
            </a:br>
            <a:r>
              <a:rPr lang="es-ES" sz="4000" dirty="0" err="1">
                <a:latin typeface="Century Gothic"/>
                <a:ea typeface="Century Gothic"/>
                <a:cs typeface="Century Gothic"/>
                <a:sym typeface="Century Gothic"/>
              </a:rPr>
              <a:t>for</a:t>
            </a:r>
            <a:r>
              <a:rPr lang="es-ES" sz="4000" dirty="0">
                <a:latin typeface="Century Gothic"/>
                <a:ea typeface="Century Gothic"/>
                <a:cs typeface="Century Gothic"/>
                <a:sym typeface="Century Gothic"/>
              </a:rPr>
              <a:t> GTC 10.4m </a:t>
            </a:r>
            <a:r>
              <a:rPr lang="es-ES" sz="4000" dirty="0" err="1">
                <a:latin typeface="Century Gothic"/>
                <a:ea typeface="Century Gothic"/>
                <a:cs typeface="Century Gothic"/>
                <a:sym typeface="Century Gothic"/>
              </a:rPr>
              <a:t>telescope</a:t>
            </a:r>
            <a:br>
              <a:rPr lang="es-ES" dirty="0">
                <a:latin typeface="Century Gothic"/>
                <a:ea typeface="Century Gothic"/>
                <a:cs typeface="Century Gothic"/>
                <a:sym typeface="Century Gothic"/>
              </a:rPr>
            </a:br>
            <a:r>
              <a:rPr lang="es-ES" dirty="0">
                <a:latin typeface="Century Gothic"/>
                <a:ea typeface="Century Gothic"/>
                <a:cs typeface="Century Gothic"/>
                <a:sym typeface="Century Gothic"/>
              </a:rPr>
              <a:t> </a:t>
            </a:r>
            <a:br>
              <a:rPr lang="es-ES" dirty="0">
                <a:latin typeface="Century Gothic"/>
                <a:ea typeface="Century Gothic"/>
                <a:cs typeface="Century Gothic"/>
                <a:sym typeface="Century Gothic"/>
              </a:rPr>
            </a:br>
            <a:r>
              <a:rPr lang="es-ES" dirty="0">
                <a:latin typeface="Century Gothic"/>
                <a:ea typeface="Century Gothic"/>
                <a:cs typeface="Century Gothic"/>
                <a:sym typeface="Century Gothic"/>
              </a:rPr>
              <a:t>UCM-IPARCOS </a:t>
            </a:r>
            <a:r>
              <a:rPr lang="es-ES" dirty="0" err="1">
                <a:latin typeface="Century Gothic"/>
                <a:ea typeface="Century Gothic"/>
                <a:cs typeface="Century Gothic"/>
                <a:sym typeface="Century Gothic"/>
              </a:rPr>
              <a:t>contribution</a:t>
            </a:r>
            <a:endParaRPr dirty="0">
              <a:latin typeface="Century Gothic"/>
              <a:ea typeface="Century Gothic"/>
              <a:cs typeface="Century Gothic"/>
              <a:sym typeface="Century Gothic"/>
            </a:endParaRPr>
          </a:p>
        </p:txBody>
      </p:sp>
    </p:spTree>
    <p:extLst>
      <p:ext uri="{BB962C8B-B14F-4D97-AF65-F5344CB8AC3E}">
        <p14:creationId xmlns:p14="http://schemas.microsoft.com/office/powerpoint/2010/main" val="3004277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2" name="Picture 1">
            <a:extLst>
              <a:ext uri="{FF2B5EF4-FFF2-40B4-BE49-F238E27FC236}">
                <a16:creationId xmlns:a16="http://schemas.microsoft.com/office/drawing/2014/main" id="{DB035C02-7FC9-EFB3-5D76-221C2BDEC6A7}"/>
              </a:ext>
            </a:extLst>
          </p:cNvPr>
          <p:cNvPicPr>
            <a:picLocks noChangeAspect="1"/>
          </p:cNvPicPr>
          <p:nvPr/>
        </p:nvPicPr>
        <p:blipFill>
          <a:blip r:embed="rId3"/>
          <a:stretch>
            <a:fillRect/>
          </a:stretch>
        </p:blipFill>
        <p:spPr>
          <a:xfrm>
            <a:off x="6328688" y="2900217"/>
            <a:ext cx="5943736" cy="3962490"/>
          </a:xfrm>
          <a:prstGeom prst="rect">
            <a:avLst/>
          </a:prstGeom>
        </p:spPr>
      </p:pic>
      <p:pic>
        <p:nvPicPr>
          <p:cNvPr id="3" name="Picture 2" descr="logoFRIDA">
            <a:extLst>
              <a:ext uri="{FF2B5EF4-FFF2-40B4-BE49-F238E27FC236}">
                <a16:creationId xmlns:a16="http://schemas.microsoft.com/office/drawing/2014/main" id="{24ED20D8-3AC2-16EE-E95D-F88DAD1A9A5C}"/>
              </a:ext>
            </a:extLst>
          </p:cNvPr>
          <p:cNvPicPr>
            <a:picLocks noChangeAspect="1"/>
          </p:cNvPicPr>
          <p:nvPr/>
        </p:nvPicPr>
        <p:blipFill>
          <a:blip r:embed="rId4"/>
          <a:stretch>
            <a:fillRect/>
          </a:stretch>
        </p:blipFill>
        <p:spPr>
          <a:xfrm>
            <a:off x="3441919" y="263190"/>
            <a:ext cx="1797494" cy="734553"/>
          </a:xfrm>
          <a:prstGeom prst="rect">
            <a:avLst/>
          </a:prstGeom>
        </p:spPr>
      </p:pic>
      <p:sp>
        <p:nvSpPr>
          <p:cNvPr id="4" name="TextBox 3">
            <a:extLst>
              <a:ext uri="{FF2B5EF4-FFF2-40B4-BE49-F238E27FC236}">
                <a16:creationId xmlns:a16="http://schemas.microsoft.com/office/drawing/2014/main" id="{92A4ECAB-FE6F-2247-FF47-A8E460815B1C}"/>
              </a:ext>
            </a:extLst>
          </p:cNvPr>
          <p:cNvSpPr txBox="1"/>
          <p:nvPr/>
        </p:nvSpPr>
        <p:spPr>
          <a:xfrm>
            <a:off x="7102000" y="263190"/>
            <a:ext cx="4755198" cy="2246769"/>
          </a:xfrm>
          <a:prstGeom prst="rect">
            <a:avLst/>
          </a:prstGeom>
          <a:noFill/>
        </p:spPr>
        <p:txBody>
          <a:bodyPr wrap="square" rtlCol="0">
            <a:spAutoFit/>
          </a:bodyPr>
          <a:lstStyle/>
          <a:p>
            <a:r>
              <a:rPr lang="en-US" sz="2000" b="1" dirty="0"/>
              <a:t>FRIDA</a:t>
            </a:r>
            <a:r>
              <a:rPr lang="en-US" sz="2000" dirty="0"/>
              <a:t> (</a:t>
            </a:r>
            <a:r>
              <a:rPr lang="en-US" sz="2000" dirty="0" err="1"/>
              <a:t>in</a:t>
            </a:r>
            <a:r>
              <a:rPr lang="en-US" sz="2000" b="1" dirty="0" err="1"/>
              <a:t>FR</a:t>
            </a:r>
            <a:r>
              <a:rPr lang="en-US" sz="2000" dirty="0" err="1"/>
              <a:t>ared</a:t>
            </a:r>
            <a:r>
              <a:rPr lang="en-US" sz="2000" dirty="0"/>
              <a:t> </a:t>
            </a:r>
            <a:r>
              <a:rPr lang="en-US" sz="2000" b="1" dirty="0"/>
              <a:t>I</a:t>
            </a:r>
            <a:r>
              <a:rPr lang="en-US" sz="2000" dirty="0"/>
              <a:t>mager and </a:t>
            </a:r>
            <a:r>
              <a:rPr lang="en-US" sz="2000" b="1" dirty="0"/>
              <a:t>D</a:t>
            </a:r>
            <a:r>
              <a:rPr lang="en-US" sz="2000" dirty="0"/>
              <a:t>issector for </a:t>
            </a:r>
            <a:r>
              <a:rPr lang="en-US" sz="2000" b="1" dirty="0"/>
              <a:t>A</a:t>
            </a:r>
            <a:r>
              <a:rPr lang="en-US" sz="2000" dirty="0"/>
              <a:t>daptive optics) is an Integral Field Spectrograph working in the near-infrared wavelength ranges with imaging capability. It will make use of the GTC Adaptive Optics system (GTCAO) at the Nasmyth-B focal station.</a:t>
            </a:r>
          </a:p>
        </p:txBody>
      </p:sp>
      <p:grpSp>
        <p:nvGrpSpPr>
          <p:cNvPr id="5" name="Group 4">
            <a:extLst>
              <a:ext uri="{FF2B5EF4-FFF2-40B4-BE49-F238E27FC236}">
                <a16:creationId xmlns:a16="http://schemas.microsoft.com/office/drawing/2014/main" id="{6630296A-5234-6869-B826-9417A41DA4F9}"/>
              </a:ext>
            </a:extLst>
          </p:cNvPr>
          <p:cNvGrpSpPr/>
          <p:nvPr/>
        </p:nvGrpSpPr>
        <p:grpSpPr>
          <a:xfrm>
            <a:off x="1178347" y="1239990"/>
            <a:ext cx="5508427" cy="3886717"/>
            <a:chOff x="4256864" y="1104153"/>
            <a:chExt cx="7747000" cy="5051994"/>
          </a:xfrm>
        </p:grpSpPr>
        <p:pic>
          <p:nvPicPr>
            <p:cNvPr id="6" name="Picture 5">
              <a:extLst>
                <a:ext uri="{FF2B5EF4-FFF2-40B4-BE49-F238E27FC236}">
                  <a16:creationId xmlns:a16="http://schemas.microsoft.com/office/drawing/2014/main" id="{9CD4026D-DB22-C114-718C-3A2F67AF2F38}"/>
                </a:ext>
              </a:extLst>
            </p:cNvPr>
            <p:cNvPicPr>
              <a:picLocks noChangeAspect="1"/>
            </p:cNvPicPr>
            <p:nvPr/>
          </p:nvPicPr>
          <p:blipFill>
            <a:blip r:embed="rId5"/>
            <a:stretch/>
          </p:blipFill>
          <p:spPr>
            <a:xfrm>
              <a:off x="4256864" y="1104153"/>
              <a:ext cx="7747000" cy="5051994"/>
            </a:xfrm>
            <a:prstGeom prst="rect">
              <a:avLst/>
            </a:prstGeom>
          </p:spPr>
        </p:pic>
        <p:cxnSp>
          <p:nvCxnSpPr>
            <p:cNvPr id="7" name="Straight Connector 6">
              <a:extLst>
                <a:ext uri="{FF2B5EF4-FFF2-40B4-BE49-F238E27FC236}">
                  <a16:creationId xmlns:a16="http://schemas.microsoft.com/office/drawing/2014/main" id="{1A5E5EC2-9345-6942-A1A2-1FBF3B406BDC}"/>
                </a:ext>
              </a:extLst>
            </p:cNvPr>
            <p:cNvCxnSpPr>
              <a:cxnSpLocks/>
            </p:cNvCxnSpPr>
            <p:nvPr/>
          </p:nvCxnSpPr>
          <p:spPr>
            <a:xfrm>
              <a:off x="9633097" y="1477925"/>
              <a:ext cx="144602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5880EFDE-6159-CBF8-804A-BF84EDDB8596}"/>
                </a:ext>
              </a:extLst>
            </p:cNvPr>
            <p:cNvCxnSpPr>
              <a:cxnSpLocks/>
            </p:cNvCxnSpPr>
            <p:nvPr/>
          </p:nvCxnSpPr>
          <p:spPr>
            <a:xfrm>
              <a:off x="5500577" y="3810000"/>
              <a:ext cx="5217042"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21418CD9-172C-3E64-BBF9-CB36412115DC}"/>
                </a:ext>
              </a:extLst>
            </p:cNvPr>
            <p:cNvCxnSpPr>
              <a:cxnSpLocks/>
            </p:cNvCxnSpPr>
            <p:nvPr/>
          </p:nvCxnSpPr>
          <p:spPr>
            <a:xfrm>
              <a:off x="7095460" y="5245395"/>
              <a:ext cx="398366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5B480A53-805F-594D-66D5-0CF058BE3393}"/>
                </a:ext>
              </a:extLst>
            </p:cNvPr>
            <p:cNvCxnSpPr>
              <a:cxnSpLocks/>
            </p:cNvCxnSpPr>
            <p:nvPr/>
          </p:nvCxnSpPr>
          <p:spPr>
            <a:xfrm>
              <a:off x="4834269" y="5245395"/>
              <a:ext cx="1098698"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6CC3DC67-3A85-00A6-372E-9A22E602056B}"/>
                </a:ext>
              </a:extLst>
            </p:cNvPr>
            <p:cNvCxnSpPr>
              <a:cxnSpLocks/>
            </p:cNvCxnSpPr>
            <p:nvPr/>
          </p:nvCxnSpPr>
          <p:spPr>
            <a:xfrm flipV="1">
              <a:off x="8761227" y="1818168"/>
              <a:ext cx="0" cy="552892"/>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DC05FF34-2DC2-0FF9-2580-E264BDD10094}"/>
                </a:ext>
              </a:extLst>
            </p:cNvPr>
            <p:cNvCxnSpPr>
              <a:cxnSpLocks/>
            </p:cNvCxnSpPr>
            <p:nvPr/>
          </p:nvCxnSpPr>
          <p:spPr>
            <a:xfrm flipV="1">
              <a:off x="5511210" y="3810000"/>
              <a:ext cx="0" cy="512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8A4668C2-350D-C022-680B-8D2AB4F1AA69}"/>
                </a:ext>
              </a:extLst>
            </p:cNvPr>
            <p:cNvCxnSpPr>
              <a:cxnSpLocks/>
            </p:cNvCxnSpPr>
            <p:nvPr/>
          </p:nvCxnSpPr>
          <p:spPr>
            <a:xfrm flipV="1">
              <a:off x="7311656" y="3810000"/>
              <a:ext cx="0" cy="512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156B2C1-C5AB-688A-917C-7FCC9AA2721C}"/>
                </a:ext>
              </a:extLst>
            </p:cNvPr>
            <p:cNvCxnSpPr>
              <a:cxnSpLocks/>
            </p:cNvCxnSpPr>
            <p:nvPr/>
          </p:nvCxnSpPr>
          <p:spPr>
            <a:xfrm flipV="1">
              <a:off x="8761227" y="3810000"/>
              <a:ext cx="0" cy="512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F43F422-E475-FF9C-C987-834C2F45F30C}"/>
                </a:ext>
              </a:extLst>
            </p:cNvPr>
            <p:cNvCxnSpPr>
              <a:cxnSpLocks/>
            </p:cNvCxnSpPr>
            <p:nvPr/>
          </p:nvCxnSpPr>
          <p:spPr>
            <a:xfrm flipV="1">
              <a:off x="10728252" y="3817939"/>
              <a:ext cx="0" cy="512064"/>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7BA762F-C3CD-19A8-0196-C641A842FF19}"/>
                </a:ext>
              </a:extLst>
            </p:cNvPr>
            <p:cNvCxnSpPr>
              <a:cxnSpLocks/>
            </p:cNvCxnSpPr>
            <p:nvPr/>
          </p:nvCxnSpPr>
          <p:spPr>
            <a:xfrm flipV="1">
              <a:off x="8754139" y="3075552"/>
              <a:ext cx="0" cy="742387"/>
            </a:xfrm>
            <a:prstGeom prst="line">
              <a:avLst/>
            </a:prstGeom>
            <a:ln w="28575"/>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17D08F71-BCE8-3D4C-3461-F94F0873C3A7}"/>
                </a:ext>
              </a:extLst>
            </p:cNvPr>
            <p:cNvCxnSpPr>
              <a:cxnSpLocks/>
            </p:cNvCxnSpPr>
            <p:nvPr/>
          </p:nvCxnSpPr>
          <p:spPr>
            <a:xfrm flipV="1">
              <a:off x="4834269" y="5245395"/>
              <a:ext cx="0" cy="368596"/>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2EFCB4D-1BD0-3378-C83F-301EECAD2D45}"/>
                </a:ext>
              </a:extLst>
            </p:cNvPr>
            <p:cNvCxnSpPr>
              <a:cxnSpLocks/>
            </p:cNvCxnSpPr>
            <p:nvPr/>
          </p:nvCxnSpPr>
          <p:spPr>
            <a:xfrm flipV="1">
              <a:off x="5932967" y="5245395"/>
              <a:ext cx="0" cy="368596"/>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C6D6B55-452F-2796-CEEB-6B163720231C}"/>
                </a:ext>
              </a:extLst>
            </p:cNvPr>
            <p:cNvCxnSpPr>
              <a:cxnSpLocks/>
            </p:cNvCxnSpPr>
            <p:nvPr/>
          </p:nvCxnSpPr>
          <p:spPr>
            <a:xfrm flipV="1">
              <a:off x="7095460" y="5245395"/>
              <a:ext cx="0" cy="338328"/>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B1EB87DC-39C6-2CE6-5D93-27531673F89E}"/>
                </a:ext>
              </a:extLst>
            </p:cNvPr>
            <p:cNvCxnSpPr>
              <a:cxnSpLocks/>
            </p:cNvCxnSpPr>
            <p:nvPr/>
          </p:nvCxnSpPr>
          <p:spPr>
            <a:xfrm flipV="1">
              <a:off x="8374912" y="5234759"/>
              <a:ext cx="0" cy="338328"/>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0011A6A3-7F1E-B30E-C2C9-E27277844F70}"/>
                </a:ext>
              </a:extLst>
            </p:cNvPr>
            <p:cNvCxnSpPr>
              <a:cxnSpLocks/>
            </p:cNvCxnSpPr>
            <p:nvPr/>
          </p:nvCxnSpPr>
          <p:spPr>
            <a:xfrm flipV="1">
              <a:off x="9781954" y="5234759"/>
              <a:ext cx="0" cy="338328"/>
            </a:xfrm>
            <a:prstGeom prst="line">
              <a:avLst/>
            </a:prstGeom>
            <a:ln w="28575"/>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29295092-0C20-8F3E-244A-58858870B30F}"/>
                </a:ext>
              </a:extLst>
            </p:cNvPr>
            <p:cNvCxnSpPr>
              <a:cxnSpLocks/>
            </p:cNvCxnSpPr>
            <p:nvPr/>
          </p:nvCxnSpPr>
          <p:spPr>
            <a:xfrm flipV="1">
              <a:off x="11079126" y="5234759"/>
              <a:ext cx="0" cy="338328"/>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A0A343F2-56AA-6CED-06D3-D1A82061CFAF}"/>
                </a:ext>
              </a:extLst>
            </p:cNvPr>
            <p:cNvCxnSpPr>
              <a:cxnSpLocks/>
            </p:cNvCxnSpPr>
            <p:nvPr/>
          </p:nvCxnSpPr>
          <p:spPr>
            <a:xfrm flipV="1">
              <a:off x="11079126" y="1477925"/>
              <a:ext cx="0" cy="338328"/>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42212EA4-4BA4-5AD2-228D-2A9DE7B93F06}"/>
                </a:ext>
              </a:extLst>
            </p:cNvPr>
            <p:cNvCxnSpPr>
              <a:cxnSpLocks/>
            </p:cNvCxnSpPr>
            <p:nvPr/>
          </p:nvCxnSpPr>
          <p:spPr>
            <a:xfrm flipV="1">
              <a:off x="5511210" y="4896431"/>
              <a:ext cx="0" cy="338328"/>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D43345D0-8183-A5AA-9B02-4B314585020D}"/>
                </a:ext>
              </a:extLst>
            </p:cNvPr>
            <p:cNvCxnSpPr>
              <a:cxnSpLocks/>
            </p:cNvCxnSpPr>
            <p:nvPr/>
          </p:nvCxnSpPr>
          <p:spPr>
            <a:xfrm flipV="1">
              <a:off x="8754140" y="4907067"/>
              <a:ext cx="0" cy="338328"/>
            </a:xfrm>
            <a:prstGeom prst="line">
              <a:avLst/>
            </a:prstGeom>
            <a:ln w="28575"/>
          </p:spPr>
          <p:style>
            <a:lnRef idx="1">
              <a:schemeClr val="dk1"/>
            </a:lnRef>
            <a:fillRef idx="0">
              <a:schemeClr val="dk1"/>
            </a:fillRef>
            <a:effectRef idx="0">
              <a:schemeClr val="dk1"/>
            </a:effectRef>
            <a:fontRef idx="minor">
              <a:schemeClr val="tx1"/>
            </a:fontRef>
          </p:style>
        </p:cxnSp>
      </p:grpSp>
      <p:grpSp>
        <p:nvGrpSpPr>
          <p:cNvPr id="26" name="Group 25">
            <a:extLst>
              <a:ext uri="{FF2B5EF4-FFF2-40B4-BE49-F238E27FC236}">
                <a16:creationId xmlns:a16="http://schemas.microsoft.com/office/drawing/2014/main" id="{39A0ACA2-23BB-CF6C-29F2-3B0BE16F4E2C}"/>
              </a:ext>
            </a:extLst>
          </p:cNvPr>
          <p:cNvGrpSpPr/>
          <p:nvPr/>
        </p:nvGrpSpPr>
        <p:grpSpPr>
          <a:xfrm>
            <a:off x="696412" y="5568592"/>
            <a:ext cx="6221091" cy="1068281"/>
            <a:chOff x="7095460" y="132837"/>
            <a:chExt cx="4572000" cy="762000"/>
          </a:xfrm>
        </p:grpSpPr>
        <p:pic>
          <p:nvPicPr>
            <p:cNvPr id="27" name="Picture 26" descr="Logos">
              <a:extLst>
                <a:ext uri="{FF2B5EF4-FFF2-40B4-BE49-F238E27FC236}">
                  <a16:creationId xmlns:a16="http://schemas.microsoft.com/office/drawing/2014/main" id="{00547D57-B441-C68C-26A3-296932C12FD4}"/>
                </a:ext>
              </a:extLst>
            </p:cNvPr>
            <p:cNvPicPr>
              <a:picLocks noChangeAspect="1"/>
            </p:cNvPicPr>
            <p:nvPr/>
          </p:nvPicPr>
          <p:blipFill>
            <a:blip r:embed="rId6"/>
            <a:stretch>
              <a:fillRect/>
            </a:stretch>
          </p:blipFill>
          <p:spPr>
            <a:xfrm>
              <a:off x="7095460" y="132837"/>
              <a:ext cx="4572000" cy="762000"/>
            </a:xfrm>
            <a:prstGeom prst="rect">
              <a:avLst/>
            </a:prstGeom>
          </p:spPr>
        </p:pic>
        <p:pic>
          <p:nvPicPr>
            <p:cNvPr id="28" name="Picture 27" descr="Logos">
              <a:extLst>
                <a:ext uri="{FF2B5EF4-FFF2-40B4-BE49-F238E27FC236}">
                  <a16:creationId xmlns:a16="http://schemas.microsoft.com/office/drawing/2014/main" id="{039D3E52-CD77-DD38-699A-0CB0F52746F5}"/>
                </a:ext>
              </a:extLst>
            </p:cNvPr>
            <p:cNvPicPr>
              <a:picLocks noChangeAspect="1"/>
            </p:cNvPicPr>
            <p:nvPr/>
          </p:nvPicPr>
          <p:blipFill>
            <a:blip r:embed="rId7"/>
            <a:stretch>
              <a:fillRect/>
            </a:stretch>
          </p:blipFill>
          <p:spPr>
            <a:xfrm>
              <a:off x="7095460" y="193402"/>
              <a:ext cx="666307" cy="666307"/>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4">
          <a:extLst>
            <a:ext uri="{FF2B5EF4-FFF2-40B4-BE49-F238E27FC236}">
              <a16:creationId xmlns:a16="http://schemas.microsoft.com/office/drawing/2014/main" id="{9B0C8716-D46F-E87E-8D39-4E614C85295F}"/>
            </a:ext>
          </a:extLst>
        </p:cNvPr>
        <p:cNvGrpSpPr/>
        <p:nvPr/>
      </p:nvGrpSpPr>
      <p:grpSpPr>
        <a:xfrm>
          <a:off x="0" y="0"/>
          <a:ext cx="0" cy="0"/>
          <a:chOff x="0" y="0"/>
          <a:chExt cx="0" cy="0"/>
        </a:xfrm>
      </p:grpSpPr>
      <p:sp>
        <p:nvSpPr>
          <p:cNvPr id="155" name="Google Shape;155;p28">
            <a:extLst>
              <a:ext uri="{FF2B5EF4-FFF2-40B4-BE49-F238E27FC236}">
                <a16:creationId xmlns:a16="http://schemas.microsoft.com/office/drawing/2014/main" id="{43C8FC76-E508-1CED-52DA-E16367989FC9}"/>
              </a:ext>
            </a:extLst>
          </p:cNvPr>
          <p:cNvSpPr txBox="1">
            <a:spLocks noGrp="1"/>
          </p:cNvSpPr>
          <p:nvPr>
            <p:ph type="title"/>
          </p:nvPr>
        </p:nvSpPr>
        <p:spPr>
          <a:xfrm>
            <a:off x="148672" y="130596"/>
            <a:ext cx="105156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entury Gothic"/>
              <a:buNone/>
            </a:pPr>
            <a:r>
              <a:rPr lang="en-GB" dirty="0">
                <a:solidFill>
                  <a:srgbClr val="C00000"/>
                </a:solidFill>
                <a:latin typeface="Century Gothic"/>
                <a:ea typeface="Century Gothic"/>
                <a:cs typeface="Century Gothic"/>
                <a:sym typeface="Century Gothic"/>
              </a:rPr>
              <a:t>Group’s Overview</a:t>
            </a:r>
          </a:p>
        </p:txBody>
      </p:sp>
      <p:sp>
        <p:nvSpPr>
          <p:cNvPr id="5" name="TextBox 4">
            <a:extLst>
              <a:ext uri="{FF2B5EF4-FFF2-40B4-BE49-F238E27FC236}">
                <a16:creationId xmlns:a16="http://schemas.microsoft.com/office/drawing/2014/main" id="{34958345-497E-4AB5-F9F2-6434145AAEC0}"/>
              </a:ext>
            </a:extLst>
          </p:cNvPr>
          <p:cNvSpPr txBox="1"/>
          <p:nvPr/>
        </p:nvSpPr>
        <p:spPr>
          <a:xfrm>
            <a:off x="3903737" y="6546106"/>
            <a:ext cx="6145618" cy="307777"/>
          </a:xfrm>
          <a:prstGeom prst="rect">
            <a:avLst/>
          </a:prstGeom>
          <a:noFill/>
        </p:spPr>
        <p:txBody>
          <a:bodyPr wrap="square">
            <a:spAutoFit/>
          </a:bodyPr>
          <a:lstStyle/>
          <a:p>
            <a:r>
              <a:rPr lang="en-GB" dirty="0">
                <a:solidFill>
                  <a:srgbClr val="FF0000"/>
                </a:solidFill>
              </a:rPr>
              <a:t>NOTE: (Last two years only, ~from 2024 on)</a:t>
            </a:r>
          </a:p>
        </p:txBody>
      </p:sp>
      <p:sp>
        <p:nvSpPr>
          <p:cNvPr id="7" name="TextBox 6">
            <a:extLst>
              <a:ext uri="{FF2B5EF4-FFF2-40B4-BE49-F238E27FC236}">
                <a16:creationId xmlns:a16="http://schemas.microsoft.com/office/drawing/2014/main" id="{7D64C1D6-22B2-A3C1-04CA-9F731720044B}"/>
              </a:ext>
            </a:extLst>
          </p:cNvPr>
          <p:cNvSpPr txBox="1"/>
          <p:nvPr/>
        </p:nvSpPr>
        <p:spPr>
          <a:xfrm>
            <a:off x="6368902" y="3429000"/>
            <a:ext cx="184731" cy="307777"/>
          </a:xfrm>
          <a:prstGeom prst="rect">
            <a:avLst/>
          </a:prstGeom>
          <a:noFill/>
        </p:spPr>
        <p:txBody>
          <a:bodyPr wrap="none" rtlCol="0">
            <a:spAutoFit/>
          </a:bodyPr>
          <a:lstStyle/>
          <a:p>
            <a:endParaRPr lang="en-GB" dirty="0"/>
          </a:p>
        </p:txBody>
      </p:sp>
      <p:sp>
        <p:nvSpPr>
          <p:cNvPr id="3" name="Rectangle 1">
            <a:extLst>
              <a:ext uri="{FF2B5EF4-FFF2-40B4-BE49-F238E27FC236}">
                <a16:creationId xmlns:a16="http://schemas.microsoft.com/office/drawing/2014/main" id="{FF01C359-FA7B-E86B-9B5D-1DD88ACF3795}"/>
              </a:ext>
            </a:extLst>
          </p:cNvPr>
          <p:cNvSpPr>
            <a:spLocks noChangeArrowheads="1"/>
          </p:cNvSpPr>
          <p:nvPr/>
        </p:nvSpPr>
        <p:spPr bwMode="auto">
          <a:xfrm>
            <a:off x="156000" y="2859612"/>
            <a:ext cx="11880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panose="020B0604020202020204" pitchFamily="34" charset="0"/>
              </a:rPr>
              <a:t>Leadership, Internationalization &amp; Impact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a:ln>
                <a:noFill/>
              </a:ln>
              <a:solidFill>
                <a:srgbClr val="000000"/>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1600" b="1" i="0" u="none" strike="noStrike" cap="none" normalizeH="0" baseline="0" dirty="0">
                <a:ln>
                  <a:noFill/>
                </a:ln>
                <a:solidFill>
                  <a:srgbClr val="000000"/>
                </a:solidFill>
                <a:effectLst/>
                <a:latin typeface="Arial" panose="020B0604020202020204" pitchFamily="34" charset="0"/>
              </a:rPr>
              <a:t>Major Roles:</a:t>
            </a:r>
            <a:r>
              <a:rPr kumimoji="0" lang="en-GB" sz="1600" b="0" i="0" u="none" strike="noStrike" cap="none" normalizeH="0" baseline="0" dirty="0">
                <a:ln>
                  <a:noFill/>
                </a:ln>
                <a:solidFill>
                  <a:srgbClr val="000000"/>
                </a:solidFill>
                <a:effectLst/>
                <a:latin typeface="Arial" panose="020B0604020202020204" pitchFamily="34" charset="0"/>
              </a:rPr>
              <a:t> Members of FRIDA Core Science Group, and developers of FRIDA Data Reduction Pipeline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1600" b="1" i="0" u="none" strike="noStrike" cap="none" normalizeH="0" baseline="0" dirty="0">
                <a:ln>
                  <a:noFill/>
                </a:ln>
                <a:solidFill>
                  <a:srgbClr val="000000"/>
                </a:solidFill>
                <a:effectLst/>
                <a:latin typeface="Arial" panose="020B0604020202020204" pitchFamily="34" charset="0"/>
              </a:rPr>
              <a:t>Tech Transfer / Outreach (Optional but encouraged): </a:t>
            </a:r>
            <a:r>
              <a:rPr lang="en-GB" sz="1600" dirty="0">
                <a:solidFill>
                  <a:srgbClr val="000000"/>
                </a:solidFill>
              </a:rPr>
              <a:t>S</a:t>
            </a:r>
            <a:r>
              <a:rPr kumimoji="0" lang="en-GB" sz="1600" b="0" i="0" u="none" strike="noStrike" cap="none" normalizeH="0" baseline="0" dirty="0">
                <a:ln>
                  <a:noFill/>
                </a:ln>
                <a:solidFill>
                  <a:srgbClr val="000000"/>
                </a:solidFill>
                <a:effectLst/>
                <a:latin typeface="Arial" panose="020B0604020202020204" pitchFamily="34" charset="0"/>
              </a:rPr>
              <a:t>oftware released to the community through GitHub</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23576D2F-B988-90D5-BAB0-717434C0AF46}"/>
              </a:ext>
            </a:extLst>
          </p:cNvPr>
          <p:cNvSpPr>
            <a:spLocks noChangeArrowheads="1"/>
          </p:cNvSpPr>
          <p:nvPr/>
        </p:nvSpPr>
        <p:spPr bwMode="auto">
          <a:xfrm>
            <a:off x="156001" y="4313767"/>
            <a:ext cx="11656772"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noProof="1">
                <a:ln>
                  <a:noFill/>
                </a:ln>
                <a:solidFill>
                  <a:srgbClr val="000000"/>
                </a:solidFill>
                <a:effectLst/>
                <a:latin typeface="Arial" panose="020B0604020202020204" pitchFamily="34" charset="0"/>
              </a:rPr>
              <a:t>The Horizon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noProof="1">
              <a:ln>
                <a:noFill/>
              </a:ln>
              <a:solidFill>
                <a:srgbClr val="000000"/>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1600" b="1" i="0" u="none" strike="noStrike" cap="none" normalizeH="0" baseline="0" noProof="1">
                <a:ln>
                  <a:noFill/>
                </a:ln>
                <a:solidFill>
                  <a:srgbClr val="000000"/>
                </a:solidFill>
                <a:effectLst/>
                <a:latin typeface="Arial" panose="020B0604020202020204" pitchFamily="34" charset="0"/>
              </a:rPr>
              <a:t>Next Big Milestone:</a:t>
            </a:r>
            <a:r>
              <a:rPr kumimoji="0" lang="en-GB" sz="1600" b="0" i="0" u="none" strike="noStrike" cap="none" normalizeH="0" baseline="0" noProof="1">
                <a:ln>
                  <a:noFill/>
                </a:ln>
                <a:solidFill>
                  <a:srgbClr val="000000"/>
                </a:solidFill>
                <a:effectLst/>
                <a:latin typeface="Arial" panose="020B0604020202020204" pitchFamily="34" charset="0"/>
              </a:rPr>
              <a:t> Convert prototypes of DRP recipes into validated science-grade data-production code. In this sense, </a:t>
            </a:r>
            <a:r>
              <a:rPr lang="en-GB" sz="1600" noProof="1">
                <a:solidFill>
                  <a:srgbClr val="000000"/>
                </a:solidFill>
              </a:rPr>
              <a:t>we are currently </a:t>
            </a:r>
            <a:r>
              <a:rPr kumimoji="0" lang="en-GB" sz="1600" b="0" i="0" u="none" strike="noStrike" cap="none" normalizeH="0" baseline="0" noProof="1">
                <a:ln>
                  <a:noFill/>
                </a:ln>
                <a:solidFill>
                  <a:srgbClr val="000000"/>
                </a:solidFill>
                <a:effectLst/>
                <a:latin typeface="Arial" panose="020B0604020202020204" pitchFamily="34" charset="0"/>
              </a:rPr>
              <a:t>pending the acquisition of calibration images required to characterize the distortions across all observing modes and configurations of the FRIDA instrument.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noProof="1">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D63F61A4-0E29-C5D5-8166-C654D1545E1F}"/>
              </a:ext>
            </a:extLst>
          </p:cNvPr>
          <p:cNvSpPr>
            <a:spLocks noChangeArrowheads="1"/>
          </p:cNvSpPr>
          <p:nvPr/>
        </p:nvSpPr>
        <p:spPr bwMode="auto">
          <a:xfrm>
            <a:off x="148672" y="1097685"/>
            <a:ext cx="9251251"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2000" b="1" i="0" u="none" strike="noStrike" cap="none" normalizeH="0" baseline="0" dirty="0">
                <a:ln>
                  <a:noFill/>
                </a:ln>
                <a:solidFill>
                  <a:srgbClr val="000000"/>
                </a:solidFill>
                <a:effectLst/>
                <a:latin typeface="Arial" panose="020B0604020202020204" pitchFamily="34" charset="0"/>
              </a:rPr>
              <a:t>Top 2-3 Scientific Highlights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2000" b="1" i="0" u="none" strike="noStrike" cap="none" normalizeH="0" baseline="0" dirty="0">
              <a:ln>
                <a:noFill/>
              </a:ln>
              <a:solidFill>
                <a:srgbClr val="000000"/>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1600" b="1" i="0" u="none" strike="noStrike" cap="none" normalizeH="0" baseline="0" dirty="0">
                <a:ln>
                  <a:noFill/>
                </a:ln>
                <a:solidFill>
                  <a:srgbClr val="000000"/>
                </a:solidFill>
                <a:effectLst/>
                <a:latin typeface="Arial" panose="020B0604020202020204" pitchFamily="34" charset="0"/>
              </a:rPr>
              <a:t>Highlight 1:</a:t>
            </a:r>
            <a:r>
              <a:rPr kumimoji="0" lang="en-GB" sz="1600" b="0" i="0" u="none" strike="noStrike" cap="none" normalizeH="0" baseline="0" dirty="0">
                <a:ln>
                  <a:noFill/>
                </a:ln>
                <a:solidFill>
                  <a:srgbClr val="000000"/>
                </a:solidFill>
                <a:effectLst/>
                <a:latin typeface="Arial" panose="020B0604020202020204" pitchFamily="34" charset="0"/>
              </a:rPr>
              <a:t> Simulator of FRIDA IFU data cubes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sz="1600" b="1" i="0" u="none" strike="noStrike" cap="none" normalizeH="0" baseline="0" dirty="0">
                <a:ln>
                  <a:noFill/>
                </a:ln>
                <a:solidFill>
                  <a:srgbClr val="000000"/>
                </a:solidFill>
                <a:effectLst/>
                <a:latin typeface="Arial" panose="020B0604020202020204" pitchFamily="34" charset="0"/>
              </a:rPr>
              <a:t>Highlight 2:</a:t>
            </a:r>
            <a:r>
              <a:rPr kumimoji="0" lang="en-GB" sz="1600" b="0" i="0" u="none" strike="noStrike" cap="none" normalizeH="0" baseline="0" dirty="0">
                <a:ln>
                  <a:noFill/>
                </a:ln>
                <a:solidFill>
                  <a:srgbClr val="000000"/>
                </a:solidFill>
                <a:effectLst/>
                <a:latin typeface="Arial" panose="020B0604020202020204" pitchFamily="34" charset="0"/>
              </a:rPr>
              <a:t> First prototypes of FRIDA Data Reduction Pipeline recipes following GTC standards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4254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8840" y="320040"/>
            <a:ext cx="6492240" cy="502920"/>
          </a:xfrm>
          <a:prstGeom prst="rect">
            <a:avLst/>
          </a:prstGeom>
          <a:noFill/>
        </p:spPr>
        <p:txBody>
          <a:bodyPr wrap="square" lIns="0" rIns="0">
            <a:spAutoFit/>
          </a:bodyPr>
          <a:lstStyle/>
          <a:p>
            <a:pPr>
              <a:defRPr sz="2600" b="1">
                <a:solidFill>
                  <a:srgbClr val="141414"/>
                </a:solidFill>
              </a:defRPr>
            </a:pPr>
            <a:r>
              <a:rPr dirty="0"/>
              <a:t>GUAIX at a glance</a:t>
            </a:r>
          </a:p>
        </p:txBody>
      </p:sp>
      <p:sp>
        <p:nvSpPr>
          <p:cNvPr id="3" name="TextBox 2"/>
          <p:cNvSpPr txBox="1"/>
          <p:nvPr/>
        </p:nvSpPr>
        <p:spPr>
          <a:xfrm>
            <a:off x="521207" y="804672"/>
            <a:ext cx="8778240" cy="320040"/>
          </a:xfrm>
          <a:prstGeom prst="rect">
            <a:avLst/>
          </a:prstGeom>
          <a:noFill/>
        </p:spPr>
        <p:txBody>
          <a:bodyPr wrap="none" lIns="0">
            <a:spAutoFit/>
          </a:bodyPr>
          <a:lstStyle/>
          <a:p>
            <a:pPr>
              <a:defRPr sz="1200">
                <a:solidFill>
                  <a:srgbClr val="505050"/>
                </a:solidFill>
              </a:defRPr>
            </a:pPr>
            <a:r>
              <a:t>Last two years (~2024–2026): critical mass, high output and broad scientific reach</a:t>
            </a:r>
          </a:p>
        </p:txBody>
      </p:sp>
      <p:sp>
        <p:nvSpPr>
          <p:cNvPr id="4" name="Rounded Rectangle 3"/>
          <p:cNvSpPr/>
          <p:nvPr/>
        </p:nvSpPr>
        <p:spPr>
          <a:xfrm>
            <a:off x="594360" y="1234440"/>
            <a:ext cx="1371600" cy="914400"/>
          </a:xfrm>
          <a:prstGeom prst="roundRect">
            <a:avLst/>
          </a:prstGeom>
          <a:solidFill>
            <a:srgbClr val="FFFFFF"/>
          </a:solidFill>
          <a:ln w="12700">
            <a:solidFill>
              <a:srgbClr val="E1E1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667512" y="1325880"/>
            <a:ext cx="1225296" cy="347472"/>
          </a:xfrm>
          <a:prstGeom prst="rect">
            <a:avLst/>
          </a:prstGeom>
          <a:noFill/>
        </p:spPr>
        <p:txBody>
          <a:bodyPr wrap="square" lIns="18288" rIns="18288">
            <a:spAutoFit/>
          </a:bodyPr>
          <a:lstStyle/>
          <a:p>
            <a:pPr algn="ctr">
              <a:defRPr sz="2300" b="1">
                <a:solidFill>
                  <a:srgbClr val="AB0F30"/>
                </a:solidFill>
              </a:defRPr>
            </a:pPr>
            <a:r>
              <a:t>34</a:t>
            </a:r>
          </a:p>
        </p:txBody>
      </p:sp>
      <p:sp>
        <p:nvSpPr>
          <p:cNvPr id="6" name="TextBox 5"/>
          <p:cNvSpPr txBox="1"/>
          <p:nvPr/>
        </p:nvSpPr>
        <p:spPr>
          <a:xfrm>
            <a:off x="667512" y="1737360"/>
            <a:ext cx="1225296" cy="320040"/>
          </a:xfrm>
          <a:prstGeom prst="rect">
            <a:avLst/>
          </a:prstGeom>
          <a:noFill/>
        </p:spPr>
        <p:txBody>
          <a:bodyPr wrap="square" lIns="18288" rIns="18288">
            <a:spAutoFit/>
          </a:bodyPr>
          <a:lstStyle/>
          <a:p>
            <a:pPr algn="ctr">
              <a:defRPr sz="950" b="0">
                <a:solidFill>
                  <a:srgbClr val="505050"/>
                </a:solidFill>
              </a:defRPr>
            </a:pPr>
            <a:r>
              <a:t>members</a:t>
            </a:r>
          </a:p>
        </p:txBody>
      </p:sp>
      <p:sp>
        <p:nvSpPr>
          <p:cNvPr id="7" name="Rounded Rectangle 6"/>
          <p:cNvSpPr/>
          <p:nvPr/>
        </p:nvSpPr>
        <p:spPr>
          <a:xfrm>
            <a:off x="2148840" y="1234440"/>
            <a:ext cx="1645920" cy="914400"/>
          </a:xfrm>
          <a:prstGeom prst="roundRect">
            <a:avLst/>
          </a:prstGeom>
          <a:solidFill>
            <a:srgbClr val="FFFFFF"/>
          </a:solidFill>
          <a:ln w="12700">
            <a:solidFill>
              <a:srgbClr val="E1E1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2221992" y="1325880"/>
            <a:ext cx="1499616" cy="347472"/>
          </a:xfrm>
          <a:prstGeom prst="rect">
            <a:avLst/>
          </a:prstGeom>
          <a:noFill/>
        </p:spPr>
        <p:txBody>
          <a:bodyPr wrap="square" lIns="18288" rIns="18288">
            <a:spAutoFit/>
          </a:bodyPr>
          <a:lstStyle/>
          <a:p>
            <a:pPr algn="ctr">
              <a:defRPr sz="2300" b="1">
                <a:solidFill>
                  <a:srgbClr val="AB0F30"/>
                </a:solidFill>
              </a:defRPr>
            </a:pPr>
            <a:r>
              <a:t>90</a:t>
            </a:r>
          </a:p>
        </p:txBody>
      </p:sp>
      <p:sp>
        <p:nvSpPr>
          <p:cNvPr id="9" name="TextBox 8"/>
          <p:cNvSpPr txBox="1"/>
          <p:nvPr/>
        </p:nvSpPr>
        <p:spPr>
          <a:xfrm>
            <a:off x="2221992" y="1737360"/>
            <a:ext cx="1499616" cy="320040"/>
          </a:xfrm>
          <a:prstGeom prst="rect">
            <a:avLst/>
          </a:prstGeom>
          <a:noFill/>
        </p:spPr>
        <p:txBody>
          <a:bodyPr wrap="square" lIns="18288" rIns="18288">
            <a:spAutoFit/>
          </a:bodyPr>
          <a:lstStyle/>
          <a:p>
            <a:pPr algn="ctr">
              <a:defRPr sz="950" b="0">
                <a:solidFill>
                  <a:srgbClr val="505050"/>
                </a:solidFill>
              </a:defRPr>
            </a:pPr>
            <a:r>
              <a:t>refereed papers</a:t>
            </a:r>
          </a:p>
          <a:p>
            <a:pPr algn="ctr">
              <a:defRPr sz="950" b="0">
                <a:solidFill>
                  <a:srgbClr val="505050"/>
                </a:solidFill>
              </a:defRPr>
            </a:pPr>
            <a:r>
              <a:t>since Jan 2024</a:t>
            </a:r>
          </a:p>
        </p:txBody>
      </p:sp>
      <p:sp>
        <p:nvSpPr>
          <p:cNvPr id="10" name="Rounded Rectangle 9"/>
          <p:cNvSpPr/>
          <p:nvPr/>
        </p:nvSpPr>
        <p:spPr>
          <a:xfrm>
            <a:off x="3977639" y="1234440"/>
            <a:ext cx="1645920" cy="914400"/>
          </a:xfrm>
          <a:prstGeom prst="roundRect">
            <a:avLst/>
          </a:prstGeom>
          <a:solidFill>
            <a:srgbClr val="FFFFFF"/>
          </a:solidFill>
          <a:ln w="12700">
            <a:solidFill>
              <a:srgbClr val="E1E1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TextBox 10"/>
          <p:cNvSpPr txBox="1"/>
          <p:nvPr/>
        </p:nvSpPr>
        <p:spPr>
          <a:xfrm>
            <a:off x="4050791" y="1325880"/>
            <a:ext cx="1499616" cy="347472"/>
          </a:xfrm>
          <a:prstGeom prst="rect">
            <a:avLst/>
          </a:prstGeom>
          <a:noFill/>
        </p:spPr>
        <p:txBody>
          <a:bodyPr wrap="square" lIns="18288" rIns="18288">
            <a:spAutoFit/>
          </a:bodyPr>
          <a:lstStyle/>
          <a:p>
            <a:pPr algn="ctr">
              <a:defRPr sz="2300" b="1">
                <a:solidFill>
                  <a:srgbClr val="AB0F30"/>
                </a:solidFill>
              </a:defRPr>
            </a:pPr>
            <a:r>
              <a:t>&gt;4.7 M€</a:t>
            </a:r>
          </a:p>
        </p:txBody>
      </p:sp>
      <p:sp>
        <p:nvSpPr>
          <p:cNvPr id="12" name="TextBox 11"/>
          <p:cNvSpPr txBox="1"/>
          <p:nvPr/>
        </p:nvSpPr>
        <p:spPr>
          <a:xfrm>
            <a:off x="4050791" y="1737360"/>
            <a:ext cx="1499616" cy="320040"/>
          </a:xfrm>
          <a:prstGeom prst="rect">
            <a:avLst/>
          </a:prstGeom>
          <a:noFill/>
        </p:spPr>
        <p:txBody>
          <a:bodyPr wrap="square" lIns="18288" rIns="18288">
            <a:spAutoFit/>
          </a:bodyPr>
          <a:lstStyle/>
          <a:p>
            <a:pPr algn="ctr">
              <a:defRPr sz="950" b="0">
                <a:solidFill>
                  <a:srgbClr val="505050"/>
                </a:solidFill>
              </a:defRPr>
            </a:pPr>
            <a:r>
              <a:t>active funding</a:t>
            </a:r>
          </a:p>
        </p:txBody>
      </p:sp>
      <p:sp>
        <p:nvSpPr>
          <p:cNvPr id="13" name="Rounded Rectangle 12"/>
          <p:cNvSpPr/>
          <p:nvPr/>
        </p:nvSpPr>
        <p:spPr>
          <a:xfrm>
            <a:off x="5806440" y="1234440"/>
            <a:ext cx="1645920" cy="914400"/>
          </a:xfrm>
          <a:prstGeom prst="roundRect">
            <a:avLst/>
          </a:prstGeom>
          <a:solidFill>
            <a:srgbClr val="FFFFFF"/>
          </a:solidFill>
          <a:ln w="12700">
            <a:solidFill>
              <a:srgbClr val="E1E1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TextBox 13"/>
          <p:cNvSpPr txBox="1"/>
          <p:nvPr/>
        </p:nvSpPr>
        <p:spPr>
          <a:xfrm>
            <a:off x="5879592" y="1325880"/>
            <a:ext cx="1499616" cy="347472"/>
          </a:xfrm>
          <a:prstGeom prst="rect">
            <a:avLst/>
          </a:prstGeom>
          <a:noFill/>
        </p:spPr>
        <p:txBody>
          <a:bodyPr wrap="square" lIns="18288" rIns="18288">
            <a:spAutoFit/>
          </a:bodyPr>
          <a:lstStyle/>
          <a:p>
            <a:pPr algn="ctr">
              <a:defRPr sz="2300" b="1">
                <a:solidFill>
                  <a:srgbClr val="AB0F30"/>
                </a:solidFill>
              </a:defRPr>
            </a:pPr>
            <a:r>
              <a:t>3+4</a:t>
            </a:r>
          </a:p>
        </p:txBody>
      </p:sp>
      <p:sp>
        <p:nvSpPr>
          <p:cNvPr id="15" name="TextBox 14"/>
          <p:cNvSpPr txBox="1"/>
          <p:nvPr/>
        </p:nvSpPr>
        <p:spPr>
          <a:xfrm>
            <a:off x="5879592" y="1737360"/>
            <a:ext cx="1499616" cy="320040"/>
          </a:xfrm>
          <a:prstGeom prst="rect">
            <a:avLst/>
          </a:prstGeom>
          <a:noFill/>
        </p:spPr>
        <p:txBody>
          <a:bodyPr wrap="square" lIns="18288" rIns="18288">
            <a:spAutoFit/>
          </a:bodyPr>
          <a:lstStyle/>
          <a:p>
            <a:pPr algn="ctr">
              <a:defRPr sz="950" b="0">
                <a:solidFill>
                  <a:srgbClr val="505050"/>
                </a:solidFill>
              </a:defRPr>
            </a:pPr>
            <a:r>
              <a:t>full + associate</a:t>
            </a:r>
          </a:p>
          <a:p>
            <a:pPr algn="ctr">
              <a:defRPr sz="950" b="0">
                <a:solidFill>
                  <a:srgbClr val="505050"/>
                </a:solidFill>
              </a:defRPr>
            </a:pPr>
            <a:r>
              <a:t>professors</a:t>
            </a:r>
          </a:p>
        </p:txBody>
      </p:sp>
      <p:sp>
        <p:nvSpPr>
          <p:cNvPr id="16" name="Rounded Rectangle 15"/>
          <p:cNvSpPr/>
          <p:nvPr/>
        </p:nvSpPr>
        <p:spPr>
          <a:xfrm>
            <a:off x="7635240" y="1234440"/>
            <a:ext cx="1645920" cy="914400"/>
          </a:xfrm>
          <a:prstGeom prst="roundRect">
            <a:avLst/>
          </a:prstGeom>
          <a:solidFill>
            <a:srgbClr val="FFFFFF"/>
          </a:solidFill>
          <a:ln w="12700">
            <a:solidFill>
              <a:srgbClr val="E1E1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TextBox 16"/>
          <p:cNvSpPr txBox="1"/>
          <p:nvPr/>
        </p:nvSpPr>
        <p:spPr>
          <a:xfrm>
            <a:off x="7708392" y="1325880"/>
            <a:ext cx="1499616" cy="347472"/>
          </a:xfrm>
          <a:prstGeom prst="rect">
            <a:avLst/>
          </a:prstGeom>
          <a:noFill/>
        </p:spPr>
        <p:txBody>
          <a:bodyPr wrap="square" lIns="18288" rIns="18288">
            <a:spAutoFit/>
          </a:bodyPr>
          <a:lstStyle/>
          <a:p>
            <a:pPr algn="ctr">
              <a:defRPr sz="2300" b="1">
                <a:solidFill>
                  <a:srgbClr val="AB0F30"/>
                </a:solidFill>
              </a:defRPr>
            </a:pPr>
            <a:r>
              <a:t>7+12</a:t>
            </a:r>
          </a:p>
        </p:txBody>
      </p:sp>
      <p:sp>
        <p:nvSpPr>
          <p:cNvPr id="18" name="TextBox 17"/>
          <p:cNvSpPr txBox="1"/>
          <p:nvPr/>
        </p:nvSpPr>
        <p:spPr>
          <a:xfrm>
            <a:off x="7708392" y="1737360"/>
            <a:ext cx="1499616" cy="320040"/>
          </a:xfrm>
          <a:prstGeom prst="rect">
            <a:avLst/>
          </a:prstGeom>
          <a:noFill/>
        </p:spPr>
        <p:txBody>
          <a:bodyPr wrap="square" lIns="18288" rIns="18288">
            <a:spAutoFit/>
          </a:bodyPr>
          <a:lstStyle/>
          <a:p>
            <a:pPr algn="ctr">
              <a:defRPr sz="950" b="0">
                <a:solidFill>
                  <a:srgbClr val="505050"/>
                </a:solidFill>
              </a:defRPr>
            </a:pPr>
            <a:r>
              <a:t>postdocs + PhD</a:t>
            </a:r>
          </a:p>
          <a:p>
            <a:pPr algn="ctr">
              <a:defRPr sz="950" b="0">
                <a:solidFill>
                  <a:srgbClr val="505050"/>
                </a:solidFill>
              </a:defRPr>
            </a:pPr>
            <a:r>
              <a:t>students</a:t>
            </a:r>
          </a:p>
        </p:txBody>
      </p:sp>
      <p:sp>
        <p:nvSpPr>
          <p:cNvPr id="19" name="Rounded Rectangle 18"/>
          <p:cNvSpPr/>
          <p:nvPr/>
        </p:nvSpPr>
        <p:spPr>
          <a:xfrm>
            <a:off x="640080" y="2468880"/>
            <a:ext cx="4343400" cy="2423160"/>
          </a:xfrm>
          <a:prstGeom prst="roundRect">
            <a:avLst/>
          </a:prstGeom>
          <a:solidFill>
            <a:srgbClr val="FFFFFF"/>
          </a:solidFill>
          <a:ln w="12700">
            <a:solidFill>
              <a:srgbClr val="E1E1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20" name="Picture 19" descr="pub_output_chart.png"/>
          <p:cNvPicPr>
            <a:picLocks noChangeAspect="1"/>
          </p:cNvPicPr>
          <p:nvPr/>
        </p:nvPicPr>
        <p:blipFill>
          <a:blip r:embed="rId2"/>
          <a:stretch>
            <a:fillRect/>
          </a:stretch>
        </p:blipFill>
        <p:spPr>
          <a:xfrm>
            <a:off x="685800" y="2514600"/>
            <a:ext cx="4251960" cy="2331720"/>
          </a:xfrm>
          <a:prstGeom prst="rect">
            <a:avLst/>
          </a:prstGeom>
        </p:spPr>
      </p:pic>
      <p:sp>
        <p:nvSpPr>
          <p:cNvPr id="21" name="TextBox 20"/>
          <p:cNvSpPr txBox="1"/>
          <p:nvPr/>
        </p:nvSpPr>
        <p:spPr>
          <a:xfrm>
            <a:off x="5257800" y="2450592"/>
            <a:ext cx="6523074" cy="2015936"/>
          </a:xfrm>
          <a:prstGeom prst="rect">
            <a:avLst/>
          </a:prstGeom>
          <a:noFill/>
        </p:spPr>
        <p:txBody>
          <a:bodyPr wrap="square" lIns="18288" rIns="18288">
            <a:spAutoFit/>
          </a:bodyPr>
          <a:lstStyle/>
          <a:p>
            <a:pPr>
              <a:defRPr sz="1250" b="0">
                <a:solidFill>
                  <a:srgbClr val="141414"/>
                </a:solidFill>
              </a:defRPr>
            </a:pPr>
            <a:r>
              <a:rPr lang="es-ES" altLang="en-ES" b="1" dirty="0">
                <a:latin typeface="Arial" panose="020B0604020202020204" pitchFamily="34" charset="0"/>
              </a:rPr>
              <a:t>GUAIX – UCM Group </a:t>
            </a:r>
            <a:r>
              <a:rPr lang="es-ES" altLang="en-ES" b="1" dirty="0" err="1">
                <a:latin typeface="Arial" panose="020B0604020202020204" pitchFamily="34" charset="0"/>
              </a:rPr>
              <a:t>of</a:t>
            </a:r>
            <a:r>
              <a:rPr lang="es-ES" altLang="en-ES" b="1" dirty="0">
                <a:latin typeface="Arial" panose="020B0604020202020204" pitchFamily="34" charset="0"/>
              </a:rPr>
              <a:t> </a:t>
            </a:r>
            <a:r>
              <a:rPr lang="es-ES" altLang="en-ES" b="1" dirty="0" err="1">
                <a:latin typeface="Arial" panose="020B0604020202020204" pitchFamily="34" charset="0"/>
              </a:rPr>
              <a:t>Extragalactic</a:t>
            </a:r>
            <a:r>
              <a:rPr lang="es-ES" altLang="en-ES" b="1" dirty="0">
                <a:latin typeface="Arial" panose="020B0604020202020204" pitchFamily="34" charset="0"/>
              </a:rPr>
              <a:t> </a:t>
            </a:r>
            <a:r>
              <a:rPr lang="es-ES" altLang="en-ES" b="1" dirty="0" err="1">
                <a:latin typeface="Arial" panose="020B0604020202020204" pitchFamily="34" charset="0"/>
              </a:rPr>
              <a:t>Astrophysics</a:t>
            </a:r>
            <a:r>
              <a:rPr lang="es-ES" altLang="en-ES" b="1" dirty="0">
                <a:latin typeface="Arial" panose="020B0604020202020204" pitchFamily="34" charset="0"/>
              </a:rPr>
              <a:t> and </a:t>
            </a:r>
            <a:r>
              <a:rPr lang="es-ES" altLang="en-ES" b="1" dirty="0" err="1">
                <a:latin typeface="Arial" panose="020B0604020202020204" pitchFamily="34" charset="0"/>
              </a:rPr>
              <a:t>Astronomical</a:t>
            </a:r>
            <a:r>
              <a:rPr lang="es-ES" altLang="en-ES" b="1" dirty="0">
                <a:latin typeface="Arial" panose="020B0604020202020204" pitchFamily="34" charset="0"/>
              </a:rPr>
              <a:t> </a:t>
            </a:r>
            <a:r>
              <a:rPr lang="es-ES" altLang="en-ES" b="1" dirty="0" err="1">
                <a:latin typeface="Arial" panose="020B0604020202020204" pitchFamily="34" charset="0"/>
              </a:rPr>
              <a:t>Instrumentation</a:t>
            </a:r>
            <a:r>
              <a:rPr lang="es-ES" altLang="en-ES" b="1" dirty="0">
                <a:latin typeface="Arial" panose="020B0604020202020204" pitchFamily="34" charset="0"/>
              </a:rPr>
              <a:t> </a:t>
            </a:r>
          </a:p>
          <a:p>
            <a:pPr>
              <a:defRPr sz="1250" b="0">
                <a:solidFill>
                  <a:srgbClr val="141414"/>
                </a:solidFill>
              </a:defRPr>
            </a:pPr>
            <a:endParaRPr lang="es-ES" dirty="0"/>
          </a:p>
          <a:p>
            <a:pPr>
              <a:defRPr sz="1250" b="0">
                <a:solidFill>
                  <a:srgbClr val="141414"/>
                </a:solidFill>
              </a:defRPr>
            </a:pPr>
            <a:r>
              <a:rPr dirty="0"/>
              <a:t>Human resources</a:t>
            </a:r>
          </a:p>
          <a:p>
            <a:pPr>
              <a:defRPr sz="1250" b="0">
                <a:solidFill>
                  <a:srgbClr val="141414"/>
                </a:solidFill>
              </a:defRPr>
            </a:pPr>
            <a:r>
              <a:rPr dirty="0"/>
              <a:t>• 3 Full Professors, 4 Associate Professors, 1 permanent lecturer</a:t>
            </a:r>
          </a:p>
          <a:p>
            <a:pPr>
              <a:defRPr sz="1250" b="0">
                <a:solidFill>
                  <a:srgbClr val="141414"/>
                </a:solidFill>
              </a:defRPr>
            </a:pPr>
            <a:r>
              <a:rPr dirty="0"/>
              <a:t>• 1 Ramón y Cajal + 1 senior Talent researcher</a:t>
            </a:r>
          </a:p>
          <a:p>
            <a:pPr>
              <a:defRPr sz="1250" b="0">
                <a:solidFill>
                  <a:srgbClr val="141414"/>
                </a:solidFill>
              </a:defRPr>
            </a:pPr>
            <a:r>
              <a:rPr dirty="0"/>
              <a:t>• 7 postdocs, 12 PhD students, technical + management support</a:t>
            </a:r>
          </a:p>
          <a:p>
            <a:pPr>
              <a:defRPr sz="1250" b="0">
                <a:solidFill>
                  <a:srgbClr val="141414"/>
                </a:solidFill>
              </a:defRPr>
            </a:pPr>
            <a:endParaRPr dirty="0"/>
          </a:p>
          <a:p>
            <a:pPr>
              <a:defRPr sz="1250" b="0">
                <a:solidFill>
                  <a:srgbClr val="141414"/>
                </a:solidFill>
              </a:defRPr>
            </a:pPr>
            <a:r>
              <a:rPr dirty="0"/>
              <a:t>Signature strength</a:t>
            </a:r>
          </a:p>
          <a:p>
            <a:pPr>
              <a:defRPr sz="1250" b="0">
                <a:solidFill>
                  <a:srgbClr val="141414"/>
                </a:solidFill>
              </a:defRPr>
            </a:pPr>
            <a:r>
              <a:rPr dirty="0"/>
              <a:t>Instrumentation builders + science users: </a:t>
            </a:r>
            <a:r>
              <a:rPr lang="es-ES" dirty="0"/>
              <a:t>GTC EMIR/</a:t>
            </a:r>
            <a:r>
              <a:rPr dirty="0"/>
              <a:t>MEGARA</a:t>
            </a:r>
            <a:r>
              <a:rPr lang="es-ES" dirty="0"/>
              <a:t>/FRIDA</a:t>
            </a:r>
            <a:r>
              <a:rPr dirty="0"/>
              <a:t> heritage feeding MOSAIC/ELT </a:t>
            </a:r>
            <a:r>
              <a:rPr lang="es-ES" dirty="0"/>
              <a:t>ARAKIHS ATLAS2 </a:t>
            </a:r>
            <a:r>
              <a:rPr dirty="0"/>
              <a:t>science.</a:t>
            </a:r>
          </a:p>
        </p:txBody>
      </p:sp>
      <p:sp>
        <p:nvSpPr>
          <p:cNvPr id="22" name="TextBox 21"/>
          <p:cNvSpPr txBox="1"/>
          <p:nvPr/>
        </p:nvSpPr>
        <p:spPr>
          <a:xfrm>
            <a:off x="640080" y="5806440"/>
            <a:ext cx="9144000" cy="228600"/>
          </a:xfrm>
          <a:prstGeom prst="rect">
            <a:avLst/>
          </a:prstGeom>
          <a:noFill/>
        </p:spPr>
        <p:txBody>
          <a:bodyPr wrap="square" lIns="18288" rIns="18288">
            <a:spAutoFit/>
          </a:bodyPr>
          <a:lstStyle/>
          <a:p>
            <a:pPr>
              <a:defRPr sz="750" b="0">
                <a:solidFill>
                  <a:srgbClr val="505050"/>
                </a:solidFill>
              </a:defRPr>
            </a:pPr>
            <a:r>
              <a:t>Publication counts from the GUAIX publication page; group size and active funding from the Historial Científico.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96717F7C-DE2B-BC6D-E85C-A9D94890B78A}"/>
            </a:ext>
          </a:extLst>
        </p:cNvPr>
        <p:cNvGrpSpPr/>
        <p:nvPr/>
      </p:nvGrpSpPr>
      <p:grpSpPr>
        <a:xfrm>
          <a:off x="0" y="0"/>
          <a:ext cx="0" cy="0"/>
          <a:chOff x="0" y="0"/>
          <a:chExt cx="0" cy="0"/>
        </a:xfrm>
      </p:grpSpPr>
      <p:pic>
        <p:nvPicPr>
          <p:cNvPr id="6" name="Picture 5" descr="logoFRIDA">
            <a:extLst>
              <a:ext uri="{FF2B5EF4-FFF2-40B4-BE49-F238E27FC236}">
                <a16:creationId xmlns:a16="http://schemas.microsoft.com/office/drawing/2014/main" id="{BEC52AF0-26EC-5CBE-74C7-D2D2A31481E5}"/>
              </a:ext>
            </a:extLst>
          </p:cNvPr>
          <p:cNvPicPr>
            <a:picLocks noChangeAspect="1"/>
          </p:cNvPicPr>
          <p:nvPr/>
        </p:nvPicPr>
        <p:blipFill>
          <a:blip r:embed="rId3"/>
          <a:stretch>
            <a:fillRect/>
          </a:stretch>
        </p:blipFill>
        <p:spPr>
          <a:xfrm>
            <a:off x="242184" y="5932061"/>
            <a:ext cx="1797494" cy="734553"/>
          </a:xfrm>
          <a:prstGeom prst="rect">
            <a:avLst/>
          </a:prstGeom>
        </p:spPr>
      </p:pic>
      <p:pic>
        <p:nvPicPr>
          <p:cNvPr id="7" name="Picture 6">
            <a:extLst>
              <a:ext uri="{FF2B5EF4-FFF2-40B4-BE49-F238E27FC236}">
                <a16:creationId xmlns:a16="http://schemas.microsoft.com/office/drawing/2014/main" id="{3C06FA14-824E-CA87-80DA-6C0493A22D01}"/>
              </a:ext>
            </a:extLst>
          </p:cNvPr>
          <p:cNvPicPr>
            <a:picLocks noChangeAspect="1"/>
          </p:cNvPicPr>
          <p:nvPr/>
        </p:nvPicPr>
        <p:blipFill>
          <a:blip r:embed="rId4"/>
          <a:stretch>
            <a:fillRect/>
          </a:stretch>
        </p:blipFill>
        <p:spPr>
          <a:xfrm>
            <a:off x="5829897" y="1165952"/>
            <a:ext cx="2312738" cy="1735808"/>
          </a:xfrm>
          <a:prstGeom prst="rect">
            <a:avLst/>
          </a:prstGeom>
        </p:spPr>
      </p:pic>
      <p:pic>
        <p:nvPicPr>
          <p:cNvPr id="9" name="Picture 8">
            <a:extLst>
              <a:ext uri="{FF2B5EF4-FFF2-40B4-BE49-F238E27FC236}">
                <a16:creationId xmlns:a16="http://schemas.microsoft.com/office/drawing/2014/main" id="{0E8AA521-7B54-A433-DC60-647B739FA411}"/>
              </a:ext>
            </a:extLst>
          </p:cNvPr>
          <p:cNvPicPr>
            <a:picLocks noChangeAspect="1"/>
          </p:cNvPicPr>
          <p:nvPr/>
        </p:nvPicPr>
        <p:blipFill>
          <a:blip r:embed="rId5"/>
          <a:stretch>
            <a:fillRect/>
          </a:stretch>
        </p:blipFill>
        <p:spPr>
          <a:xfrm>
            <a:off x="8438981" y="30584"/>
            <a:ext cx="2531691" cy="1900141"/>
          </a:xfrm>
          <a:prstGeom prst="rect">
            <a:avLst/>
          </a:prstGeom>
        </p:spPr>
      </p:pic>
      <p:pic>
        <p:nvPicPr>
          <p:cNvPr id="10" name="Picture 9">
            <a:extLst>
              <a:ext uri="{FF2B5EF4-FFF2-40B4-BE49-F238E27FC236}">
                <a16:creationId xmlns:a16="http://schemas.microsoft.com/office/drawing/2014/main" id="{2D550E1B-87DC-051E-A6B4-00BAA78B5A55}"/>
              </a:ext>
            </a:extLst>
          </p:cNvPr>
          <p:cNvPicPr>
            <a:picLocks noChangeAspect="1"/>
          </p:cNvPicPr>
          <p:nvPr/>
        </p:nvPicPr>
        <p:blipFill>
          <a:blip r:embed="rId6"/>
          <a:stretch>
            <a:fillRect/>
          </a:stretch>
        </p:blipFill>
        <p:spPr>
          <a:xfrm>
            <a:off x="6454041" y="2902688"/>
            <a:ext cx="5644631" cy="3955312"/>
          </a:xfrm>
          <a:prstGeom prst="rect">
            <a:avLst/>
          </a:prstGeom>
        </p:spPr>
      </p:pic>
      <p:pic>
        <p:nvPicPr>
          <p:cNvPr id="11" name="Picture 10">
            <a:extLst>
              <a:ext uri="{FF2B5EF4-FFF2-40B4-BE49-F238E27FC236}">
                <a16:creationId xmlns:a16="http://schemas.microsoft.com/office/drawing/2014/main" id="{09D9006F-B1D9-B8F9-B1F1-C6D2B1C083F5}"/>
              </a:ext>
            </a:extLst>
          </p:cNvPr>
          <p:cNvPicPr>
            <a:picLocks noChangeAspect="1"/>
          </p:cNvPicPr>
          <p:nvPr/>
        </p:nvPicPr>
        <p:blipFill>
          <a:blip r:embed="rId7"/>
          <a:stretch>
            <a:fillRect/>
          </a:stretch>
        </p:blipFill>
        <p:spPr>
          <a:xfrm>
            <a:off x="3387693" y="1089499"/>
            <a:ext cx="2246237" cy="1888716"/>
          </a:xfrm>
          <a:prstGeom prst="rect">
            <a:avLst/>
          </a:prstGeom>
        </p:spPr>
      </p:pic>
      <p:pic>
        <p:nvPicPr>
          <p:cNvPr id="12" name="Picture 11">
            <a:extLst>
              <a:ext uri="{FF2B5EF4-FFF2-40B4-BE49-F238E27FC236}">
                <a16:creationId xmlns:a16="http://schemas.microsoft.com/office/drawing/2014/main" id="{C412039E-EE08-2FEF-14DD-2222A6B6162F}"/>
              </a:ext>
            </a:extLst>
          </p:cNvPr>
          <p:cNvPicPr>
            <a:picLocks noChangeAspect="1"/>
          </p:cNvPicPr>
          <p:nvPr/>
        </p:nvPicPr>
        <p:blipFill>
          <a:blip r:embed="rId8"/>
          <a:stretch>
            <a:fillRect/>
          </a:stretch>
        </p:blipFill>
        <p:spPr>
          <a:xfrm>
            <a:off x="2441704" y="2858903"/>
            <a:ext cx="4107952" cy="4126456"/>
          </a:xfrm>
          <a:prstGeom prst="rect">
            <a:avLst/>
          </a:prstGeom>
        </p:spPr>
      </p:pic>
      <p:sp>
        <p:nvSpPr>
          <p:cNvPr id="13" name="TextBox 12">
            <a:extLst>
              <a:ext uri="{FF2B5EF4-FFF2-40B4-BE49-F238E27FC236}">
                <a16:creationId xmlns:a16="http://schemas.microsoft.com/office/drawing/2014/main" id="{D56592C5-063F-6BD5-1208-4C30997D8681}"/>
              </a:ext>
            </a:extLst>
          </p:cNvPr>
          <p:cNvSpPr txBox="1"/>
          <p:nvPr/>
        </p:nvSpPr>
        <p:spPr>
          <a:xfrm>
            <a:off x="3387693" y="131828"/>
            <a:ext cx="4201791" cy="400110"/>
          </a:xfrm>
          <a:prstGeom prst="rect">
            <a:avLst/>
          </a:prstGeom>
          <a:noFill/>
        </p:spPr>
        <p:txBody>
          <a:bodyPr wrap="none" rtlCol="0">
            <a:spAutoFit/>
          </a:bodyPr>
          <a:lstStyle/>
          <a:p>
            <a:r>
              <a:rPr lang="en-US" sz="2000" dirty="0"/>
              <a:t>Simulator of </a:t>
            </a:r>
            <a:r>
              <a:rPr lang="en-US" sz="2000" b="1" dirty="0"/>
              <a:t>FRIDA</a:t>
            </a:r>
            <a:r>
              <a:rPr lang="en-US" sz="2000" dirty="0"/>
              <a:t> IFU data cubes</a:t>
            </a:r>
          </a:p>
        </p:txBody>
      </p:sp>
      <p:cxnSp>
        <p:nvCxnSpPr>
          <p:cNvPr id="15" name="Straight Arrow Connector 14">
            <a:extLst>
              <a:ext uri="{FF2B5EF4-FFF2-40B4-BE49-F238E27FC236}">
                <a16:creationId xmlns:a16="http://schemas.microsoft.com/office/drawing/2014/main" id="{6C4D438A-97E0-4A3E-3D78-C7596D8B38D0}"/>
              </a:ext>
            </a:extLst>
          </p:cNvPr>
          <p:cNvCxnSpPr/>
          <p:nvPr/>
        </p:nvCxnSpPr>
        <p:spPr>
          <a:xfrm>
            <a:off x="5585348" y="1946183"/>
            <a:ext cx="24454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6FC66F67-DBFF-6651-FCD0-7751F695F627}"/>
              </a:ext>
            </a:extLst>
          </p:cNvPr>
          <p:cNvCxnSpPr>
            <a:cxnSpLocks/>
          </p:cNvCxnSpPr>
          <p:nvPr/>
        </p:nvCxnSpPr>
        <p:spPr>
          <a:xfrm flipV="1">
            <a:off x="8122138" y="1123332"/>
            <a:ext cx="461012" cy="5583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02EC9DF-C0F0-BE22-1858-91E46356132E}"/>
              </a:ext>
            </a:extLst>
          </p:cNvPr>
          <p:cNvCxnSpPr>
            <a:cxnSpLocks/>
            <a:endCxn id="8" idx="1"/>
          </p:cNvCxnSpPr>
          <p:nvPr/>
        </p:nvCxnSpPr>
        <p:spPr>
          <a:xfrm>
            <a:off x="8142635" y="1709191"/>
            <a:ext cx="1517674" cy="3647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81EFFE1C-6A35-1AD3-66DB-F1F983905405}"/>
              </a:ext>
            </a:extLst>
          </p:cNvPr>
          <p:cNvPicPr>
            <a:picLocks noChangeAspect="1"/>
          </p:cNvPicPr>
          <p:nvPr/>
        </p:nvPicPr>
        <p:blipFill>
          <a:blip r:embed="rId9"/>
          <a:stretch>
            <a:fillRect/>
          </a:stretch>
        </p:blipFill>
        <p:spPr>
          <a:xfrm>
            <a:off x="9660309" y="1165025"/>
            <a:ext cx="2421909" cy="1817745"/>
          </a:xfrm>
          <a:prstGeom prst="rect">
            <a:avLst/>
          </a:prstGeom>
        </p:spPr>
      </p:pic>
      <p:sp>
        <p:nvSpPr>
          <p:cNvPr id="24" name="TextBox 23">
            <a:extLst>
              <a:ext uri="{FF2B5EF4-FFF2-40B4-BE49-F238E27FC236}">
                <a16:creationId xmlns:a16="http://schemas.microsoft.com/office/drawing/2014/main" id="{61199C21-37C2-FE52-3A00-1E486178E36B}"/>
              </a:ext>
            </a:extLst>
          </p:cNvPr>
          <p:cNvSpPr txBox="1"/>
          <p:nvPr/>
        </p:nvSpPr>
        <p:spPr>
          <a:xfrm>
            <a:off x="2895634" y="483414"/>
            <a:ext cx="5379427" cy="584775"/>
          </a:xfrm>
          <a:prstGeom prst="rect">
            <a:avLst/>
          </a:prstGeom>
          <a:noFill/>
        </p:spPr>
        <p:txBody>
          <a:bodyPr wrap="square" rtlCol="0">
            <a:spAutoFit/>
          </a:bodyPr>
          <a:lstStyle/>
          <a:p>
            <a:r>
              <a:rPr lang="en-US" sz="1600" dirty="0"/>
              <a:t>The IFU image simulator has been essential for initiating the development of the instrument’s DRP prototypes.</a:t>
            </a:r>
          </a:p>
        </p:txBody>
      </p:sp>
      <p:sp>
        <p:nvSpPr>
          <p:cNvPr id="26" name="TextBox 25">
            <a:extLst>
              <a:ext uri="{FF2B5EF4-FFF2-40B4-BE49-F238E27FC236}">
                <a16:creationId xmlns:a16="http://schemas.microsoft.com/office/drawing/2014/main" id="{2C7EACAA-CEE9-096E-A81A-5394F2E25515}"/>
              </a:ext>
            </a:extLst>
          </p:cNvPr>
          <p:cNvSpPr txBox="1"/>
          <p:nvPr/>
        </p:nvSpPr>
        <p:spPr>
          <a:xfrm>
            <a:off x="8275061" y="2251168"/>
            <a:ext cx="1531717" cy="523220"/>
          </a:xfrm>
          <a:prstGeom prst="rect">
            <a:avLst/>
          </a:prstGeom>
          <a:noFill/>
        </p:spPr>
        <p:txBody>
          <a:bodyPr wrap="square" rtlCol="0">
            <a:spAutoFit/>
          </a:bodyPr>
          <a:lstStyle/>
          <a:p>
            <a:pPr algn="r"/>
            <a:r>
              <a:rPr lang="en-US" dirty="0"/>
              <a:t>Detector Image (Hawaii 2)</a:t>
            </a:r>
          </a:p>
        </p:txBody>
      </p:sp>
      <p:sp>
        <p:nvSpPr>
          <p:cNvPr id="28" name="TextBox 27">
            <a:extLst>
              <a:ext uri="{FF2B5EF4-FFF2-40B4-BE49-F238E27FC236}">
                <a16:creationId xmlns:a16="http://schemas.microsoft.com/office/drawing/2014/main" id="{264D3011-B789-8291-753F-E0BA3DDA2EEF}"/>
              </a:ext>
            </a:extLst>
          </p:cNvPr>
          <p:cNvSpPr txBox="1"/>
          <p:nvPr/>
        </p:nvSpPr>
        <p:spPr>
          <a:xfrm>
            <a:off x="10871263" y="193062"/>
            <a:ext cx="1531717" cy="523220"/>
          </a:xfrm>
          <a:prstGeom prst="rect">
            <a:avLst/>
          </a:prstGeom>
          <a:noFill/>
        </p:spPr>
        <p:txBody>
          <a:bodyPr wrap="square" rtlCol="0">
            <a:spAutoFit/>
          </a:bodyPr>
          <a:lstStyle/>
          <a:p>
            <a:r>
              <a:rPr lang="en-US" dirty="0"/>
              <a:t>Raw Stacked Spectra</a:t>
            </a:r>
          </a:p>
        </p:txBody>
      </p:sp>
    </p:spTree>
    <p:extLst>
      <p:ext uri="{BB962C8B-B14F-4D97-AF65-F5344CB8AC3E}">
        <p14:creationId xmlns:p14="http://schemas.microsoft.com/office/powerpoint/2010/main" val="3764533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3"/>
          <p:cNvSpPr txBox="1">
            <a:spLocks noGrp="1"/>
          </p:cNvSpPr>
          <p:nvPr>
            <p:ph type="title"/>
          </p:nvPr>
        </p:nvSpPr>
        <p:spPr>
          <a:xfrm>
            <a:off x="3435928" y="2782259"/>
            <a:ext cx="7747752" cy="18678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dk1"/>
              </a:buClr>
              <a:buSzPts val="4400"/>
              <a:buFont typeface="Century Gothic"/>
              <a:buNone/>
            </a:pPr>
            <a:r>
              <a:rPr lang="es-ES" dirty="0">
                <a:latin typeface="Century Gothic"/>
                <a:ea typeface="Century Gothic"/>
                <a:cs typeface="Century Gothic"/>
                <a:sym typeface="Century Gothic"/>
              </a:rPr>
              <a:t>AtLAST UCM-IPARCOS </a:t>
            </a:r>
            <a:r>
              <a:rPr lang="es-ES" dirty="0" err="1">
                <a:latin typeface="Century Gothic"/>
                <a:ea typeface="Century Gothic"/>
                <a:cs typeface="Century Gothic"/>
                <a:sym typeface="Century Gothic"/>
              </a:rPr>
              <a:t>node</a:t>
            </a:r>
            <a:endParaRPr dirty="0">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BCC70D9-F0E9-FB78-CEBB-8DD8D96BC1FC}"/>
              </a:ext>
            </a:extLst>
          </p:cNvPr>
          <p:cNvPicPr>
            <a:picLocks noChangeAspect="1"/>
          </p:cNvPicPr>
          <p:nvPr/>
        </p:nvPicPr>
        <p:blipFill>
          <a:blip r:embed="rId2"/>
          <a:stretch>
            <a:fillRect/>
          </a:stretch>
        </p:blipFill>
        <p:spPr>
          <a:xfrm>
            <a:off x="5375921" y="612648"/>
            <a:ext cx="4975055" cy="5522918"/>
          </a:xfrm>
          <a:prstGeom prst="rect">
            <a:avLst/>
          </a:prstGeom>
        </p:spPr>
      </p:pic>
      <p:sp>
        <p:nvSpPr>
          <p:cNvPr id="3" name="TextBox 8">
            <a:extLst>
              <a:ext uri="{FF2B5EF4-FFF2-40B4-BE49-F238E27FC236}">
                <a16:creationId xmlns:a16="http://schemas.microsoft.com/office/drawing/2014/main" id="{79C0CF2A-822A-740E-1903-0911A2154F89}"/>
              </a:ext>
            </a:extLst>
          </p:cNvPr>
          <p:cNvSpPr txBox="1"/>
          <p:nvPr/>
        </p:nvSpPr>
        <p:spPr>
          <a:xfrm>
            <a:off x="1822073" y="6359434"/>
            <a:ext cx="4273927" cy="338554"/>
          </a:xfrm>
          <a:prstGeom prst="rect">
            <a:avLst/>
          </a:prstGeom>
          <a:noFill/>
        </p:spPr>
        <p:txBody>
          <a:bodyPr wrap="none" lIns="91440" tIns="45720" rIns="91440" bIns="45720" rtlCol="0" anchor="t">
            <a:spAutoFit/>
          </a:bodyPr>
          <a:lstStyle/>
          <a:p>
            <a:r>
              <a:rPr lang="en-GB" sz="1600" b="1" dirty="0">
                <a:solidFill>
                  <a:srgbClr val="C00000"/>
                </a:solidFill>
              </a:rPr>
              <a:t>Find out more : </a:t>
            </a:r>
            <a:r>
              <a:rPr lang="en-GB" sz="1600" b="1" u="sng" dirty="0" err="1">
                <a:solidFill>
                  <a:srgbClr val="C00000"/>
                </a:solidFill>
              </a:rPr>
              <a:t>www.</a:t>
            </a:r>
            <a:r>
              <a:rPr lang="en-GB" sz="1600" b="1" dirty="0" err="1">
                <a:solidFill>
                  <a:srgbClr val="C00000"/>
                </a:solidFill>
                <a:hlinkClick r:id="rId3">
                  <a:extLst>
                    <a:ext uri="{A12FA001-AC4F-418D-AE19-62706E023703}">
                      <ahyp:hlinkClr xmlns:ahyp="http://schemas.microsoft.com/office/drawing/2018/hyperlinkcolor" val="tx"/>
                    </a:ext>
                  </a:extLst>
                </a:hlinkClick>
              </a:rPr>
              <a:t>atlast-telescope.org</a:t>
            </a:r>
            <a:r>
              <a:rPr lang="en-GB" sz="1600" b="1" dirty="0">
                <a:solidFill>
                  <a:srgbClr val="C00000"/>
                </a:solidFill>
              </a:rPr>
              <a:t> </a:t>
            </a:r>
            <a:endParaRPr lang="en-US" sz="1600" dirty="0">
              <a:solidFill>
                <a:srgbClr val="C00000"/>
              </a:solidFill>
              <a:ea typeface="Calibri"/>
              <a:cs typeface="Calibri"/>
            </a:endParaRPr>
          </a:p>
        </p:txBody>
      </p:sp>
      <p:sp>
        <p:nvSpPr>
          <p:cNvPr id="4" name="TextBox 11">
            <a:extLst>
              <a:ext uri="{FF2B5EF4-FFF2-40B4-BE49-F238E27FC236}">
                <a16:creationId xmlns:a16="http://schemas.microsoft.com/office/drawing/2014/main" id="{0DE8C9F8-7D6B-D475-5D8D-A1CE256F4ACA}"/>
              </a:ext>
            </a:extLst>
          </p:cNvPr>
          <p:cNvSpPr txBox="1"/>
          <p:nvPr/>
        </p:nvSpPr>
        <p:spPr>
          <a:xfrm>
            <a:off x="9462655" y="1831006"/>
            <a:ext cx="26616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2">
                    <a:lumMod val="50000"/>
                  </a:schemeClr>
                </a:solidFill>
                <a:ea typeface="+mn-lt"/>
                <a:cs typeface="+mn-lt"/>
              </a:rPr>
              <a:t>6</a:t>
            </a:r>
            <a:r>
              <a:rPr lang="en-US" b="1" dirty="0">
                <a:solidFill>
                  <a:schemeClr val="tx2">
                    <a:lumMod val="50000"/>
                  </a:schemeClr>
                </a:solidFill>
                <a:ea typeface="Calibri" panose="020F0502020204030204"/>
                <a:cs typeface="Calibri" panose="020F0502020204030204"/>
              </a:rPr>
              <a:t> large instrument cabins</a:t>
            </a:r>
          </a:p>
        </p:txBody>
      </p:sp>
      <p:sp>
        <p:nvSpPr>
          <p:cNvPr id="5" name="TextBox 14">
            <a:extLst>
              <a:ext uri="{FF2B5EF4-FFF2-40B4-BE49-F238E27FC236}">
                <a16:creationId xmlns:a16="http://schemas.microsoft.com/office/drawing/2014/main" id="{3861B5F0-183E-FC77-E6C3-73B479D853CA}"/>
              </a:ext>
            </a:extLst>
          </p:cNvPr>
          <p:cNvSpPr txBox="1"/>
          <p:nvPr/>
        </p:nvSpPr>
        <p:spPr>
          <a:xfrm>
            <a:off x="5934388" y="1732596"/>
            <a:ext cx="211219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ea typeface="Calibri"/>
                <a:cs typeface="Calibri"/>
              </a:rPr>
              <a:t>Max FoV = 2 </a:t>
            </a:r>
            <a:r>
              <a:rPr lang="en-GB" sz="1600" b="1" dirty="0" err="1">
                <a:ea typeface="Calibri"/>
                <a:cs typeface="Calibri"/>
              </a:rPr>
              <a:t>deg</a:t>
            </a:r>
            <a:r>
              <a:rPr lang="en-GB" sz="1600" b="1" dirty="0">
                <a:ea typeface="Calibri"/>
                <a:cs typeface="Calibri"/>
              </a:rPr>
              <a:t> </a:t>
            </a:r>
            <a:endParaRPr lang="en-US" sz="1600" b="1" dirty="0">
              <a:ea typeface="Calibri"/>
              <a:cs typeface="Calibri"/>
            </a:endParaRPr>
          </a:p>
        </p:txBody>
      </p:sp>
      <p:sp>
        <p:nvSpPr>
          <p:cNvPr id="6" name="TextBox 15">
            <a:extLst>
              <a:ext uri="{FF2B5EF4-FFF2-40B4-BE49-F238E27FC236}">
                <a16:creationId xmlns:a16="http://schemas.microsoft.com/office/drawing/2014/main" id="{B6DDD9E9-D57E-89BF-2E33-3E3DC5C64EA0}"/>
              </a:ext>
            </a:extLst>
          </p:cNvPr>
          <p:cNvSpPr txBox="1"/>
          <p:nvPr/>
        </p:nvSpPr>
        <p:spPr>
          <a:xfrm>
            <a:off x="10117825" y="2348688"/>
            <a:ext cx="207704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2">
                    <a:lumMod val="50000"/>
                  </a:schemeClr>
                </a:solidFill>
                <a:latin typeface="Calibri"/>
              </a:rPr>
              <a:t>Multi (&gt;10</a:t>
            </a:r>
            <a:r>
              <a:rPr lang="en-US" sz="1600" b="1" baseline="30000" dirty="0">
                <a:solidFill>
                  <a:schemeClr val="tx2">
                    <a:lumMod val="50000"/>
                  </a:schemeClr>
                </a:solidFill>
                <a:latin typeface="Calibri"/>
              </a:rPr>
              <a:t>5</a:t>
            </a:r>
            <a:r>
              <a:rPr lang="en-US" sz="1600" b="1" dirty="0">
                <a:solidFill>
                  <a:schemeClr val="tx2">
                    <a:lumMod val="50000"/>
                  </a:schemeClr>
                </a:solidFill>
                <a:latin typeface="Calibri"/>
              </a:rPr>
              <a:t>)- beam  &amp;  multi-band receivers </a:t>
            </a:r>
            <a:r>
              <a:rPr lang="en-US" sz="1600" b="1" i="0" dirty="0">
                <a:solidFill>
                  <a:schemeClr val="tx2">
                    <a:lumMod val="50000"/>
                  </a:schemeClr>
                </a:solidFill>
                <a:latin typeface="Calibri"/>
              </a:rPr>
              <a:t>​</a:t>
            </a:r>
            <a:endParaRPr lang="en-US" sz="1600" b="1" dirty="0">
              <a:solidFill>
                <a:schemeClr val="tx2">
                  <a:lumMod val="50000"/>
                </a:schemeClr>
              </a:solidFill>
              <a:ea typeface="Calibri"/>
              <a:cs typeface="Calibri"/>
            </a:endParaRPr>
          </a:p>
        </p:txBody>
      </p:sp>
      <p:sp>
        <p:nvSpPr>
          <p:cNvPr id="7" name="TextBox 16">
            <a:extLst>
              <a:ext uri="{FF2B5EF4-FFF2-40B4-BE49-F238E27FC236}">
                <a16:creationId xmlns:a16="http://schemas.microsoft.com/office/drawing/2014/main" id="{F1E96674-CE90-DB77-AC43-9D5D1CCD9BC7}"/>
              </a:ext>
            </a:extLst>
          </p:cNvPr>
          <p:cNvSpPr txBox="1"/>
          <p:nvPr/>
        </p:nvSpPr>
        <p:spPr>
          <a:xfrm>
            <a:off x="9099559" y="1353131"/>
            <a:ext cx="3022709"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dirty="0">
                <a:solidFill>
                  <a:schemeClr val="tx2">
                    <a:lumMod val="50000"/>
                  </a:schemeClr>
                </a:solidFill>
                <a:latin typeface="Calibri"/>
              </a:rPr>
              <a:t>Mapping speed 10</a:t>
            </a:r>
            <a:r>
              <a:rPr lang="en-US" sz="1500" b="1" baseline="30000" dirty="0">
                <a:solidFill>
                  <a:schemeClr val="tx2">
                    <a:lumMod val="50000"/>
                  </a:schemeClr>
                </a:solidFill>
                <a:latin typeface="Calibri"/>
              </a:rPr>
              <a:t>3 </a:t>
            </a:r>
            <a:r>
              <a:rPr lang="en-US" sz="1500" b="1" dirty="0">
                <a:solidFill>
                  <a:schemeClr val="tx2">
                    <a:lumMod val="50000"/>
                  </a:schemeClr>
                </a:solidFill>
                <a:latin typeface="Calibri"/>
              </a:rPr>
              <a:t>- 10</a:t>
            </a:r>
            <a:r>
              <a:rPr lang="en-US" sz="1500" b="1" baseline="30000" dirty="0">
                <a:solidFill>
                  <a:schemeClr val="tx2">
                    <a:lumMod val="50000"/>
                  </a:schemeClr>
                </a:solidFill>
                <a:latin typeface="Calibri"/>
              </a:rPr>
              <a:t>5</a:t>
            </a:r>
            <a:r>
              <a:rPr lang="en-US" sz="1500" b="1" dirty="0">
                <a:solidFill>
                  <a:schemeClr val="tx2">
                    <a:lumMod val="50000"/>
                  </a:schemeClr>
                </a:solidFill>
                <a:latin typeface="Calibri"/>
              </a:rPr>
              <a:t> x ALMA</a:t>
            </a:r>
            <a:endParaRPr lang="en-US" sz="1500" b="1" dirty="0">
              <a:solidFill>
                <a:schemeClr val="tx2">
                  <a:lumMod val="50000"/>
                </a:schemeClr>
              </a:solidFill>
              <a:latin typeface="Calibri"/>
              <a:ea typeface="Calibri"/>
              <a:cs typeface="Calibri"/>
            </a:endParaRPr>
          </a:p>
        </p:txBody>
      </p:sp>
      <p:sp>
        <p:nvSpPr>
          <p:cNvPr id="8" name="TextBox 19">
            <a:extLst>
              <a:ext uri="{FF2B5EF4-FFF2-40B4-BE49-F238E27FC236}">
                <a16:creationId xmlns:a16="http://schemas.microsoft.com/office/drawing/2014/main" id="{C04FC823-7A72-7364-3589-E6AF56CB814F}"/>
              </a:ext>
            </a:extLst>
          </p:cNvPr>
          <p:cNvSpPr txBox="1"/>
          <p:nvPr/>
        </p:nvSpPr>
        <p:spPr>
          <a:xfrm>
            <a:off x="10281859" y="4074970"/>
            <a:ext cx="173827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dirty="0">
                <a:solidFill>
                  <a:schemeClr val="tx2">
                    <a:lumMod val="50000"/>
                  </a:schemeClr>
                </a:solidFill>
                <a:ea typeface="+mn-lt"/>
                <a:cs typeface="+mn-lt"/>
              </a:rPr>
              <a:t>Continuum &amp; line polarization</a:t>
            </a:r>
            <a:endParaRPr lang="en-US" sz="1500" b="1" dirty="0">
              <a:solidFill>
                <a:schemeClr val="tx2">
                  <a:lumMod val="50000"/>
                </a:schemeClr>
              </a:solidFill>
              <a:ea typeface="Calibri" panose="020F0502020204030204"/>
              <a:cs typeface="Calibri" panose="020F0502020204030204"/>
            </a:endParaRPr>
          </a:p>
        </p:txBody>
      </p:sp>
      <p:sp>
        <p:nvSpPr>
          <p:cNvPr id="9" name="TextBox 20">
            <a:extLst>
              <a:ext uri="{FF2B5EF4-FFF2-40B4-BE49-F238E27FC236}">
                <a16:creationId xmlns:a16="http://schemas.microsoft.com/office/drawing/2014/main" id="{52B32055-3B0D-C5AB-5C0F-419A89A220E6}"/>
              </a:ext>
            </a:extLst>
          </p:cNvPr>
          <p:cNvSpPr txBox="1"/>
          <p:nvPr/>
        </p:nvSpPr>
        <p:spPr>
          <a:xfrm>
            <a:off x="10138260" y="3153923"/>
            <a:ext cx="21648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2">
                    <a:lumMod val="50000"/>
                  </a:schemeClr>
                </a:solidFill>
                <a:ea typeface="Calibri"/>
                <a:cs typeface="Calibri"/>
              </a:rPr>
              <a:t>Time domain science</a:t>
            </a:r>
          </a:p>
        </p:txBody>
      </p:sp>
      <p:sp>
        <p:nvSpPr>
          <p:cNvPr id="10" name="TextBox 22">
            <a:extLst>
              <a:ext uri="{FF2B5EF4-FFF2-40B4-BE49-F238E27FC236}">
                <a16:creationId xmlns:a16="http://schemas.microsoft.com/office/drawing/2014/main" id="{88F3505C-8E0F-61F1-510F-F4A2E2FA78C7}"/>
              </a:ext>
            </a:extLst>
          </p:cNvPr>
          <p:cNvSpPr txBox="1"/>
          <p:nvPr/>
        </p:nvSpPr>
        <p:spPr>
          <a:xfrm>
            <a:off x="10281859" y="3595671"/>
            <a:ext cx="1773713" cy="344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2">
                    <a:lumMod val="50000"/>
                  </a:schemeClr>
                </a:solidFill>
                <a:latin typeface="Calibri"/>
              </a:rPr>
              <a:t>Solar observations</a:t>
            </a:r>
            <a:endParaRPr lang="en-US" sz="1600" b="1" dirty="0">
              <a:solidFill>
                <a:schemeClr val="tx2">
                  <a:lumMod val="50000"/>
                </a:schemeClr>
              </a:solidFill>
              <a:ea typeface="Calibri"/>
              <a:cs typeface="Calibri"/>
            </a:endParaRPr>
          </a:p>
        </p:txBody>
      </p:sp>
      <p:sp>
        <p:nvSpPr>
          <p:cNvPr id="11" name="TextBox 23">
            <a:extLst>
              <a:ext uri="{FF2B5EF4-FFF2-40B4-BE49-F238E27FC236}">
                <a16:creationId xmlns:a16="http://schemas.microsoft.com/office/drawing/2014/main" id="{EA079E86-5B45-9C79-58AC-81DAFC30DBF7}"/>
              </a:ext>
            </a:extLst>
          </p:cNvPr>
          <p:cNvSpPr txBox="1"/>
          <p:nvPr/>
        </p:nvSpPr>
        <p:spPr>
          <a:xfrm>
            <a:off x="5501251" y="4104981"/>
            <a:ext cx="22841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dirty="0">
                <a:ea typeface="Calibri"/>
                <a:cs typeface="Calibri"/>
              </a:rPr>
              <a:t>3 </a:t>
            </a:r>
            <a:r>
              <a:rPr lang="en-GB" sz="1600" b="1" dirty="0" err="1">
                <a:ea typeface="Calibri"/>
                <a:cs typeface="Calibri"/>
              </a:rPr>
              <a:t>deg</a:t>
            </a:r>
            <a:r>
              <a:rPr lang="en-GB" sz="1600" b="1" dirty="0">
                <a:ea typeface="Calibri"/>
                <a:cs typeface="Calibri"/>
              </a:rPr>
              <a:t>/s scanning </a:t>
            </a:r>
          </a:p>
        </p:txBody>
      </p:sp>
      <p:sp>
        <p:nvSpPr>
          <p:cNvPr id="12" name="TextBox 25">
            <a:extLst>
              <a:ext uri="{FF2B5EF4-FFF2-40B4-BE49-F238E27FC236}">
                <a16:creationId xmlns:a16="http://schemas.microsoft.com/office/drawing/2014/main" id="{5791A81E-1602-CB64-D725-80F9BF0A8642}"/>
              </a:ext>
            </a:extLst>
          </p:cNvPr>
          <p:cNvSpPr txBox="1"/>
          <p:nvPr/>
        </p:nvSpPr>
        <p:spPr>
          <a:xfrm>
            <a:off x="6003720" y="4489568"/>
            <a:ext cx="17333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dirty="0">
                <a:ea typeface="Calibri"/>
                <a:cs typeface="Calibri"/>
              </a:rPr>
              <a:t>Active optics </a:t>
            </a:r>
            <a:endParaRPr lang="en-US" sz="1600" b="1" dirty="0">
              <a:ea typeface="Calibri"/>
              <a:cs typeface="Calibri"/>
            </a:endParaRPr>
          </a:p>
        </p:txBody>
      </p:sp>
      <p:sp>
        <p:nvSpPr>
          <p:cNvPr id="13" name="TextBox 26">
            <a:extLst>
              <a:ext uri="{FF2B5EF4-FFF2-40B4-BE49-F238E27FC236}">
                <a16:creationId xmlns:a16="http://schemas.microsoft.com/office/drawing/2014/main" id="{C0BE64D8-679B-66B3-4C17-D145F392EBE4}"/>
              </a:ext>
            </a:extLst>
          </p:cNvPr>
          <p:cNvSpPr txBox="1"/>
          <p:nvPr/>
        </p:nvSpPr>
        <p:spPr>
          <a:xfrm>
            <a:off x="6316009" y="988826"/>
            <a:ext cx="162793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ea typeface="Calibri"/>
                <a:cs typeface="Calibri"/>
              </a:rPr>
              <a:t>50m diameter</a:t>
            </a:r>
          </a:p>
        </p:txBody>
      </p:sp>
      <p:sp>
        <p:nvSpPr>
          <p:cNvPr id="14" name="TextBox 29">
            <a:extLst>
              <a:ext uri="{FF2B5EF4-FFF2-40B4-BE49-F238E27FC236}">
                <a16:creationId xmlns:a16="http://schemas.microsoft.com/office/drawing/2014/main" id="{E92E5CBA-5117-F092-F3A1-32985E9C2F71}"/>
              </a:ext>
            </a:extLst>
          </p:cNvPr>
          <p:cNvSpPr txBox="1"/>
          <p:nvPr/>
        </p:nvSpPr>
        <p:spPr>
          <a:xfrm>
            <a:off x="106298" y="912245"/>
            <a:ext cx="5242318" cy="1889879"/>
          </a:xfrm>
          <a:prstGeom prst="roundRect">
            <a:avLst/>
          </a:prstGeom>
          <a:solidFill>
            <a:srgbClr val="FF0000">
              <a:alpha val="9756"/>
            </a:srgbClr>
          </a:solidFill>
        </p:spPr>
        <p:txBody>
          <a:bodyPr wrap="square" lIns="91440" tIns="45720" rIns="91440" bIns="45720" rtlCol="0" anchor="t">
            <a:spAutoFit/>
          </a:bodyPr>
          <a:lstStyle/>
          <a:p>
            <a:pPr marL="342900" indent="-342900">
              <a:buFont typeface="Wingdings" panose="020B0604020202020204" pitchFamily="34" charset="0"/>
              <a:buChar char="ü"/>
            </a:pPr>
            <a:r>
              <a:rPr lang="en-GB" sz="1500" dirty="0">
                <a:solidFill>
                  <a:schemeClr val="tx1"/>
                </a:solidFill>
              </a:rPr>
              <a:t>First </a:t>
            </a:r>
            <a:r>
              <a:rPr lang="en-GB" sz="1500" b="1" dirty="0">
                <a:solidFill>
                  <a:schemeClr val="tx1"/>
                </a:solidFill>
              </a:rPr>
              <a:t>high-res</a:t>
            </a:r>
            <a:r>
              <a:rPr lang="en-GB" sz="1500" dirty="0">
                <a:solidFill>
                  <a:schemeClr val="tx1"/>
                </a:solidFill>
              </a:rPr>
              <a:t> (&lt; 2" at </a:t>
            </a:r>
            <a:r>
              <a:rPr lang="en-US" sz="1500" dirty="0">
                <a:solidFill>
                  <a:schemeClr val="tx1"/>
                </a:solidFill>
              </a:rPr>
              <a:t>ν &gt; 650 </a:t>
            </a:r>
            <a:r>
              <a:rPr lang="en-GB" sz="1500" dirty="0">
                <a:solidFill>
                  <a:schemeClr val="tx1"/>
                </a:solidFill>
              </a:rPr>
              <a:t>GHz) </a:t>
            </a:r>
            <a:r>
              <a:rPr lang="en-GB" sz="1500" b="1" dirty="0">
                <a:solidFill>
                  <a:schemeClr val="tx1"/>
                </a:solidFill>
              </a:rPr>
              <a:t>and wide-field </a:t>
            </a:r>
            <a:r>
              <a:rPr lang="en-GB" sz="1500" dirty="0">
                <a:solidFill>
                  <a:schemeClr val="tx1"/>
                </a:solidFill>
              </a:rPr>
              <a:t>(&gt; 1 </a:t>
            </a:r>
            <a:r>
              <a:rPr lang="en-GB" sz="1500" dirty="0" err="1">
                <a:solidFill>
                  <a:schemeClr val="tx1"/>
                </a:solidFill>
              </a:rPr>
              <a:t>deg</a:t>
            </a:r>
            <a:r>
              <a:rPr lang="en-GB" sz="1500" dirty="0">
                <a:solidFill>
                  <a:schemeClr val="tx1"/>
                </a:solidFill>
              </a:rPr>
              <a:t>) single-dish submm observatory</a:t>
            </a:r>
            <a:endParaRPr lang="en-US" sz="1500" dirty="0">
              <a:solidFill>
                <a:schemeClr val="tx1"/>
              </a:solidFill>
              <a:ea typeface="Calibri"/>
              <a:cs typeface="Calibri"/>
            </a:endParaRPr>
          </a:p>
          <a:p>
            <a:pPr marL="342900" indent="-342900">
              <a:buFont typeface="Wingdings" panose="020B0604020202020204" pitchFamily="34" charset="0"/>
              <a:buChar char="ü"/>
            </a:pPr>
            <a:r>
              <a:rPr lang="en-GB" sz="1500" dirty="0">
                <a:solidFill>
                  <a:schemeClr val="tx1"/>
                </a:solidFill>
                <a:ea typeface="Calibri"/>
                <a:cs typeface="Calibri"/>
              </a:rPr>
              <a:t>Pioneering </a:t>
            </a:r>
            <a:r>
              <a:rPr lang="en-GB" sz="1500" b="1" dirty="0">
                <a:solidFill>
                  <a:schemeClr val="tx1"/>
                </a:solidFill>
                <a:ea typeface="Calibri"/>
                <a:cs typeface="Calibri"/>
              </a:rPr>
              <a:t>sustainable astronomy</a:t>
            </a:r>
            <a:r>
              <a:rPr lang="en-GB" sz="1500" dirty="0">
                <a:solidFill>
                  <a:schemeClr val="tx1"/>
                </a:solidFill>
                <a:ea typeface="Calibri"/>
                <a:cs typeface="Calibri"/>
              </a:rPr>
              <a:t>: tailored off-grid renewable energy system </a:t>
            </a:r>
          </a:p>
          <a:p>
            <a:pPr marL="342900" indent="-342900">
              <a:buFont typeface="Wingdings" panose="020B0604020202020204" pitchFamily="34" charset="0"/>
              <a:buChar char="ü"/>
            </a:pPr>
            <a:r>
              <a:rPr lang="en-GB" sz="1500" b="1" dirty="0">
                <a:solidFill>
                  <a:schemeClr val="tx1"/>
                </a:solidFill>
                <a:ea typeface="Calibri"/>
                <a:cs typeface="Calibri"/>
              </a:rPr>
              <a:t>Global effort </a:t>
            </a:r>
            <a:r>
              <a:rPr lang="en-GB" sz="1500" dirty="0">
                <a:solidFill>
                  <a:schemeClr val="tx1"/>
                </a:solidFill>
                <a:ea typeface="Calibri"/>
                <a:cs typeface="Calibri"/>
              </a:rPr>
              <a:t>building upon European and Japanese submm expertise </a:t>
            </a:r>
          </a:p>
          <a:p>
            <a:pPr marL="342900" indent="-342900">
              <a:buFont typeface="Wingdings" panose="020B0604020202020204" pitchFamily="34" charset="0"/>
              <a:buChar char="ü"/>
            </a:pPr>
            <a:r>
              <a:rPr lang="en-GB" sz="1500" dirty="0">
                <a:solidFill>
                  <a:schemeClr val="tx1"/>
                </a:solidFill>
                <a:ea typeface="Calibri"/>
                <a:cs typeface="Calibri"/>
              </a:rPr>
              <a:t>A facility for &gt;30 yr, committed to </a:t>
            </a:r>
            <a:r>
              <a:rPr lang="en-GB" sz="1500" b="1" dirty="0">
                <a:solidFill>
                  <a:schemeClr val="tx1"/>
                </a:solidFill>
                <a:ea typeface="Calibri"/>
                <a:cs typeface="Calibri"/>
              </a:rPr>
              <a:t>open science </a:t>
            </a:r>
          </a:p>
        </p:txBody>
      </p:sp>
      <p:sp>
        <p:nvSpPr>
          <p:cNvPr id="16" name="TextBox 1">
            <a:extLst>
              <a:ext uri="{FF2B5EF4-FFF2-40B4-BE49-F238E27FC236}">
                <a16:creationId xmlns:a16="http://schemas.microsoft.com/office/drawing/2014/main" id="{F0789533-01C0-2448-149E-E475A67B740A}"/>
              </a:ext>
            </a:extLst>
          </p:cNvPr>
          <p:cNvSpPr txBox="1"/>
          <p:nvPr/>
        </p:nvSpPr>
        <p:spPr>
          <a:xfrm>
            <a:off x="8267764" y="850464"/>
            <a:ext cx="3848816" cy="344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2">
                    <a:lumMod val="50000"/>
                  </a:schemeClr>
                </a:solidFill>
                <a:latin typeface="Calibri"/>
              </a:rPr>
              <a:t>1 </a:t>
            </a:r>
            <a:r>
              <a:rPr lang="en-US" sz="1600" b="1" dirty="0" err="1">
                <a:solidFill>
                  <a:schemeClr val="tx2">
                    <a:lumMod val="50000"/>
                  </a:schemeClr>
                </a:solidFill>
                <a:latin typeface="Calibri"/>
              </a:rPr>
              <a:t>mJy</a:t>
            </a:r>
            <a:r>
              <a:rPr lang="en-US" sz="1600" b="1" dirty="0">
                <a:solidFill>
                  <a:schemeClr val="tx2">
                    <a:lumMod val="50000"/>
                  </a:schemeClr>
                </a:solidFill>
                <a:latin typeface="Calibri"/>
              </a:rPr>
              <a:t> RMS (</a:t>
            </a:r>
            <a:r>
              <a:rPr lang="en-US" sz="1600" dirty="0" err="1">
                <a:solidFill>
                  <a:schemeClr val="tx2">
                    <a:lumMod val="50000"/>
                  </a:schemeClr>
                </a:solidFill>
                <a:latin typeface="Calibri"/>
              </a:rPr>
              <a:t>Δν</a:t>
            </a:r>
            <a:r>
              <a:rPr lang="en-US" sz="1600" dirty="0">
                <a:solidFill>
                  <a:schemeClr val="tx2">
                    <a:lumMod val="50000"/>
                  </a:schemeClr>
                </a:solidFill>
                <a:latin typeface="Calibri"/>
              </a:rPr>
              <a:t> </a:t>
            </a:r>
            <a:r>
              <a:rPr lang="en-US" sz="1600" b="1" dirty="0">
                <a:solidFill>
                  <a:schemeClr val="tx2">
                    <a:lumMod val="50000"/>
                  </a:schemeClr>
                </a:solidFill>
                <a:latin typeface="Calibri"/>
              </a:rPr>
              <a:t>= 8 GHz) </a:t>
            </a:r>
            <a:r>
              <a:rPr lang="en-GB" sz="1600" b="1" dirty="0">
                <a:solidFill>
                  <a:schemeClr val="tx2">
                    <a:lumMod val="50000"/>
                  </a:schemeClr>
                </a:solidFill>
                <a:latin typeface="Calibri"/>
              </a:rPr>
              <a:t>@ 350 GHz in &lt; 8 s</a:t>
            </a:r>
            <a:endParaRPr lang="en-GB" sz="1600" b="1" dirty="0">
              <a:solidFill>
                <a:schemeClr val="tx2">
                  <a:lumMod val="50000"/>
                </a:schemeClr>
              </a:solidFill>
              <a:ea typeface="Calibri"/>
              <a:cs typeface="Calibri"/>
            </a:endParaRPr>
          </a:p>
        </p:txBody>
      </p:sp>
      <p:sp>
        <p:nvSpPr>
          <p:cNvPr id="17" name="TextBox 4">
            <a:extLst>
              <a:ext uri="{FF2B5EF4-FFF2-40B4-BE49-F238E27FC236}">
                <a16:creationId xmlns:a16="http://schemas.microsoft.com/office/drawing/2014/main" id="{C9DA1BE2-DD79-6CCF-C1D2-116F2D31D137}"/>
              </a:ext>
            </a:extLst>
          </p:cNvPr>
          <p:cNvSpPr txBox="1"/>
          <p:nvPr/>
        </p:nvSpPr>
        <p:spPr>
          <a:xfrm>
            <a:off x="6188107" y="1356216"/>
            <a:ext cx="1358149" cy="344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latin typeface="Calibri"/>
              </a:rPr>
              <a:t>30 – 950 GHz </a:t>
            </a:r>
            <a:endParaRPr lang="en-US" sz="1600" b="1" dirty="0">
              <a:ea typeface="Calibri"/>
              <a:cs typeface="Calibri"/>
            </a:endParaRPr>
          </a:p>
        </p:txBody>
      </p:sp>
      <p:sp>
        <p:nvSpPr>
          <p:cNvPr id="18" name="TextBox 7">
            <a:extLst>
              <a:ext uri="{FF2B5EF4-FFF2-40B4-BE49-F238E27FC236}">
                <a16:creationId xmlns:a16="http://schemas.microsoft.com/office/drawing/2014/main" id="{8C2F773F-6703-C3A5-9D4A-5749DBF5B3F7}"/>
              </a:ext>
            </a:extLst>
          </p:cNvPr>
          <p:cNvSpPr txBox="1"/>
          <p:nvPr/>
        </p:nvSpPr>
        <p:spPr>
          <a:xfrm>
            <a:off x="82408" y="2860490"/>
            <a:ext cx="5236220" cy="1651516"/>
          </a:xfrm>
          <a:prstGeom prst="roundRect">
            <a:avLst/>
          </a:prstGeom>
          <a:solidFill>
            <a:srgbClr val="FF0000">
              <a:alpha val="10000"/>
            </a:srgbClr>
          </a:solidFill>
        </p:spPr>
        <p:txBody>
          <a:bodyPr wrap="square" lIns="91440" tIns="45720" rIns="91440" bIns="45720" rtlCol="0" anchor="t">
            <a:spAutoFit/>
          </a:bodyPr>
          <a:lstStyle/>
          <a:p>
            <a:pPr algn="ctr"/>
            <a:r>
              <a:rPr lang="en-GB" sz="1600" b="1" dirty="0">
                <a:solidFill>
                  <a:srgbClr val="C00000"/>
                </a:solidFill>
                <a:ea typeface="Calibri"/>
                <a:cs typeface="Calibri"/>
              </a:rPr>
              <a:t>MILKY WAY, GALAXIES, AND COSMOLOGY</a:t>
            </a:r>
            <a:endParaRPr lang="en-US" dirty="0">
              <a:solidFill>
                <a:srgbClr val="C00000"/>
              </a:solidFill>
            </a:endParaRPr>
          </a:p>
          <a:p>
            <a:pPr marL="285750" indent="-285750">
              <a:buFont typeface="Arial"/>
              <a:buChar char="•"/>
            </a:pPr>
            <a:r>
              <a:rPr lang="en-GB" sz="1500" dirty="0">
                <a:solidFill>
                  <a:schemeClr val="tx1"/>
                </a:solidFill>
                <a:ea typeface="Calibri"/>
                <a:cs typeface="Calibri"/>
              </a:rPr>
              <a:t>Link sub-pc </a:t>
            </a:r>
            <a:r>
              <a:rPr lang="en-GB" sz="1500" dirty="0" err="1">
                <a:solidFill>
                  <a:schemeClr val="tx1"/>
                </a:solidFill>
                <a:ea typeface="Calibri"/>
                <a:cs typeface="Calibri"/>
              </a:rPr>
              <a:t>protostellar</a:t>
            </a:r>
            <a:r>
              <a:rPr lang="en-GB" sz="1500" dirty="0">
                <a:solidFill>
                  <a:schemeClr val="tx1"/>
                </a:solidFill>
                <a:ea typeface="Calibri"/>
                <a:cs typeface="Calibri"/>
              </a:rPr>
              <a:t> cores &amp; disks with their large-scale environment in our Galaxy</a:t>
            </a:r>
            <a:endParaRPr lang="en-US" sz="1500" dirty="0">
              <a:solidFill>
                <a:schemeClr val="tx1"/>
              </a:solidFill>
              <a:ea typeface="Calibri"/>
              <a:cs typeface="Calibri"/>
            </a:endParaRPr>
          </a:p>
          <a:p>
            <a:pPr marL="285750" indent="-285750">
              <a:buFont typeface="Arial"/>
              <a:buChar char="•"/>
            </a:pPr>
            <a:r>
              <a:rPr lang="en-GB" sz="1500" dirty="0">
                <a:solidFill>
                  <a:schemeClr val="tx1"/>
                </a:solidFill>
                <a:ea typeface="Calibri"/>
                <a:cs typeface="Calibri"/>
              </a:rPr>
              <a:t>Resolve the cosmic infrared background </a:t>
            </a:r>
          </a:p>
          <a:p>
            <a:pPr marL="285750" indent="-285750">
              <a:buFont typeface="Arial"/>
              <a:buChar char="•"/>
            </a:pPr>
            <a:r>
              <a:rPr lang="en-GB" sz="1500" dirty="0">
                <a:solidFill>
                  <a:schemeClr val="tx1"/>
                </a:solidFill>
                <a:ea typeface="Calibri"/>
                <a:cs typeface="Calibri"/>
              </a:rPr>
              <a:t>SDSS-like submm surveys of the local Universe</a:t>
            </a:r>
          </a:p>
          <a:p>
            <a:pPr marL="285750" indent="-285750">
              <a:buFont typeface="Arial"/>
              <a:buChar char="•"/>
            </a:pPr>
            <a:r>
              <a:rPr lang="en-GB" sz="1500" dirty="0">
                <a:solidFill>
                  <a:schemeClr val="tx1"/>
                </a:solidFill>
                <a:ea typeface="Calibri"/>
                <a:cs typeface="Calibri"/>
              </a:rPr>
              <a:t>Map elusive gas flows and cosmic web filaments</a:t>
            </a:r>
          </a:p>
        </p:txBody>
      </p:sp>
      <p:sp>
        <p:nvSpPr>
          <p:cNvPr id="19" name="TextBox 9">
            <a:extLst>
              <a:ext uri="{FF2B5EF4-FFF2-40B4-BE49-F238E27FC236}">
                <a16:creationId xmlns:a16="http://schemas.microsoft.com/office/drawing/2014/main" id="{CCBA41CA-F2C6-19C6-46A3-1891EB88D07F}"/>
              </a:ext>
            </a:extLst>
          </p:cNvPr>
          <p:cNvSpPr txBox="1"/>
          <p:nvPr/>
        </p:nvSpPr>
        <p:spPr>
          <a:xfrm>
            <a:off x="118734" y="4570372"/>
            <a:ext cx="2651516" cy="1293971"/>
          </a:xfrm>
          <a:prstGeom prst="roundRect">
            <a:avLst/>
          </a:prstGeom>
          <a:solidFill>
            <a:srgbClr val="FF0000">
              <a:alpha val="10000"/>
            </a:srgbClr>
          </a:solidFill>
        </p:spPr>
        <p:txBody>
          <a:bodyPr wrap="square" lIns="91440" tIns="45720" rIns="91440" bIns="45720" rtlCol="0" anchor="t">
            <a:spAutoFit/>
          </a:bodyPr>
          <a:lstStyle/>
          <a:p>
            <a:pPr algn="ctr"/>
            <a:r>
              <a:rPr lang="en-GB" b="1" dirty="0">
                <a:solidFill>
                  <a:srgbClr val="C00000"/>
                </a:solidFill>
                <a:ea typeface="Calibri"/>
                <a:cs typeface="Calibri"/>
              </a:rPr>
              <a:t>CROSS-FIELDS</a:t>
            </a:r>
            <a:endParaRPr lang="en-US" b="1" dirty="0">
              <a:solidFill>
                <a:srgbClr val="C00000"/>
              </a:solidFill>
              <a:ea typeface="Calibri"/>
              <a:cs typeface="Calibri"/>
            </a:endParaRPr>
          </a:p>
          <a:p>
            <a:pPr marL="285750" indent="-285750">
              <a:buFont typeface="Arial"/>
              <a:buChar char="•"/>
            </a:pPr>
            <a:r>
              <a:rPr lang="en-GB" dirty="0">
                <a:solidFill>
                  <a:schemeClr val="tx1"/>
                </a:solidFill>
                <a:ea typeface="Calibri"/>
                <a:cs typeface="Calibri"/>
              </a:rPr>
              <a:t>Discover transient &amp; time-varying submm sky</a:t>
            </a:r>
          </a:p>
          <a:p>
            <a:pPr marL="285750" indent="-285750">
              <a:buFont typeface="Arial"/>
              <a:buChar char="•"/>
            </a:pPr>
            <a:r>
              <a:rPr lang="en-GB" dirty="0">
                <a:solidFill>
                  <a:schemeClr val="tx1"/>
                </a:solidFill>
                <a:ea typeface="Calibri"/>
                <a:cs typeface="Calibri"/>
              </a:rPr>
              <a:t>Solve missing flux issue of interferometers</a:t>
            </a:r>
          </a:p>
        </p:txBody>
      </p:sp>
      <p:sp>
        <p:nvSpPr>
          <p:cNvPr id="20" name="TextBox 6">
            <a:extLst>
              <a:ext uri="{FF2B5EF4-FFF2-40B4-BE49-F238E27FC236}">
                <a16:creationId xmlns:a16="http://schemas.microsoft.com/office/drawing/2014/main" id="{13CD5FF5-998B-7D9A-D511-A70A4DDB7BAB}"/>
              </a:ext>
            </a:extLst>
          </p:cNvPr>
          <p:cNvSpPr txBox="1"/>
          <p:nvPr/>
        </p:nvSpPr>
        <p:spPr>
          <a:xfrm>
            <a:off x="2789458" y="4570372"/>
            <a:ext cx="2578364" cy="1293971"/>
          </a:xfrm>
          <a:prstGeom prst="roundRect">
            <a:avLst/>
          </a:prstGeom>
          <a:solidFill>
            <a:srgbClr val="FF0000">
              <a:alpha val="10000"/>
            </a:srgbClr>
          </a:solidFill>
        </p:spPr>
        <p:txBody>
          <a:bodyPr wrap="square" lIns="91440" tIns="45720" rIns="91440" bIns="45720" rtlCol="0" anchor="t">
            <a:spAutoFit/>
          </a:bodyPr>
          <a:lstStyle/>
          <a:p>
            <a:pPr algn="ctr"/>
            <a:r>
              <a:rPr lang="en-GB" b="1" dirty="0">
                <a:solidFill>
                  <a:srgbClr val="C00000"/>
                </a:solidFill>
                <a:ea typeface="Calibri"/>
                <a:cs typeface="Calibri"/>
              </a:rPr>
              <a:t>SOLAR SYSTEM</a:t>
            </a:r>
            <a:endParaRPr lang="en-US" dirty="0">
              <a:solidFill>
                <a:srgbClr val="C00000"/>
              </a:solidFill>
              <a:ea typeface="Calibri"/>
              <a:cs typeface="Calibri"/>
            </a:endParaRPr>
          </a:p>
          <a:p>
            <a:pPr marL="285750" indent="-285750">
              <a:buFont typeface="Arial"/>
              <a:buChar char="•"/>
            </a:pPr>
            <a:r>
              <a:rPr lang="en-GB" dirty="0">
                <a:solidFill>
                  <a:schemeClr val="tx1"/>
                </a:solidFill>
                <a:ea typeface="Calibri"/>
                <a:cs typeface="Calibri"/>
              </a:rPr>
              <a:t>Track solar activity driving space weather</a:t>
            </a:r>
          </a:p>
          <a:p>
            <a:pPr marL="285750" indent="-285750">
              <a:buFont typeface="Arial"/>
              <a:buChar char="•"/>
            </a:pPr>
            <a:r>
              <a:rPr lang="en-GB" dirty="0">
                <a:solidFill>
                  <a:schemeClr val="tx1"/>
                </a:solidFill>
                <a:ea typeface="Calibri"/>
                <a:cs typeface="Calibri"/>
              </a:rPr>
              <a:t>Survey HDO &amp; D</a:t>
            </a:r>
            <a:r>
              <a:rPr lang="en-GB" baseline="-25000" dirty="0">
                <a:solidFill>
                  <a:schemeClr val="tx1"/>
                </a:solidFill>
                <a:ea typeface="Calibri"/>
                <a:cs typeface="Calibri"/>
              </a:rPr>
              <a:t>2</a:t>
            </a:r>
            <a:r>
              <a:rPr lang="en-GB" dirty="0">
                <a:solidFill>
                  <a:schemeClr val="tx1"/>
                </a:solidFill>
                <a:ea typeface="Calibri"/>
                <a:cs typeface="Calibri"/>
              </a:rPr>
              <a:t>O in comets</a:t>
            </a:r>
          </a:p>
        </p:txBody>
      </p:sp>
      <p:sp>
        <p:nvSpPr>
          <p:cNvPr id="41" name="Title 1">
            <a:extLst>
              <a:ext uri="{FF2B5EF4-FFF2-40B4-BE49-F238E27FC236}">
                <a16:creationId xmlns:a16="http://schemas.microsoft.com/office/drawing/2014/main" id="{A4340D40-39C8-566D-B464-B6A5B3316791}"/>
              </a:ext>
            </a:extLst>
          </p:cNvPr>
          <p:cNvSpPr txBox="1">
            <a:spLocks/>
          </p:cNvSpPr>
          <p:nvPr/>
        </p:nvSpPr>
        <p:spPr>
          <a:xfrm>
            <a:off x="82408" y="92609"/>
            <a:ext cx="12351963" cy="81106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3200" b="1" dirty="0">
                <a:solidFill>
                  <a:schemeClr val="tx1"/>
                </a:solidFill>
              </a:rPr>
              <a:t>The Atacama Large Aperture Submm Telescope </a:t>
            </a:r>
            <a:r>
              <a:rPr lang="en-GB" sz="3200" b="1" dirty="0">
                <a:solidFill>
                  <a:srgbClr val="C00000"/>
                </a:solidFill>
              </a:rPr>
              <a:t>(AtLAST)</a:t>
            </a:r>
          </a:p>
        </p:txBody>
      </p:sp>
      <p:pic>
        <p:nvPicPr>
          <p:cNvPr id="43" name="Imagen 42">
            <a:extLst>
              <a:ext uri="{FF2B5EF4-FFF2-40B4-BE49-F238E27FC236}">
                <a16:creationId xmlns:a16="http://schemas.microsoft.com/office/drawing/2014/main" id="{88D20FE3-F701-2807-F094-8D2E42F04132}"/>
              </a:ext>
            </a:extLst>
          </p:cNvPr>
          <p:cNvPicPr>
            <a:picLocks noChangeAspect="1"/>
          </p:cNvPicPr>
          <p:nvPr/>
        </p:nvPicPr>
        <p:blipFill>
          <a:blip r:embed="rId4"/>
          <a:stretch>
            <a:fillRect/>
          </a:stretch>
        </p:blipFill>
        <p:spPr>
          <a:xfrm>
            <a:off x="9228744" y="6206350"/>
            <a:ext cx="2895600" cy="644723"/>
          </a:xfrm>
          <a:prstGeom prst="rect">
            <a:avLst/>
          </a:prstGeom>
        </p:spPr>
      </p:pic>
      <p:sp>
        <p:nvSpPr>
          <p:cNvPr id="45" name="CuadroTexto 44">
            <a:extLst>
              <a:ext uri="{FF2B5EF4-FFF2-40B4-BE49-F238E27FC236}">
                <a16:creationId xmlns:a16="http://schemas.microsoft.com/office/drawing/2014/main" id="{EB114C69-1F50-CEBF-8B81-5AE00332BB82}"/>
              </a:ext>
            </a:extLst>
          </p:cNvPr>
          <p:cNvSpPr txBox="1"/>
          <p:nvPr/>
        </p:nvSpPr>
        <p:spPr>
          <a:xfrm>
            <a:off x="5569414" y="6071325"/>
            <a:ext cx="3901291" cy="307777"/>
          </a:xfrm>
          <a:prstGeom prst="rect">
            <a:avLst/>
          </a:prstGeom>
          <a:noFill/>
        </p:spPr>
        <p:txBody>
          <a:bodyPr wrap="square">
            <a:spAutoFit/>
          </a:bodyPr>
          <a:lstStyle/>
          <a:p>
            <a:r>
              <a:rPr lang="en-GB" dirty="0"/>
              <a:t>Mroczkowski et al. (2025), </a:t>
            </a:r>
            <a:r>
              <a:rPr lang="en-GB" dirty="0">
                <a:hlinkClick r:id="rId5"/>
              </a:rPr>
              <a:t>A&amp;A, 694, A142 </a:t>
            </a:r>
            <a:endParaRPr lang="en-GB" dirty="0"/>
          </a:p>
        </p:txBody>
      </p:sp>
    </p:spTree>
    <p:extLst>
      <p:ext uri="{BB962C8B-B14F-4D97-AF65-F5344CB8AC3E}">
        <p14:creationId xmlns:p14="http://schemas.microsoft.com/office/powerpoint/2010/main" val="2888906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4">
          <a:extLst>
            <a:ext uri="{FF2B5EF4-FFF2-40B4-BE49-F238E27FC236}">
              <a16:creationId xmlns:a16="http://schemas.microsoft.com/office/drawing/2014/main" id="{9B0C8716-D46F-E87E-8D39-4E614C85295F}"/>
            </a:ext>
          </a:extLst>
        </p:cNvPr>
        <p:cNvGrpSpPr/>
        <p:nvPr/>
      </p:nvGrpSpPr>
      <p:grpSpPr>
        <a:xfrm>
          <a:off x="0" y="0"/>
          <a:ext cx="0" cy="0"/>
          <a:chOff x="0" y="0"/>
          <a:chExt cx="0" cy="0"/>
        </a:xfrm>
      </p:grpSpPr>
      <p:sp>
        <p:nvSpPr>
          <p:cNvPr id="155" name="Google Shape;155;p28">
            <a:extLst>
              <a:ext uri="{FF2B5EF4-FFF2-40B4-BE49-F238E27FC236}">
                <a16:creationId xmlns:a16="http://schemas.microsoft.com/office/drawing/2014/main" id="{43C8FC76-E508-1CED-52DA-E16367989FC9}"/>
              </a:ext>
            </a:extLst>
          </p:cNvPr>
          <p:cNvSpPr txBox="1">
            <a:spLocks noGrp="1"/>
          </p:cNvSpPr>
          <p:nvPr>
            <p:ph type="title"/>
          </p:nvPr>
        </p:nvSpPr>
        <p:spPr>
          <a:xfrm>
            <a:off x="148672" y="130596"/>
            <a:ext cx="10515600" cy="13255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entury Gothic"/>
              <a:buNone/>
            </a:pPr>
            <a:r>
              <a:rPr lang="es-ES" dirty="0" err="1">
                <a:solidFill>
                  <a:srgbClr val="C00000"/>
                </a:solidFill>
                <a:latin typeface="Century Gothic"/>
                <a:ea typeface="Century Gothic"/>
                <a:cs typeface="Century Gothic"/>
                <a:sym typeface="Century Gothic"/>
              </a:rPr>
              <a:t>Group’s</a:t>
            </a:r>
            <a:r>
              <a:rPr lang="es-ES" dirty="0">
                <a:solidFill>
                  <a:srgbClr val="C00000"/>
                </a:solidFill>
                <a:latin typeface="Century Gothic"/>
                <a:ea typeface="Century Gothic"/>
                <a:cs typeface="Century Gothic"/>
                <a:sym typeface="Century Gothic"/>
              </a:rPr>
              <a:t> </a:t>
            </a:r>
            <a:r>
              <a:rPr lang="es-ES" dirty="0" err="1">
                <a:solidFill>
                  <a:srgbClr val="C00000"/>
                </a:solidFill>
                <a:latin typeface="Century Gothic"/>
                <a:ea typeface="Century Gothic"/>
                <a:cs typeface="Century Gothic"/>
                <a:sym typeface="Century Gothic"/>
              </a:rPr>
              <a:t>Overview</a:t>
            </a:r>
            <a:endParaRPr dirty="0">
              <a:solidFill>
                <a:srgbClr val="C00000"/>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34958345-497E-4AB5-F9F2-6434145AAEC0}"/>
              </a:ext>
            </a:extLst>
          </p:cNvPr>
          <p:cNvSpPr txBox="1"/>
          <p:nvPr/>
        </p:nvSpPr>
        <p:spPr>
          <a:xfrm>
            <a:off x="3903737" y="6546106"/>
            <a:ext cx="6145618" cy="307777"/>
          </a:xfrm>
          <a:prstGeom prst="rect">
            <a:avLst/>
          </a:prstGeom>
          <a:noFill/>
        </p:spPr>
        <p:txBody>
          <a:bodyPr wrap="square">
            <a:spAutoFit/>
          </a:bodyPr>
          <a:lstStyle/>
          <a:p>
            <a:r>
              <a:rPr lang="es-ES" dirty="0">
                <a:solidFill>
                  <a:srgbClr val="FF0000"/>
                </a:solidFill>
              </a:rPr>
              <a:t>NOTE: (Last </a:t>
            </a:r>
            <a:r>
              <a:rPr lang="es-ES" dirty="0" err="1">
                <a:solidFill>
                  <a:srgbClr val="FF0000"/>
                </a:solidFill>
              </a:rPr>
              <a:t>two</a:t>
            </a:r>
            <a:r>
              <a:rPr lang="es-ES" dirty="0">
                <a:solidFill>
                  <a:srgbClr val="FF0000"/>
                </a:solidFill>
              </a:rPr>
              <a:t> </a:t>
            </a:r>
            <a:r>
              <a:rPr lang="es-ES" dirty="0" err="1">
                <a:solidFill>
                  <a:srgbClr val="FF0000"/>
                </a:solidFill>
              </a:rPr>
              <a:t>years</a:t>
            </a:r>
            <a:r>
              <a:rPr lang="es-ES" dirty="0">
                <a:solidFill>
                  <a:srgbClr val="FF0000"/>
                </a:solidFill>
              </a:rPr>
              <a:t> </a:t>
            </a:r>
            <a:r>
              <a:rPr lang="es-ES" dirty="0" err="1">
                <a:solidFill>
                  <a:srgbClr val="FF0000"/>
                </a:solidFill>
              </a:rPr>
              <a:t>only</a:t>
            </a:r>
            <a:r>
              <a:rPr lang="es-ES" dirty="0">
                <a:solidFill>
                  <a:srgbClr val="FF0000"/>
                </a:solidFill>
              </a:rPr>
              <a:t>, ~</a:t>
            </a:r>
            <a:r>
              <a:rPr lang="es-ES" dirty="0" err="1">
                <a:solidFill>
                  <a:srgbClr val="FF0000"/>
                </a:solidFill>
              </a:rPr>
              <a:t>from</a:t>
            </a:r>
            <a:r>
              <a:rPr lang="es-ES" dirty="0">
                <a:solidFill>
                  <a:srgbClr val="FF0000"/>
                </a:solidFill>
              </a:rPr>
              <a:t> 2024 </a:t>
            </a:r>
            <a:r>
              <a:rPr lang="es-ES" dirty="0" err="1">
                <a:solidFill>
                  <a:srgbClr val="FF0000"/>
                </a:solidFill>
              </a:rPr>
              <a:t>on</a:t>
            </a:r>
            <a:r>
              <a:rPr lang="es-ES" dirty="0">
                <a:solidFill>
                  <a:srgbClr val="FF0000"/>
                </a:solidFill>
              </a:rPr>
              <a:t>)</a:t>
            </a:r>
            <a:endParaRPr lang="en-US" dirty="0">
              <a:solidFill>
                <a:srgbClr val="FF0000"/>
              </a:solidFill>
            </a:endParaRPr>
          </a:p>
        </p:txBody>
      </p:sp>
      <p:sp>
        <p:nvSpPr>
          <p:cNvPr id="7" name="TextBox 6">
            <a:extLst>
              <a:ext uri="{FF2B5EF4-FFF2-40B4-BE49-F238E27FC236}">
                <a16:creationId xmlns:a16="http://schemas.microsoft.com/office/drawing/2014/main" id="{7D64C1D6-22B2-A3C1-04CA-9F731720044B}"/>
              </a:ext>
            </a:extLst>
          </p:cNvPr>
          <p:cNvSpPr txBox="1"/>
          <p:nvPr/>
        </p:nvSpPr>
        <p:spPr>
          <a:xfrm>
            <a:off x="6368902" y="3429000"/>
            <a:ext cx="184731" cy="307777"/>
          </a:xfrm>
          <a:prstGeom prst="rect">
            <a:avLst/>
          </a:prstGeom>
          <a:noFill/>
        </p:spPr>
        <p:txBody>
          <a:bodyPr wrap="none" rtlCol="0">
            <a:spAutoFit/>
          </a:bodyPr>
          <a:lstStyle/>
          <a:p>
            <a:endParaRPr lang="en-US" dirty="0"/>
          </a:p>
        </p:txBody>
      </p:sp>
      <p:sp>
        <p:nvSpPr>
          <p:cNvPr id="3" name="Rectangle 1">
            <a:extLst>
              <a:ext uri="{FF2B5EF4-FFF2-40B4-BE49-F238E27FC236}">
                <a16:creationId xmlns:a16="http://schemas.microsoft.com/office/drawing/2014/main" id="{FF01C359-FA7B-E86B-9B5D-1DD88ACF3795}"/>
              </a:ext>
            </a:extLst>
          </p:cNvPr>
          <p:cNvSpPr>
            <a:spLocks noChangeArrowheads="1"/>
          </p:cNvSpPr>
          <p:nvPr/>
        </p:nvSpPr>
        <p:spPr bwMode="auto">
          <a:xfrm>
            <a:off x="156000" y="2490281"/>
            <a:ext cx="11880000"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ES" altLang="en-ES" sz="2000" b="1" i="0" u="none" strike="noStrike" cap="none" normalizeH="0" baseline="0" dirty="0">
                <a:ln>
                  <a:noFill/>
                </a:ln>
                <a:solidFill>
                  <a:srgbClr val="000000"/>
                </a:solidFill>
                <a:effectLst/>
                <a:latin typeface="Arial" panose="020B0604020202020204" pitchFamily="34" charset="0"/>
              </a:rPr>
              <a:t>Leadership, Internationalization &amp; Impact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ES" altLang="en-ES" sz="2000" b="1" i="0" u="none" strike="noStrike" cap="none" normalizeH="0" baseline="0" dirty="0">
              <a:ln>
                <a:noFill/>
              </a:ln>
              <a:solidFill>
                <a:srgbClr val="000000"/>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ES" altLang="en-ES" sz="1600" b="1" i="0" u="none" strike="noStrike" cap="none" normalizeH="0" baseline="0" dirty="0">
                <a:ln>
                  <a:noFill/>
                </a:ln>
                <a:solidFill>
                  <a:srgbClr val="000000"/>
                </a:solidFill>
                <a:effectLst/>
                <a:latin typeface="Arial" panose="020B0604020202020204" pitchFamily="34" charset="0"/>
              </a:rPr>
              <a:t>Major Roles:</a:t>
            </a:r>
            <a:r>
              <a:rPr kumimoji="0" lang="en-ES" altLang="en-ES" sz="1600" b="0" i="0" u="none" strike="noStrike" cap="none" normalizeH="0" baseline="0" dirty="0">
                <a:ln>
                  <a:noFill/>
                </a:ln>
                <a:solidFill>
                  <a:srgbClr val="000000"/>
                </a:solidFill>
                <a:effectLst/>
                <a:latin typeface="Arial" panose="020B0604020202020204" pitchFamily="34" charset="0"/>
              </a:rPr>
              <a:t> Leadership positions in international collaborations (e.g., working group convener at CERN, board member for a major telescope/mission).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ES" altLang="en-ES" sz="1600" b="1" i="0" u="none" strike="noStrike" cap="none" normalizeH="0" baseline="0" dirty="0">
                <a:ln>
                  <a:noFill/>
                </a:ln>
                <a:solidFill>
                  <a:srgbClr val="000000"/>
                </a:solidFill>
                <a:effectLst/>
                <a:latin typeface="Arial" panose="020B0604020202020204" pitchFamily="34" charset="0"/>
              </a:rPr>
              <a:t>Recognitions:</a:t>
            </a:r>
            <a:r>
              <a:rPr kumimoji="0" lang="en-ES" altLang="en-ES" sz="1600" b="0" i="0" u="none" strike="noStrike" cap="none" normalizeH="0" baseline="0" dirty="0">
                <a:ln>
                  <a:noFill/>
                </a:ln>
                <a:solidFill>
                  <a:srgbClr val="000000"/>
                </a:solidFill>
                <a:effectLst/>
                <a:latin typeface="Arial" panose="020B0604020202020204" pitchFamily="34" charset="0"/>
              </a:rPr>
              <a:t> Major awards, honors, or keynote plenary talks at top-tier international conferences.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ES" altLang="en-ES" sz="1600" b="1" i="0" u="none" strike="noStrike" cap="none" normalizeH="0" baseline="0" dirty="0">
                <a:ln>
                  <a:noFill/>
                </a:ln>
                <a:solidFill>
                  <a:srgbClr val="000000"/>
                </a:solidFill>
                <a:effectLst/>
                <a:latin typeface="Arial" panose="020B0604020202020204" pitchFamily="34" charset="0"/>
              </a:rPr>
              <a:t>Tech Transfer / Outreach (Optional but encouraged):</a:t>
            </a:r>
            <a:r>
              <a:rPr kumimoji="0" lang="en-ES" altLang="en-ES" sz="1600" b="0" i="0" u="none" strike="noStrike" cap="none" normalizeH="0" baseline="0" dirty="0">
                <a:ln>
                  <a:noFill/>
                </a:ln>
                <a:solidFill>
                  <a:srgbClr val="000000"/>
                </a:solidFill>
                <a:effectLst/>
                <a:latin typeface="Arial" panose="020B0604020202020204" pitchFamily="34" charset="0"/>
              </a:rPr>
              <a:t> Patents, software released to the community, or high-impact public engagement.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ES" altLang="en-ES" sz="1600" b="0" i="0" u="none" strike="noStrike" cap="none" normalizeH="0" baseline="0" dirty="0">
              <a:ln>
                <a:noFill/>
              </a:ln>
              <a:solidFill>
                <a:schemeClr val="tx1"/>
              </a:solidFill>
              <a:effectLst/>
              <a:latin typeface="Arial" panose="020B0604020202020204" pitchFamily="34" charset="0"/>
            </a:endParaRPr>
          </a:p>
        </p:txBody>
      </p:sp>
      <p:sp>
        <p:nvSpPr>
          <p:cNvPr id="4" name="Rectangle 2">
            <a:extLst>
              <a:ext uri="{FF2B5EF4-FFF2-40B4-BE49-F238E27FC236}">
                <a16:creationId xmlns:a16="http://schemas.microsoft.com/office/drawing/2014/main" id="{23576D2F-B988-90D5-BAB0-717434C0AF46}"/>
              </a:ext>
            </a:extLst>
          </p:cNvPr>
          <p:cNvSpPr>
            <a:spLocks noChangeArrowheads="1"/>
          </p:cNvSpPr>
          <p:nvPr/>
        </p:nvSpPr>
        <p:spPr bwMode="auto">
          <a:xfrm>
            <a:off x="156000" y="4559987"/>
            <a:ext cx="1050960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ES" altLang="en-ES" sz="2000" b="1" i="0" u="none" strike="noStrike" cap="none" normalizeH="0" baseline="0" dirty="0">
                <a:ln>
                  <a:noFill/>
                </a:ln>
                <a:solidFill>
                  <a:srgbClr val="000000"/>
                </a:solidFill>
                <a:effectLst/>
                <a:latin typeface="Arial" panose="020B0604020202020204" pitchFamily="34" charset="0"/>
              </a:rPr>
              <a:t>The Horizon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ES" altLang="en-ES" sz="2000" b="1" i="0" u="none" strike="noStrike" cap="none" normalizeH="0" baseline="0" dirty="0">
              <a:ln>
                <a:noFill/>
              </a:ln>
              <a:solidFill>
                <a:srgbClr val="000000"/>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ES" altLang="en-ES" sz="1600" b="1" i="0" u="none" strike="noStrike" cap="none" normalizeH="0" baseline="0" dirty="0">
                <a:ln>
                  <a:noFill/>
                </a:ln>
                <a:solidFill>
                  <a:srgbClr val="000000"/>
                </a:solidFill>
                <a:effectLst/>
                <a:latin typeface="Arial" panose="020B0604020202020204" pitchFamily="34" charset="0"/>
              </a:rPr>
              <a:t>Next Big Milestone:</a:t>
            </a:r>
            <a:r>
              <a:rPr kumimoji="0" lang="en-ES" altLang="en-ES" sz="1600" b="0" i="0" u="none" strike="noStrike" cap="none" normalizeH="0" baseline="0" dirty="0">
                <a:ln>
                  <a:noFill/>
                </a:ln>
                <a:solidFill>
                  <a:srgbClr val="000000"/>
                </a:solidFill>
                <a:effectLst/>
                <a:latin typeface="Arial" panose="020B0604020202020204" pitchFamily="34" charset="0"/>
              </a:rPr>
              <a:t> (e.g., "Preparing for Run 4 data taking," or "Shifting focus to multi-messenger modeling.")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ES" altLang="en-ES" sz="1600" b="0" i="0" u="none" strike="noStrike" cap="none" normalizeH="0" baseline="0" dirty="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D63F61A4-0E29-C5D5-8166-C654D1545E1F}"/>
              </a:ext>
            </a:extLst>
          </p:cNvPr>
          <p:cNvSpPr>
            <a:spLocks noChangeArrowheads="1"/>
          </p:cNvSpPr>
          <p:nvPr/>
        </p:nvSpPr>
        <p:spPr bwMode="auto">
          <a:xfrm>
            <a:off x="148672" y="1097685"/>
            <a:ext cx="9342622"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ES" altLang="en-ES" sz="2000" b="1" i="0" u="none" strike="noStrike" cap="none" normalizeH="0" baseline="0" dirty="0">
                <a:ln>
                  <a:noFill/>
                </a:ln>
                <a:solidFill>
                  <a:srgbClr val="000000"/>
                </a:solidFill>
                <a:effectLst/>
                <a:latin typeface="Arial" panose="020B0604020202020204" pitchFamily="34" charset="0"/>
              </a:rPr>
              <a:t>Top 2-3 Scientific Highlights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ES" altLang="en-ES" sz="2000" b="1" i="0" u="none" strike="noStrike" cap="none" normalizeH="0" baseline="0" dirty="0">
              <a:ln>
                <a:noFill/>
              </a:ln>
              <a:solidFill>
                <a:srgbClr val="000000"/>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ES" altLang="en-ES" sz="1600" b="1" i="0" u="none" strike="noStrike" cap="none" normalizeH="0" baseline="0" dirty="0">
                <a:ln>
                  <a:noFill/>
                </a:ln>
                <a:solidFill>
                  <a:srgbClr val="000000"/>
                </a:solidFill>
                <a:effectLst/>
                <a:latin typeface="Arial" panose="020B0604020202020204" pitchFamily="34" charset="0"/>
              </a:rPr>
              <a:t>Highlight 1:</a:t>
            </a:r>
            <a:r>
              <a:rPr kumimoji="0" lang="en-ES" altLang="en-ES" sz="1600" b="0" i="0" u="none" strike="noStrike" cap="none" normalizeH="0" baseline="0" dirty="0">
                <a:ln>
                  <a:noFill/>
                </a:ln>
                <a:solidFill>
                  <a:srgbClr val="000000"/>
                </a:solidFill>
                <a:effectLst/>
                <a:latin typeface="Arial" panose="020B0604020202020204" pitchFamily="34" charset="0"/>
              </a:rPr>
              <a:t> (e.g., "First measurement of X using Y telescope/accelerator data.")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ES" altLang="en-ES" sz="1600" b="1" i="0" u="none" strike="noStrike" cap="none" normalizeH="0" baseline="0" dirty="0">
                <a:ln>
                  <a:noFill/>
                </a:ln>
                <a:solidFill>
                  <a:srgbClr val="000000"/>
                </a:solidFill>
                <a:effectLst/>
                <a:latin typeface="Arial" panose="020B0604020202020204" pitchFamily="34" charset="0"/>
              </a:rPr>
              <a:t>Highlight 2:</a:t>
            </a:r>
            <a:r>
              <a:rPr kumimoji="0" lang="en-ES" altLang="en-ES" sz="1600" b="0" i="0" u="none" strike="noStrike" cap="none" normalizeH="0" baseline="0" dirty="0">
                <a:ln>
                  <a:noFill/>
                </a:ln>
                <a:solidFill>
                  <a:srgbClr val="000000"/>
                </a:solidFill>
                <a:effectLst/>
                <a:latin typeface="Arial" panose="020B0604020202020204" pitchFamily="34" charset="0"/>
              </a:rPr>
              <a:t> (e.g., "Developed new theoretical model for Z, resolving long-standing discrepancy.")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ES" altLang="en-E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62464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EC9EF90D-0849-2F59-24CD-1D1C2E72221E}"/>
              </a:ext>
            </a:extLst>
          </p:cNvPr>
          <p:cNvGraphicFramePr>
            <a:graphicFrameLocks noGrp="1"/>
          </p:cNvGraphicFramePr>
          <p:nvPr/>
        </p:nvGraphicFramePr>
        <p:xfrm>
          <a:off x="422635" y="236646"/>
          <a:ext cx="11443857" cy="1915920"/>
        </p:xfrm>
        <a:graphic>
          <a:graphicData uri="http://schemas.openxmlformats.org/drawingml/2006/table">
            <a:tbl>
              <a:tblPr firstRow="1" bandRow="1">
                <a:tableStyleId>{0E3FDE45-AF77-4B5C-9715-49D594BDF05E}</a:tableStyleId>
              </a:tblPr>
              <a:tblGrid>
                <a:gridCol w="965486">
                  <a:extLst>
                    <a:ext uri="{9D8B030D-6E8A-4147-A177-3AD203B41FA5}">
                      <a16:colId xmlns:a16="http://schemas.microsoft.com/office/drawing/2014/main" val="1852849950"/>
                    </a:ext>
                  </a:extLst>
                </a:gridCol>
                <a:gridCol w="4936551">
                  <a:extLst>
                    <a:ext uri="{9D8B030D-6E8A-4147-A177-3AD203B41FA5}">
                      <a16:colId xmlns:a16="http://schemas.microsoft.com/office/drawing/2014/main" val="4154717182"/>
                    </a:ext>
                  </a:extLst>
                </a:gridCol>
                <a:gridCol w="1623078">
                  <a:extLst>
                    <a:ext uri="{9D8B030D-6E8A-4147-A177-3AD203B41FA5}">
                      <a16:colId xmlns:a16="http://schemas.microsoft.com/office/drawing/2014/main" val="3601348734"/>
                    </a:ext>
                  </a:extLst>
                </a:gridCol>
                <a:gridCol w="1277850">
                  <a:extLst>
                    <a:ext uri="{9D8B030D-6E8A-4147-A177-3AD203B41FA5}">
                      <a16:colId xmlns:a16="http://schemas.microsoft.com/office/drawing/2014/main" val="3133127978"/>
                    </a:ext>
                  </a:extLst>
                </a:gridCol>
                <a:gridCol w="1263652">
                  <a:extLst>
                    <a:ext uri="{9D8B030D-6E8A-4147-A177-3AD203B41FA5}">
                      <a16:colId xmlns:a16="http://schemas.microsoft.com/office/drawing/2014/main" val="2299936367"/>
                    </a:ext>
                  </a:extLst>
                </a:gridCol>
                <a:gridCol w="1377240">
                  <a:extLst>
                    <a:ext uri="{9D8B030D-6E8A-4147-A177-3AD203B41FA5}">
                      <a16:colId xmlns:a16="http://schemas.microsoft.com/office/drawing/2014/main" val="1804559545"/>
                    </a:ext>
                  </a:extLst>
                </a:gridCol>
              </a:tblGrid>
              <a:tr h="638640">
                <a:tc>
                  <a:txBody>
                    <a:bodyPr/>
                    <a:lstStyle/>
                    <a:p>
                      <a:pPr algn="ctr"/>
                      <a:endParaRPr lang="en-GB" dirty="0"/>
                    </a:p>
                  </a:txBody>
                  <a:tcPr anchor="ctr"/>
                </a:tc>
                <a:tc>
                  <a:txBody>
                    <a:bodyPr/>
                    <a:lstStyle/>
                    <a:p>
                      <a:pPr algn="ctr"/>
                      <a:r>
                        <a:rPr lang="en-GB" dirty="0"/>
                        <a:t>Project</a:t>
                      </a:r>
                    </a:p>
                  </a:txBody>
                  <a:tcPr anchor="ctr"/>
                </a:tc>
                <a:tc>
                  <a:txBody>
                    <a:bodyPr/>
                    <a:lstStyle/>
                    <a:p>
                      <a:pPr algn="ctr"/>
                      <a:r>
                        <a:rPr lang="en-GB" dirty="0"/>
                        <a:t>Timeline</a:t>
                      </a:r>
                    </a:p>
                  </a:txBody>
                  <a:tcPr anchor="ctr"/>
                </a:tc>
                <a:tc>
                  <a:txBody>
                    <a:bodyPr/>
                    <a:lstStyle/>
                    <a:p>
                      <a:pPr algn="ctr"/>
                      <a:r>
                        <a:rPr lang="en-GB" dirty="0"/>
                        <a:t>Partners</a:t>
                      </a:r>
                    </a:p>
                  </a:txBody>
                  <a:tcPr anchor="ctr"/>
                </a:tc>
                <a:tc>
                  <a:txBody>
                    <a:bodyPr/>
                    <a:lstStyle/>
                    <a:p>
                      <a:pPr algn="ctr"/>
                      <a:r>
                        <a:rPr lang="en-GB" dirty="0"/>
                        <a:t>EU Funds</a:t>
                      </a:r>
                    </a:p>
                  </a:txBody>
                  <a:tcPr anchor="ctr"/>
                </a:tc>
                <a:tc>
                  <a:txBody>
                    <a:bodyPr/>
                    <a:lstStyle/>
                    <a:p>
                      <a:pPr algn="ctr"/>
                      <a:r>
                        <a:rPr lang="en-GB" dirty="0"/>
                        <a:t>Funds UCM</a:t>
                      </a:r>
                    </a:p>
                  </a:txBody>
                  <a:tcPr anchor="ctr"/>
                </a:tc>
                <a:extLst>
                  <a:ext uri="{0D108BD9-81ED-4DB2-BD59-A6C34878D82A}">
                    <a16:rowId xmlns:a16="http://schemas.microsoft.com/office/drawing/2014/main" val="2584270939"/>
                  </a:ext>
                </a:extLst>
              </a:tr>
              <a:tr h="638640">
                <a:tc>
                  <a:txBody>
                    <a:bodyPr/>
                    <a:lstStyle/>
                    <a:p>
                      <a:pPr algn="l"/>
                      <a:r>
                        <a:rPr lang="en-GB" i="0" dirty="0">
                          <a:solidFill>
                            <a:srgbClr val="C00000"/>
                          </a:solidFill>
                        </a:rPr>
                        <a:t>AtLAST-1</a:t>
                      </a:r>
                    </a:p>
                  </a:txBody>
                  <a:tcPr anchor="ctr">
                    <a:solidFill>
                      <a:srgbClr val="FF0000">
                        <a:alpha val="10000"/>
                      </a:srgbClr>
                    </a:solidFill>
                  </a:tcPr>
                </a:tc>
                <a:tc>
                  <a:txBody>
                    <a:bodyPr/>
                    <a:lstStyle/>
                    <a:p>
                      <a:pPr algn="l"/>
                      <a:r>
                        <a:rPr lang="en-GB" sz="1400" dirty="0"/>
                        <a:t>Horizon 2020: “Towards an Atacama Large Aperture </a:t>
                      </a:r>
                      <a:r>
                        <a:rPr lang="en-GB" sz="1400" dirty="0" err="1"/>
                        <a:t>Submillimeter</a:t>
                      </a:r>
                      <a:r>
                        <a:rPr lang="en-GB" sz="1400" dirty="0"/>
                        <a:t> Telescope” (Grant agreement: </a:t>
                      </a:r>
                      <a:r>
                        <a:rPr lang="en-GB" sz="1400" dirty="0">
                          <a:hlinkClick r:id="rId2"/>
                        </a:rPr>
                        <a:t>951815</a:t>
                      </a:r>
                      <a:r>
                        <a:rPr lang="en-GB" sz="1400" dirty="0"/>
                        <a:t>)</a:t>
                      </a:r>
                      <a:endParaRPr lang="en-GB" i="0" dirty="0"/>
                    </a:p>
                  </a:txBody>
                  <a:tcPr anchor="ctr">
                    <a:solidFill>
                      <a:srgbClr val="FF0000">
                        <a:alpha val="10000"/>
                      </a:srgbClr>
                    </a:solidFill>
                  </a:tcPr>
                </a:tc>
                <a:tc>
                  <a:txBody>
                    <a:bodyPr/>
                    <a:lstStyle/>
                    <a:p>
                      <a:pPr algn="ctr"/>
                      <a:r>
                        <a:rPr lang="en-GB" sz="1400" dirty="0"/>
                        <a:t>Mar 21 – Aug 24</a:t>
                      </a:r>
                      <a:endParaRPr lang="en-GB" i="0" dirty="0"/>
                    </a:p>
                  </a:txBody>
                  <a:tcPr anchor="ctr">
                    <a:solidFill>
                      <a:srgbClr val="FF0000">
                        <a:alpha val="10000"/>
                      </a:srgbClr>
                    </a:solidFill>
                  </a:tcPr>
                </a:tc>
                <a:tc>
                  <a:txBody>
                    <a:bodyPr/>
                    <a:lstStyle/>
                    <a:p>
                      <a:pPr algn="ctr"/>
                      <a:r>
                        <a:rPr lang="en-GB" i="0" dirty="0"/>
                        <a:t>5</a:t>
                      </a:r>
                    </a:p>
                  </a:txBody>
                  <a:tcPr anchor="ctr">
                    <a:solidFill>
                      <a:srgbClr val="FF0000">
                        <a:alpha val="10000"/>
                      </a:srgbClr>
                    </a:solidFill>
                  </a:tcPr>
                </a:tc>
                <a:tc>
                  <a:txBody>
                    <a:bodyPr/>
                    <a:lstStyle/>
                    <a:p>
                      <a:pPr algn="ctr"/>
                      <a:r>
                        <a:rPr lang="en-GB" i="0" dirty="0"/>
                        <a:t>3.5 M€</a:t>
                      </a:r>
                    </a:p>
                  </a:txBody>
                  <a:tcPr anchor="ctr">
                    <a:solidFill>
                      <a:srgbClr val="FF0000">
                        <a:alpha val="10000"/>
                      </a:srgbClr>
                    </a:solidFill>
                  </a:tcPr>
                </a:tc>
                <a:tc>
                  <a:txBody>
                    <a:bodyPr/>
                    <a:lstStyle/>
                    <a:p>
                      <a:pPr algn="ctr"/>
                      <a:r>
                        <a:rPr lang="en-GB" i="0" dirty="0"/>
                        <a:t>In-kind</a:t>
                      </a:r>
                    </a:p>
                  </a:txBody>
                  <a:tcPr anchor="ctr">
                    <a:solidFill>
                      <a:srgbClr val="FF0000">
                        <a:alpha val="10000"/>
                      </a:srgbClr>
                    </a:solidFill>
                  </a:tcPr>
                </a:tc>
                <a:extLst>
                  <a:ext uri="{0D108BD9-81ED-4DB2-BD59-A6C34878D82A}">
                    <a16:rowId xmlns:a16="http://schemas.microsoft.com/office/drawing/2014/main" val="436111999"/>
                  </a:ext>
                </a:extLst>
              </a:tr>
              <a:tr h="638640">
                <a:tc>
                  <a:txBody>
                    <a:bodyPr/>
                    <a:lstStyle/>
                    <a:p>
                      <a:pPr algn="l"/>
                      <a:r>
                        <a:rPr lang="en-GB" i="0" dirty="0">
                          <a:solidFill>
                            <a:srgbClr val="C00000"/>
                          </a:solidFill>
                        </a:rPr>
                        <a:t>AtLAST-2</a:t>
                      </a:r>
                    </a:p>
                  </a:txBody>
                  <a:tcPr anchor="ctr"/>
                </a:tc>
                <a:tc>
                  <a:txBody>
                    <a:bodyPr/>
                    <a:lstStyle/>
                    <a:p>
                      <a:pPr algn="l"/>
                      <a:r>
                        <a:rPr lang="en-GB" sz="1400" dirty="0"/>
                        <a:t>Horizon Europe “</a:t>
                      </a:r>
                      <a:r>
                        <a:rPr lang="es-ES" sz="1400" i="1" dirty="0" err="1"/>
                        <a:t>Consolidating</a:t>
                      </a:r>
                      <a:r>
                        <a:rPr lang="es-ES" sz="1400" i="1" dirty="0"/>
                        <a:t> </a:t>
                      </a:r>
                      <a:r>
                        <a:rPr lang="es-ES" sz="1400" i="1" dirty="0" err="1"/>
                        <a:t>plans</a:t>
                      </a:r>
                      <a:r>
                        <a:rPr lang="es-ES" sz="1400" i="1" dirty="0"/>
                        <a:t> </a:t>
                      </a:r>
                      <a:r>
                        <a:rPr lang="es-ES" sz="1400" i="1" dirty="0" err="1"/>
                        <a:t>for</a:t>
                      </a:r>
                      <a:r>
                        <a:rPr lang="es-ES" sz="1400" i="1" dirty="0"/>
                        <a:t> </a:t>
                      </a:r>
                      <a:r>
                        <a:rPr lang="es-ES" sz="1400" i="1" dirty="0" err="1"/>
                        <a:t>the</a:t>
                      </a:r>
                      <a:r>
                        <a:rPr lang="es-ES" sz="1400" i="1" dirty="0"/>
                        <a:t> Atacama </a:t>
                      </a:r>
                      <a:r>
                        <a:rPr lang="es-ES" sz="1400" i="1" dirty="0" err="1"/>
                        <a:t>Large</a:t>
                      </a:r>
                      <a:r>
                        <a:rPr lang="es-ES" sz="1400" i="1" dirty="0"/>
                        <a:t> </a:t>
                      </a:r>
                      <a:r>
                        <a:rPr lang="es-ES" sz="1400" i="1" dirty="0" err="1"/>
                        <a:t>Aperture</a:t>
                      </a:r>
                      <a:r>
                        <a:rPr lang="es-ES" sz="1400" i="1" dirty="0"/>
                        <a:t> </a:t>
                      </a:r>
                      <a:r>
                        <a:rPr lang="es-ES" sz="1400" i="1" dirty="0" err="1"/>
                        <a:t>Submillimeter</a:t>
                      </a:r>
                      <a:r>
                        <a:rPr lang="es-ES" sz="1400" i="1" dirty="0"/>
                        <a:t> </a:t>
                      </a:r>
                      <a:r>
                        <a:rPr lang="es-ES" sz="1400" i="1" dirty="0" err="1"/>
                        <a:t>Telescope</a:t>
                      </a:r>
                      <a:r>
                        <a:rPr lang="en-GB" sz="1400" i="1" dirty="0"/>
                        <a:t>”  (GA: </a:t>
                      </a:r>
                      <a:r>
                        <a:rPr lang="en-GB" sz="1400" i="1" dirty="0">
                          <a:hlinkClick r:id="rId3"/>
                        </a:rPr>
                        <a:t>101188037</a:t>
                      </a:r>
                      <a:r>
                        <a:rPr lang="en-GB" sz="1400" i="1" dirty="0"/>
                        <a:t>)</a:t>
                      </a:r>
                      <a:endParaRPr lang="en-GB" i="0" dirty="0"/>
                    </a:p>
                  </a:txBody>
                  <a:tcPr anchor="ctr"/>
                </a:tc>
                <a:tc>
                  <a:txBody>
                    <a:bodyPr/>
                    <a:lstStyle/>
                    <a:p>
                      <a:pPr algn="ctr"/>
                      <a:r>
                        <a:rPr lang="en-GB" sz="1400" i="1" dirty="0"/>
                        <a:t>Jan 25 – Jul 28 </a:t>
                      </a:r>
                      <a:endParaRPr lang="en-GB" i="0" dirty="0"/>
                    </a:p>
                  </a:txBody>
                  <a:tcPr anchor="ctr"/>
                </a:tc>
                <a:tc>
                  <a:txBody>
                    <a:bodyPr/>
                    <a:lstStyle/>
                    <a:p>
                      <a:pPr algn="ctr"/>
                      <a:r>
                        <a:rPr lang="en-GB" b="1" i="0" dirty="0"/>
                        <a:t>21</a:t>
                      </a:r>
                    </a:p>
                  </a:txBody>
                  <a:tcPr anchor="ctr"/>
                </a:tc>
                <a:tc>
                  <a:txBody>
                    <a:bodyPr/>
                    <a:lstStyle/>
                    <a:p>
                      <a:pPr algn="ctr"/>
                      <a:r>
                        <a:rPr lang="en-GB" i="0" dirty="0"/>
                        <a:t>4 M€</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b="1" i="0" dirty="0"/>
                        <a:t>187 k€</a:t>
                      </a:r>
                    </a:p>
                  </a:txBody>
                  <a:tcPr anchor="ctr"/>
                </a:tc>
                <a:extLst>
                  <a:ext uri="{0D108BD9-81ED-4DB2-BD59-A6C34878D82A}">
                    <a16:rowId xmlns:a16="http://schemas.microsoft.com/office/drawing/2014/main" val="2574736955"/>
                  </a:ext>
                </a:extLst>
              </a:tr>
            </a:tbl>
          </a:graphicData>
        </a:graphic>
      </p:graphicFrame>
      <p:grpSp>
        <p:nvGrpSpPr>
          <p:cNvPr id="54" name="Grupo 53">
            <a:extLst>
              <a:ext uri="{FF2B5EF4-FFF2-40B4-BE49-F238E27FC236}">
                <a16:creationId xmlns:a16="http://schemas.microsoft.com/office/drawing/2014/main" id="{808D1951-A630-6FD0-6372-3D5F59C8AFD4}"/>
              </a:ext>
            </a:extLst>
          </p:cNvPr>
          <p:cNvGrpSpPr/>
          <p:nvPr/>
        </p:nvGrpSpPr>
        <p:grpSpPr>
          <a:xfrm>
            <a:off x="174169" y="2604654"/>
            <a:ext cx="5168159" cy="2000758"/>
            <a:chOff x="174169" y="2604654"/>
            <a:chExt cx="5168159" cy="2000758"/>
          </a:xfrm>
        </p:grpSpPr>
        <p:sp>
          <p:nvSpPr>
            <p:cNvPr id="5" name="CuadroTexto 4">
              <a:extLst>
                <a:ext uri="{FF2B5EF4-FFF2-40B4-BE49-F238E27FC236}">
                  <a16:creationId xmlns:a16="http://schemas.microsoft.com/office/drawing/2014/main" id="{D89B1FC5-DCF2-914E-259F-D599F74CFE9E}"/>
                </a:ext>
              </a:extLst>
            </p:cNvPr>
            <p:cNvSpPr txBox="1"/>
            <p:nvPr/>
          </p:nvSpPr>
          <p:spPr>
            <a:xfrm>
              <a:off x="174169" y="3035752"/>
              <a:ext cx="5168159" cy="1569660"/>
            </a:xfrm>
            <a:prstGeom prst="rect">
              <a:avLst/>
            </a:prstGeom>
            <a:noFill/>
          </p:spPr>
          <p:txBody>
            <a:bodyPr wrap="square">
              <a:spAutoFit/>
            </a:bodyPr>
            <a:lstStyle/>
            <a:p>
              <a:pPr marL="285750" indent="-285750">
                <a:buFont typeface="Courier New" panose="02070309020205020404" pitchFamily="49" charset="0"/>
                <a:buChar char="o"/>
              </a:pPr>
              <a:r>
                <a:rPr lang="es-ES" sz="1600" dirty="0" err="1">
                  <a:solidFill>
                    <a:srgbClr val="333333"/>
                  </a:solidFill>
                </a:rPr>
                <a:t>C</a:t>
              </a:r>
              <a:r>
                <a:rPr lang="es-ES" sz="1600" b="0" i="0" dirty="0" err="1">
                  <a:solidFill>
                    <a:srgbClr val="333333"/>
                  </a:solidFill>
                  <a:effectLst/>
                </a:rPr>
                <a:t>onsolidate</a:t>
              </a:r>
              <a:r>
                <a:rPr lang="es-ES" sz="1600" b="0" i="0" dirty="0">
                  <a:solidFill>
                    <a:srgbClr val="333333"/>
                  </a:solidFill>
                  <a:effectLst/>
                </a:rPr>
                <a:t> </a:t>
              </a:r>
              <a:r>
                <a:rPr lang="es-ES" sz="1600" b="0" i="0" dirty="0" err="1">
                  <a:solidFill>
                    <a:srgbClr val="333333"/>
                  </a:solidFill>
                  <a:effectLst/>
                </a:rPr>
                <a:t>the</a:t>
              </a:r>
              <a:r>
                <a:rPr lang="es-ES" sz="1600" b="0" i="0" dirty="0">
                  <a:solidFill>
                    <a:srgbClr val="333333"/>
                  </a:solidFill>
                  <a:effectLst/>
                </a:rPr>
                <a:t> AtLAST concept </a:t>
              </a:r>
            </a:p>
            <a:p>
              <a:pPr marL="285750" indent="-285750">
                <a:buFont typeface="Courier New" panose="02070309020205020404" pitchFamily="49" charset="0"/>
                <a:buChar char="o"/>
              </a:pPr>
              <a:r>
                <a:rPr lang="es-ES" sz="1600" dirty="0" err="1">
                  <a:solidFill>
                    <a:srgbClr val="333333"/>
                  </a:solidFill>
                </a:rPr>
                <a:t>P</a:t>
              </a:r>
              <a:r>
                <a:rPr lang="es-ES" sz="1600" b="0" i="0" dirty="0" err="1">
                  <a:solidFill>
                    <a:srgbClr val="333333"/>
                  </a:solidFill>
                  <a:effectLst/>
                </a:rPr>
                <a:t>rototype</a:t>
              </a:r>
              <a:r>
                <a:rPr lang="es-ES" sz="1600" b="0" i="0" dirty="0">
                  <a:solidFill>
                    <a:srgbClr val="333333"/>
                  </a:solidFill>
                  <a:effectLst/>
                </a:rPr>
                <a:t> and test </a:t>
              </a:r>
              <a:r>
                <a:rPr lang="es-ES" sz="1600" b="0" i="0" dirty="0" err="1">
                  <a:solidFill>
                    <a:srgbClr val="333333"/>
                  </a:solidFill>
                  <a:effectLst/>
                </a:rPr>
                <a:t>technology</a:t>
              </a:r>
              <a:r>
                <a:rPr lang="es-ES" sz="1600" b="0" i="0" dirty="0">
                  <a:solidFill>
                    <a:srgbClr val="333333"/>
                  </a:solidFill>
                  <a:effectLst/>
                </a:rPr>
                <a:t> </a:t>
              </a:r>
              <a:r>
                <a:rPr lang="es-ES" sz="1600" b="0" i="0" dirty="0" err="1">
                  <a:solidFill>
                    <a:srgbClr val="333333"/>
                  </a:solidFill>
                  <a:effectLst/>
                </a:rPr>
                <a:t>solutions</a:t>
              </a:r>
              <a:r>
                <a:rPr lang="es-ES" sz="1600" b="0" i="0" dirty="0">
                  <a:solidFill>
                    <a:srgbClr val="333333"/>
                  </a:solidFill>
                  <a:effectLst/>
                </a:rPr>
                <a:t> </a:t>
              </a:r>
            </a:p>
            <a:p>
              <a:pPr marL="285750" indent="-285750">
                <a:buFont typeface="Courier New" panose="02070309020205020404" pitchFamily="49" charset="0"/>
                <a:buChar char="o"/>
              </a:pPr>
              <a:r>
                <a:rPr lang="es-ES" sz="1600" dirty="0" err="1">
                  <a:solidFill>
                    <a:srgbClr val="333333"/>
                  </a:solidFill>
                </a:rPr>
                <a:t>P</a:t>
              </a:r>
              <a:r>
                <a:rPr lang="es-ES" sz="1600" b="0" i="0" dirty="0" err="1">
                  <a:solidFill>
                    <a:srgbClr val="333333"/>
                  </a:solidFill>
                  <a:effectLst/>
                </a:rPr>
                <a:t>erform</a:t>
              </a:r>
              <a:r>
                <a:rPr lang="es-ES" sz="1600" b="0" i="0" dirty="0">
                  <a:solidFill>
                    <a:srgbClr val="333333"/>
                  </a:solidFill>
                  <a:effectLst/>
                </a:rPr>
                <a:t> a full </a:t>
              </a:r>
              <a:r>
                <a:rPr lang="es-ES" sz="1600" b="0" i="0" dirty="0" err="1">
                  <a:solidFill>
                    <a:srgbClr val="333333"/>
                  </a:solidFill>
                  <a:effectLst/>
                </a:rPr>
                <a:t>lifecycle</a:t>
              </a:r>
              <a:r>
                <a:rPr lang="es-ES" sz="1600" b="0" i="0" dirty="0">
                  <a:solidFill>
                    <a:srgbClr val="333333"/>
                  </a:solidFill>
                  <a:effectLst/>
                </a:rPr>
                <a:t> </a:t>
              </a:r>
              <a:r>
                <a:rPr lang="es-ES" sz="1600" b="0" i="0" dirty="0" err="1">
                  <a:solidFill>
                    <a:srgbClr val="333333"/>
                  </a:solidFill>
                  <a:effectLst/>
                </a:rPr>
                <a:t>assessment</a:t>
              </a:r>
              <a:r>
                <a:rPr lang="es-ES" sz="1600" b="0" i="0" dirty="0">
                  <a:solidFill>
                    <a:srgbClr val="333333"/>
                  </a:solidFill>
                  <a:effectLst/>
                </a:rPr>
                <a:t> </a:t>
              </a:r>
              <a:r>
                <a:rPr lang="es-ES" sz="1600" b="0" i="0" dirty="0" err="1">
                  <a:solidFill>
                    <a:srgbClr val="333333"/>
                  </a:solidFill>
                  <a:effectLst/>
                </a:rPr>
                <a:t>of</a:t>
              </a:r>
              <a:r>
                <a:rPr lang="es-ES" sz="1600" b="0" i="0" dirty="0">
                  <a:solidFill>
                    <a:srgbClr val="333333"/>
                  </a:solidFill>
                  <a:effectLst/>
                </a:rPr>
                <a:t> </a:t>
              </a:r>
              <a:r>
                <a:rPr lang="es-ES" sz="1600" b="0" i="0" dirty="0" err="1">
                  <a:solidFill>
                    <a:srgbClr val="333333"/>
                  </a:solidFill>
                  <a:effectLst/>
                </a:rPr>
                <a:t>the</a:t>
              </a:r>
              <a:r>
                <a:rPr lang="es-ES" sz="1600" b="0" i="0" dirty="0">
                  <a:solidFill>
                    <a:srgbClr val="333333"/>
                  </a:solidFill>
                  <a:effectLst/>
                </a:rPr>
                <a:t> </a:t>
              </a:r>
              <a:r>
                <a:rPr lang="es-ES" sz="1600" b="0" i="0" dirty="0" err="1">
                  <a:solidFill>
                    <a:srgbClr val="333333"/>
                  </a:solidFill>
                  <a:effectLst/>
                </a:rPr>
                <a:t>facility</a:t>
              </a:r>
              <a:r>
                <a:rPr lang="es-ES" sz="1600" b="0" i="0" dirty="0">
                  <a:solidFill>
                    <a:srgbClr val="333333"/>
                  </a:solidFill>
                  <a:effectLst/>
                </a:rPr>
                <a:t> </a:t>
              </a:r>
            </a:p>
            <a:p>
              <a:pPr marL="285750" indent="-285750">
                <a:buFont typeface="Courier New" panose="02070309020205020404" pitchFamily="49" charset="0"/>
                <a:buChar char="o"/>
              </a:pPr>
              <a:r>
                <a:rPr lang="es-ES" sz="1600" dirty="0" err="1">
                  <a:solidFill>
                    <a:srgbClr val="333333"/>
                  </a:solidFill>
                </a:rPr>
                <a:t>E</a:t>
              </a:r>
              <a:r>
                <a:rPr lang="es-ES" sz="1600" b="0" i="0" dirty="0" err="1">
                  <a:solidFill>
                    <a:srgbClr val="333333"/>
                  </a:solidFill>
                  <a:effectLst/>
                </a:rPr>
                <a:t>xpand</a:t>
              </a:r>
              <a:r>
                <a:rPr lang="es-ES" sz="1600" b="0" i="0" dirty="0">
                  <a:solidFill>
                    <a:srgbClr val="333333"/>
                  </a:solidFill>
                  <a:effectLst/>
                </a:rPr>
                <a:t> </a:t>
              </a:r>
              <a:r>
                <a:rPr lang="es-ES" sz="1600" b="0" i="0" dirty="0" err="1">
                  <a:solidFill>
                    <a:srgbClr val="333333"/>
                  </a:solidFill>
                  <a:effectLst/>
                </a:rPr>
                <a:t>our</a:t>
              </a:r>
              <a:r>
                <a:rPr lang="es-ES" sz="1600" b="0" i="0" dirty="0">
                  <a:solidFill>
                    <a:srgbClr val="333333"/>
                  </a:solidFill>
                  <a:effectLst/>
                </a:rPr>
                <a:t> </a:t>
              </a:r>
              <a:r>
                <a:rPr lang="es-ES" sz="1600" b="0" i="0" dirty="0" err="1">
                  <a:solidFill>
                    <a:srgbClr val="333333"/>
                  </a:solidFill>
                  <a:effectLst/>
                </a:rPr>
                <a:t>user</a:t>
              </a:r>
              <a:r>
                <a:rPr lang="es-ES" sz="1600" b="0" i="0" dirty="0">
                  <a:solidFill>
                    <a:srgbClr val="333333"/>
                  </a:solidFill>
                  <a:effectLst/>
                </a:rPr>
                <a:t> </a:t>
              </a:r>
              <a:r>
                <a:rPr lang="es-ES" sz="1600" b="0" i="0" dirty="0" err="1">
                  <a:solidFill>
                    <a:srgbClr val="333333"/>
                  </a:solidFill>
                  <a:effectLst/>
                </a:rPr>
                <a:t>community</a:t>
              </a:r>
              <a:endParaRPr lang="es-ES" sz="1600" b="0" i="0" dirty="0">
                <a:solidFill>
                  <a:srgbClr val="333333"/>
                </a:solidFill>
                <a:effectLst/>
              </a:endParaRPr>
            </a:p>
            <a:p>
              <a:pPr marL="285750" indent="-285750">
                <a:buFont typeface="Courier New" panose="02070309020205020404" pitchFamily="49" charset="0"/>
                <a:buChar char="o"/>
              </a:pPr>
              <a:r>
                <a:rPr lang="es-ES" sz="1600" dirty="0" err="1">
                  <a:solidFill>
                    <a:srgbClr val="333333"/>
                  </a:solidFill>
                </a:rPr>
                <a:t>Increase</a:t>
              </a:r>
              <a:r>
                <a:rPr lang="es-ES" sz="1600" dirty="0">
                  <a:solidFill>
                    <a:srgbClr val="333333"/>
                  </a:solidFill>
                </a:rPr>
                <a:t> TRL </a:t>
              </a:r>
              <a:r>
                <a:rPr lang="es-ES" sz="1600" dirty="0" err="1">
                  <a:solidFill>
                    <a:srgbClr val="333333"/>
                  </a:solidFill>
                </a:rPr>
                <a:t>of</a:t>
              </a:r>
              <a:r>
                <a:rPr lang="es-ES" sz="1600" dirty="0">
                  <a:solidFill>
                    <a:srgbClr val="333333"/>
                  </a:solidFill>
                </a:rPr>
                <a:t> crucial </a:t>
              </a:r>
              <a:r>
                <a:rPr lang="es-ES" sz="1600" dirty="0" err="1">
                  <a:solidFill>
                    <a:srgbClr val="333333"/>
                  </a:solidFill>
                </a:rPr>
                <a:t>components</a:t>
              </a:r>
              <a:endParaRPr lang="es-ES" sz="1600" dirty="0">
                <a:solidFill>
                  <a:srgbClr val="333333"/>
                </a:solidFill>
              </a:endParaRPr>
            </a:p>
            <a:p>
              <a:pPr marL="285750" indent="-285750">
                <a:buFont typeface="Courier New" panose="02070309020205020404" pitchFamily="49" charset="0"/>
                <a:buChar char="o"/>
              </a:pPr>
              <a:r>
                <a:rPr lang="es-ES" sz="1600" dirty="0">
                  <a:solidFill>
                    <a:srgbClr val="333333"/>
                  </a:solidFill>
                </a:rPr>
                <a:t>Be </a:t>
              </a:r>
              <a:r>
                <a:rPr lang="es-ES" sz="1600" dirty="0" err="1">
                  <a:solidFill>
                    <a:srgbClr val="333333"/>
                  </a:solidFill>
                </a:rPr>
                <a:t>ready</a:t>
              </a:r>
              <a:r>
                <a:rPr lang="es-ES" sz="1600" dirty="0">
                  <a:solidFill>
                    <a:srgbClr val="333333"/>
                  </a:solidFill>
                </a:rPr>
                <a:t> </a:t>
              </a:r>
              <a:r>
                <a:rPr lang="es-ES" sz="1600" dirty="0" err="1">
                  <a:solidFill>
                    <a:srgbClr val="333333"/>
                  </a:solidFill>
                </a:rPr>
                <a:t>for</a:t>
              </a:r>
              <a:r>
                <a:rPr lang="es-ES" sz="1600" dirty="0">
                  <a:solidFill>
                    <a:srgbClr val="333333"/>
                  </a:solidFill>
                </a:rPr>
                <a:t> </a:t>
              </a:r>
              <a:r>
                <a:rPr lang="es-ES" sz="1600" dirty="0" err="1">
                  <a:solidFill>
                    <a:srgbClr val="333333"/>
                  </a:solidFill>
                </a:rPr>
                <a:t>the</a:t>
              </a:r>
              <a:r>
                <a:rPr lang="es-ES" sz="1600" dirty="0">
                  <a:solidFill>
                    <a:srgbClr val="333333"/>
                  </a:solidFill>
                </a:rPr>
                <a:t> </a:t>
              </a:r>
              <a:r>
                <a:rPr lang="es-ES" sz="1600" dirty="0" err="1">
                  <a:solidFill>
                    <a:srgbClr val="333333"/>
                  </a:solidFill>
                </a:rPr>
                <a:t>implementation</a:t>
              </a:r>
              <a:r>
                <a:rPr lang="es-ES" sz="1600" dirty="0">
                  <a:solidFill>
                    <a:srgbClr val="333333"/>
                  </a:solidFill>
                </a:rPr>
                <a:t> </a:t>
              </a:r>
              <a:r>
                <a:rPr lang="es-ES" sz="1600" dirty="0" err="1">
                  <a:solidFill>
                    <a:srgbClr val="333333"/>
                  </a:solidFill>
                </a:rPr>
                <a:t>phase</a:t>
              </a:r>
              <a:endParaRPr lang="en-GB" sz="1600" dirty="0"/>
            </a:p>
          </p:txBody>
        </p:sp>
        <p:sp>
          <p:nvSpPr>
            <p:cNvPr id="7" name="CuadroTexto 6">
              <a:extLst>
                <a:ext uri="{FF2B5EF4-FFF2-40B4-BE49-F238E27FC236}">
                  <a16:creationId xmlns:a16="http://schemas.microsoft.com/office/drawing/2014/main" id="{6BD5977F-5AC1-0D32-3B48-C54AF4FF3C6B}"/>
                </a:ext>
              </a:extLst>
            </p:cNvPr>
            <p:cNvSpPr txBox="1"/>
            <p:nvPr/>
          </p:nvSpPr>
          <p:spPr>
            <a:xfrm>
              <a:off x="360218" y="2604654"/>
              <a:ext cx="3241964" cy="338554"/>
            </a:xfrm>
            <a:prstGeom prst="rect">
              <a:avLst/>
            </a:prstGeom>
            <a:noFill/>
          </p:spPr>
          <p:txBody>
            <a:bodyPr wrap="square">
              <a:spAutoFit/>
            </a:bodyPr>
            <a:lstStyle/>
            <a:p>
              <a:r>
                <a:rPr lang="en-GB" sz="1600" b="1" dirty="0">
                  <a:solidFill>
                    <a:srgbClr val="C00000"/>
                  </a:solidFill>
                </a:rPr>
                <a:t>AtLAST-2  High-level goals</a:t>
              </a:r>
              <a:endParaRPr lang="en-GB" sz="1600" dirty="0"/>
            </a:p>
          </p:txBody>
        </p:sp>
      </p:grpSp>
      <p:grpSp>
        <p:nvGrpSpPr>
          <p:cNvPr id="56" name="Grupo 55">
            <a:extLst>
              <a:ext uri="{FF2B5EF4-FFF2-40B4-BE49-F238E27FC236}">
                <a16:creationId xmlns:a16="http://schemas.microsoft.com/office/drawing/2014/main" id="{31D0021A-CA71-2FF3-3AD0-67439B3AE19B}"/>
              </a:ext>
            </a:extLst>
          </p:cNvPr>
          <p:cNvGrpSpPr/>
          <p:nvPr/>
        </p:nvGrpSpPr>
        <p:grpSpPr>
          <a:xfrm>
            <a:off x="1804332" y="4837823"/>
            <a:ext cx="10111047" cy="1661993"/>
            <a:chOff x="1804332" y="4837823"/>
            <a:chExt cx="10111047" cy="1661993"/>
          </a:xfrm>
        </p:grpSpPr>
        <p:pic>
          <p:nvPicPr>
            <p:cNvPr id="16" name="Imagen 15">
              <a:extLst>
                <a:ext uri="{FF2B5EF4-FFF2-40B4-BE49-F238E27FC236}">
                  <a16:creationId xmlns:a16="http://schemas.microsoft.com/office/drawing/2014/main" id="{A6099A36-7991-3321-9192-EAAD5FCD390B}"/>
                </a:ext>
              </a:extLst>
            </p:cNvPr>
            <p:cNvPicPr>
              <a:picLocks noChangeAspect="1"/>
            </p:cNvPicPr>
            <p:nvPr/>
          </p:nvPicPr>
          <p:blipFill>
            <a:blip r:embed="rId4"/>
            <a:stretch>
              <a:fillRect/>
            </a:stretch>
          </p:blipFill>
          <p:spPr>
            <a:xfrm>
              <a:off x="1804332" y="4848784"/>
              <a:ext cx="5264813" cy="1626003"/>
            </a:xfrm>
            <a:prstGeom prst="rect">
              <a:avLst/>
            </a:prstGeom>
          </p:spPr>
        </p:pic>
        <p:sp>
          <p:nvSpPr>
            <p:cNvPr id="18" name="CuadroTexto 17">
              <a:extLst>
                <a:ext uri="{FF2B5EF4-FFF2-40B4-BE49-F238E27FC236}">
                  <a16:creationId xmlns:a16="http://schemas.microsoft.com/office/drawing/2014/main" id="{64CEDCDE-B888-13A9-55F0-22504761C09A}"/>
                </a:ext>
              </a:extLst>
            </p:cNvPr>
            <p:cNvSpPr txBox="1"/>
            <p:nvPr/>
          </p:nvSpPr>
          <p:spPr>
            <a:xfrm>
              <a:off x="7180449" y="4837823"/>
              <a:ext cx="4734930" cy="1661993"/>
            </a:xfrm>
            <a:prstGeom prst="rect">
              <a:avLst/>
            </a:prstGeom>
            <a:noFill/>
          </p:spPr>
          <p:txBody>
            <a:bodyPr wrap="square">
              <a:spAutoFit/>
            </a:bodyPr>
            <a:lstStyle/>
            <a:p>
              <a:r>
                <a:rPr lang="es-ES" i="0" dirty="0">
                  <a:solidFill>
                    <a:srgbClr val="000000"/>
                  </a:solidFill>
                  <a:effectLst/>
                  <a:latin typeface="Arial" panose="020B0604020202020204" pitchFamily="34" charset="0"/>
                  <a:cs typeface="Arial" panose="020B0604020202020204" pitchFamily="34" charset="0"/>
                </a:rPr>
                <a:t>Contender </a:t>
              </a:r>
              <a:r>
                <a:rPr lang="es-ES" i="0" dirty="0" err="1">
                  <a:solidFill>
                    <a:srgbClr val="000000"/>
                  </a:solidFill>
                  <a:effectLst/>
                  <a:latin typeface="Arial" panose="020B0604020202020204" pitchFamily="34" charset="0"/>
                  <a:cs typeface="Arial" panose="020B0604020202020204" pitchFamily="34" charset="0"/>
                </a:rPr>
                <a:t>for</a:t>
              </a:r>
              <a:r>
                <a:rPr lang="es-ES" i="0" dirty="0">
                  <a:solidFill>
                    <a:srgbClr val="000000"/>
                  </a:solidFill>
                  <a:effectLst/>
                  <a:latin typeface="Arial" panose="020B0604020202020204" pitchFamily="34" charset="0"/>
                  <a:cs typeface="Arial" panose="020B0604020202020204" pitchFamily="34" charset="0"/>
                </a:rPr>
                <a:t>: </a:t>
              </a:r>
            </a:p>
            <a:p>
              <a:r>
                <a:rPr lang="es-ES" sz="1600" b="1" i="0" dirty="0" err="1">
                  <a:solidFill>
                    <a:srgbClr val="000000"/>
                  </a:solidFill>
                  <a:effectLst/>
                  <a:latin typeface="Arial" panose="020B0604020202020204" pitchFamily="34" charset="0"/>
                  <a:cs typeface="Arial" panose="020B0604020202020204" pitchFamily="34" charset="0"/>
                </a:rPr>
                <a:t>ESO’s</a:t>
              </a:r>
              <a:r>
                <a:rPr lang="es-ES" sz="1600" b="1" i="0" dirty="0">
                  <a:solidFill>
                    <a:srgbClr val="000000"/>
                  </a:solidFill>
                  <a:effectLst/>
                  <a:latin typeface="Arial" panose="020B0604020202020204" pitchFamily="34" charset="0"/>
                  <a:cs typeface="Arial" panose="020B0604020202020204" pitchFamily="34" charset="0"/>
                </a:rPr>
                <a:t> </a:t>
              </a:r>
              <a:r>
                <a:rPr lang="es-ES" sz="1600" b="1" i="0" dirty="0" err="1">
                  <a:solidFill>
                    <a:srgbClr val="000000"/>
                  </a:solidFill>
                  <a:effectLst/>
                  <a:latin typeface="Arial" panose="020B0604020202020204" pitchFamily="34" charset="0"/>
                  <a:cs typeface="Arial" panose="020B0604020202020204" pitchFamily="34" charset="0"/>
                </a:rPr>
                <a:t>Expanding</a:t>
              </a:r>
              <a:r>
                <a:rPr lang="es-ES" sz="1600" b="1" i="0" dirty="0">
                  <a:solidFill>
                    <a:srgbClr val="000000"/>
                  </a:solidFill>
                  <a:effectLst/>
                  <a:latin typeface="Arial" panose="020B0604020202020204" pitchFamily="34" charset="0"/>
                  <a:cs typeface="Arial" panose="020B0604020202020204" pitchFamily="34" charset="0"/>
                </a:rPr>
                <a:t> </a:t>
              </a:r>
              <a:r>
                <a:rPr lang="es-ES" sz="1600" b="1" i="0" dirty="0" err="1">
                  <a:solidFill>
                    <a:srgbClr val="000000"/>
                  </a:solidFill>
                  <a:effectLst/>
                  <a:latin typeface="Arial" panose="020B0604020202020204" pitchFamily="34" charset="0"/>
                  <a:cs typeface="Arial" panose="020B0604020202020204" pitchFamily="34" charset="0"/>
                </a:rPr>
                <a:t>Horizons</a:t>
              </a:r>
              <a:br>
                <a:rPr lang="es-ES" sz="1600" dirty="0">
                  <a:latin typeface="Arial" panose="020B0604020202020204" pitchFamily="34" charset="0"/>
                  <a:cs typeface="Arial" panose="020B0604020202020204" pitchFamily="34" charset="0"/>
                </a:rPr>
              </a:br>
              <a:r>
                <a:rPr lang="es-ES" sz="1600" b="1" i="0" dirty="0" err="1">
                  <a:solidFill>
                    <a:srgbClr val="000000"/>
                  </a:solidFill>
                  <a:effectLst/>
                  <a:latin typeface="Arial" panose="020B0604020202020204" pitchFamily="34" charset="0"/>
                  <a:cs typeface="Arial" panose="020B0604020202020204" pitchFamily="34" charset="0"/>
                </a:rPr>
                <a:t>Transforming</a:t>
              </a:r>
              <a:r>
                <a:rPr lang="es-ES" sz="1600" b="1" i="0" dirty="0">
                  <a:solidFill>
                    <a:srgbClr val="000000"/>
                  </a:solidFill>
                  <a:effectLst/>
                  <a:latin typeface="Arial" panose="020B0604020202020204" pitchFamily="34" charset="0"/>
                  <a:cs typeface="Arial" panose="020B0604020202020204" pitchFamily="34" charset="0"/>
                </a:rPr>
                <a:t> </a:t>
              </a:r>
              <a:r>
                <a:rPr lang="es-ES" sz="1600" b="1" i="0" dirty="0" err="1">
                  <a:solidFill>
                    <a:srgbClr val="000000"/>
                  </a:solidFill>
                  <a:effectLst/>
                  <a:latin typeface="Arial" panose="020B0604020202020204" pitchFamily="34" charset="0"/>
                  <a:cs typeface="Arial" panose="020B0604020202020204" pitchFamily="34" charset="0"/>
                </a:rPr>
                <a:t>Astronomy</a:t>
              </a:r>
              <a:r>
                <a:rPr lang="es-ES" sz="1600" b="1" i="0" dirty="0">
                  <a:solidFill>
                    <a:srgbClr val="000000"/>
                  </a:solidFill>
                  <a:effectLst/>
                  <a:latin typeface="Arial" panose="020B0604020202020204" pitchFamily="34" charset="0"/>
                  <a:cs typeface="Arial" panose="020B0604020202020204" pitchFamily="34" charset="0"/>
                </a:rPr>
                <a:t> in </a:t>
              </a:r>
              <a:r>
                <a:rPr lang="es-ES" sz="1600" b="1" i="0" dirty="0" err="1">
                  <a:solidFill>
                    <a:srgbClr val="000000"/>
                  </a:solidFill>
                  <a:effectLst/>
                  <a:latin typeface="Arial" panose="020B0604020202020204" pitchFamily="34" charset="0"/>
                  <a:cs typeface="Arial" panose="020B0604020202020204" pitchFamily="34" charset="0"/>
                </a:rPr>
                <a:t>the</a:t>
              </a:r>
              <a:r>
                <a:rPr lang="es-ES" sz="1600" b="1" i="0" dirty="0">
                  <a:solidFill>
                    <a:srgbClr val="000000"/>
                  </a:solidFill>
                  <a:effectLst/>
                  <a:latin typeface="Arial" panose="020B0604020202020204" pitchFamily="34" charset="0"/>
                  <a:cs typeface="Arial" panose="020B0604020202020204" pitchFamily="34" charset="0"/>
                </a:rPr>
                <a:t> 2040</a:t>
              </a:r>
              <a:r>
                <a:rPr lang="es-ES" b="1" i="0" dirty="0">
                  <a:solidFill>
                    <a:srgbClr val="000000"/>
                  </a:solidFill>
                  <a:effectLst/>
                  <a:latin typeface="Arial" panose="020B0604020202020204" pitchFamily="34" charset="0"/>
                  <a:cs typeface="Arial" panose="020B0604020202020204" pitchFamily="34" charset="0"/>
                </a:rPr>
                <a:t>s</a:t>
              </a:r>
            </a:p>
            <a:p>
              <a:br>
                <a:rPr lang="es-ES" b="1" dirty="0">
                  <a:latin typeface="Arial" panose="020B0604020202020204" pitchFamily="34" charset="0"/>
                  <a:cs typeface="Arial" panose="020B0604020202020204" pitchFamily="34" charset="0"/>
                </a:rPr>
              </a:br>
              <a:r>
                <a:rPr lang="es-ES" b="1" dirty="0">
                  <a:latin typeface="Arial" panose="020B0604020202020204" pitchFamily="34" charset="0"/>
                  <a:cs typeface="Arial" panose="020B0604020202020204" pitchFamily="34" charset="0"/>
                </a:rPr>
                <a:t>27 </a:t>
              </a:r>
              <a:r>
                <a:rPr lang="es-ES" b="1" dirty="0" err="1">
                  <a:latin typeface="Arial" panose="020B0604020202020204" pitchFamily="34" charset="0"/>
                  <a:cs typeface="Arial" panose="020B0604020202020204" pitchFamily="34" charset="0"/>
                </a:rPr>
                <a:t>submitted</a:t>
              </a:r>
              <a:r>
                <a:rPr lang="es-ES" b="1" dirty="0">
                  <a:latin typeface="Arial" panose="020B0604020202020204" pitchFamily="34" charset="0"/>
                  <a:cs typeface="Arial" panose="020B0604020202020204" pitchFamily="34" charset="0"/>
                </a:rPr>
                <a:t> White </a:t>
              </a:r>
              <a:r>
                <a:rPr lang="es-ES" b="1" dirty="0" err="1">
                  <a:latin typeface="Arial" panose="020B0604020202020204" pitchFamily="34" charset="0"/>
                  <a:cs typeface="Arial" panose="020B0604020202020204" pitchFamily="34" charset="0"/>
                </a:rPr>
                <a:t>papers</a:t>
              </a:r>
              <a:endParaRPr lang="es-E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Montenegro-Montes et al. (2025) </a:t>
              </a:r>
              <a:r>
                <a:rPr lang="es-ES" dirty="0">
                  <a:latin typeface="Arial" panose="020B0604020202020204" pitchFamily="34" charset="0"/>
                  <a:cs typeface="Arial" panose="020B0604020202020204" pitchFamily="34" charset="0"/>
                  <a:hlinkClick r:id="rId5"/>
                </a:rPr>
                <a:t>arxiv:2512.14238</a:t>
              </a: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IPARCOS participation in 3 additional white papers</a:t>
              </a:r>
              <a:endParaRPr lang="es-ES" dirty="0">
                <a:latin typeface="Arial" panose="020B0604020202020204" pitchFamily="34" charset="0"/>
                <a:cs typeface="Arial" panose="020B0604020202020204" pitchFamily="34" charset="0"/>
              </a:endParaRPr>
            </a:p>
          </p:txBody>
        </p:sp>
      </p:grpSp>
      <p:grpSp>
        <p:nvGrpSpPr>
          <p:cNvPr id="55" name="Grupo 54">
            <a:extLst>
              <a:ext uri="{FF2B5EF4-FFF2-40B4-BE49-F238E27FC236}">
                <a16:creationId xmlns:a16="http://schemas.microsoft.com/office/drawing/2014/main" id="{72D33C5C-A1AD-7AD6-F5EF-F0158DEFD847}"/>
              </a:ext>
            </a:extLst>
          </p:cNvPr>
          <p:cNvGrpSpPr/>
          <p:nvPr/>
        </p:nvGrpSpPr>
        <p:grpSpPr>
          <a:xfrm>
            <a:off x="5001491" y="1623853"/>
            <a:ext cx="7107162" cy="3122221"/>
            <a:chOff x="5001491" y="1623853"/>
            <a:chExt cx="7107162" cy="3122221"/>
          </a:xfrm>
        </p:grpSpPr>
        <p:pic>
          <p:nvPicPr>
            <p:cNvPr id="19" name="Picture 2" descr="UiO logo">
              <a:extLst>
                <a:ext uri="{FF2B5EF4-FFF2-40B4-BE49-F238E27FC236}">
                  <a16:creationId xmlns:a16="http://schemas.microsoft.com/office/drawing/2014/main" id="{A0EA9AD2-B44E-54FE-F9B3-CB4D992BFC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9572" y="1851937"/>
              <a:ext cx="2337715" cy="13905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ESO logo">
              <a:extLst>
                <a:ext uri="{FF2B5EF4-FFF2-40B4-BE49-F238E27FC236}">
                  <a16:creationId xmlns:a16="http://schemas.microsoft.com/office/drawing/2014/main" id="{F6B56953-83E6-3780-BB37-C884B0BAFA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7476" y="2911672"/>
              <a:ext cx="297963" cy="3992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UKRI logo">
              <a:extLst>
                <a:ext uri="{FF2B5EF4-FFF2-40B4-BE49-F238E27FC236}">
                  <a16:creationId xmlns:a16="http://schemas.microsoft.com/office/drawing/2014/main" id="{A1711F18-336D-1AB1-BA22-6EA31C5ADD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79122" y="2837536"/>
              <a:ext cx="1208509" cy="5246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a:extLst>
                <a:ext uri="{FF2B5EF4-FFF2-40B4-BE49-F238E27FC236}">
                  <a16:creationId xmlns:a16="http://schemas.microsoft.com/office/drawing/2014/main" id="{656F6D20-03B8-547F-A652-3525C2033A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7555" y="2891265"/>
              <a:ext cx="888576" cy="462664"/>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n 23" descr="Logotipo&#10;&#10;Descripción generada automáticamente">
              <a:extLst>
                <a:ext uri="{FF2B5EF4-FFF2-40B4-BE49-F238E27FC236}">
                  <a16:creationId xmlns:a16="http://schemas.microsoft.com/office/drawing/2014/main" id="{31C12D2C-145D-B4ED-38BE-D462D0ED4DB7}"/>
                </a:ext>
              </a:extLst>
            </p:cNvPr>
            <p:cNvPicPr>
              <a:picLocks noChangeAspect="1"/>
            </p:cNvPicPr>
            <p:nvPr/>
          </p:nvPicPr>
          <p:blipFill>
            <a:blip r:embed="rId10"/>
            <a:stretch>
              <a:fillRect/>
            </a:stretch>
          </p:blipFill>
          <p:spPr>
            <a:xfrm>
              <a:off x="8989763" y="2847039"/>
              <a:ext cx="474224" cy="486356"/>
            </a:xfrm>
            <a:prstGeom prst="rect">
              <a:avLst/>
            </a:prstGeom>
          </p:spPr>
        </p:pic>
        <p:pic>
          <p:nvPicPr>
            <p:cNvPr id="25" name="Imagen 24" descr="Logotipo&#10;&#10;Descripción generada automáticamente">
              <a:extLst>
                <a:ext uri="{FF2B5EF4-FFF2-40B4-BE49-F238E27FC236}">
                  <a16:creationId xmlns:a16="http://schemas.microsoft.com/office/drawing/2014/main" id="{AB379A9F-CCCF-8F08-CBDF-0F4D167EF518}"/>
                </a:ext>
              </a:extLst>
            </p:cNvPr>
            <p:cNvPicPr>
              <a:picLocks noChangeAspect="1"/>
            </p:cNvPicPr>
            <p:nvPr/>
          </p:nvPicPr>
          <p:blipFill>
            <a:blip r:embed="rId11"/>
            <a:stretch>
              <a:fillRect/>
            </a:stretch>
          </p:blipFill>
          <p:spPr>
            <a:xfrm>
              <a:off x="10879906" y="2675911"/>
              <a:ext cx="732728" cy="690399"/>
            </a:xfrm>
            <a:prstGeom prst="rect">
              <a:avLst/>
            </a:prstGeom>
          </p:spPr>
        </p:pic>
        <p:pic>
          <p:nvPicPr>
            <p:cNvPr id="29" name="Imagen 28" descr="Logotipo, nombre de la empresa&#10;&#10;Descripción generada automáticamente">
              <a:extLst>
                <a:ext uri="{FF2B5EF4-FFF2-40B4-BE49-F238E27FC236}">
                  <a16:creationId xmlns:a16="http://schemas.microsoft.com/office/drawing/2014/main" id="{76FC8B71-61CA-596A-BF08-5041750BABFA}"/>
                </a:ext>
              </a:extLst>
            </p:cNvPr>
            <p:cNvPicPr>
              <a:picLocks noChangeAspect="1"/>
            </p:cNvPicPr>
            <p:nvPr/>
          </p:nvPicPr>
          <p:blipFill>
            <a:blip r:embed="rId12"/>
            <a:stretch>
              <a:fillRect/>
            </a:stretch>
          </p:blipFill>
          <p:spPr>
            <a:xfrm>
              <a:off x="8724836" y="3399656"/>
              <a:ext cx="577343" cy="592112"/>
            </a:xfrm>
            <a:prstGeom prst="rect">
              <a:avLst/>
            </a:prstGeom>
          </p:spPr>
        </p:pic>
        <p:pic>
          <p:nvPicPr>
            <p:cNvPr id="30" name="Gráfico 29">
              <a:extLst>
                <a:ext uri="{FF2B5EF4-FFF2-40B4-BE49-F238E27FC236}">
                  <a16:creationId xmlns:a16="http://schemas.microsoft.com/office/drawing/2014/main" id="{81A0F880-7355-5A55-ED91-C4395485F463}"/>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510352" y="3482666"/>
              <a:ext cx="464945" cy="457766"/>
            </a:xfrm>
            <a:prstGeom prst="rect">
              <a:avLst/>
            </a:prstGeom>
          </p:spPr>
        </p:pic>
        <p:pic>
          <p:nvPicPr>
            <p:cNvPr id="33" name="Imagen 32" descr="Logotipo&#10;&#10;Descripción generada automáticamente">
              <a:extLst>
                <a:ext uri="{FF2B5EF4-FFF2-40B4-BE49-F238E27FC236}">
                  <a16:creationId xmlns:a16="http://schemas.microsoft.com/office/drawing/2014/main" id="{560D0B3B-EDFA-81C4-A603-29823432B03A}"/>
                </a:ext>
              </a:extLst>
            </p:cNvPr>
            <p:cNvPicPr>
              <a:picLocks noChangeAspect="1"/>
            </p:cNvPicPr>
            <p:nvPr/>
          </p:nvPicPr>
          <p:blipFill>
            <a:blip r:embed="rId14"/>
            <a:stretch>
              <a:fillRect/>
            </a:stretch>
          </p:blipFill>
          <p:spPr>
            <a:xfrm>
              <a:off x="10838308" y="3399656"/>
              <a:ext cx="896880" cy="690399"/>
            </a:xfrm>
            <a:prstGeom prst="rect">
              <a:avLst/>
            </a:prstGeom>
          </p:spPr>
        </p:pic>
        <p:pic>
          <p:nvPicPr>
            <p:cNvPr id="34" name="Imagen 33">
              <a:extLst>
                <a:ext uri="{FF2B5EF4-FFF2-40B4-BE49-F238E27FC236}">
                  <a16:creationId xmlns:a16="http://schemas.microsoft.com/office/drawing/2014/main" id="{F8D9CB76-3171-263C-E3BC-E2072F48BDA0}"/>
                </a:ext>
              </a:extLst>
            </p:cNvPr>
            <p:cNvPicPr>
              <a:picLocks noChangeAspect="1"/>
            </p:cNvPicPr>
            <p:nvPr/>
          </p:nvPicPr>
          <p:blipFill>
            <a:blip r:embed="rId15"/>
            <a:stretch>
              <a:fillRect/>
            </a:stretch>
          </p:blipFill>
          <p:spPr>
            <a:xfrm>
              <a:off x="6381967" y="4104773"/>
              <a:ext cx="775194" cy="383711"/>
            </a:xfrm>
            <a:prstGeom prst="rect">
              <a:avLst/>
            </a:prstGeom>
          </p:spPr>
        </p:pic>
        <p:pic>
          <p:nvPicPr>
            <p:cNvPr id="35" name="Imagen 34">
              <a:extLst>
                <a:ext uri="{FF2B5EF4-FFF2-40B4-BE49-F238E27FC236}">
                  <a16:creationId xmlns:a16="http://schemas.microsoft.com/office/drawing/2014/main" id="{3667E95A-1090-0927-25F0-595C5F5A257D}"/>
                </a:ext>
              </a:extLst>
            </p:cNvPr>
            <p:cNvPicPr>
              <a:picLocks noChangeAspect="1"/>
            </p:cNvPicPr>
            <p:nvPr/>
          </p:nvPicPr>
          <p:blipFill>
            <a:blip r:embed="rId16"/>
            <a:stretch>
              <a:fillRect/>
            </a:stretch>
          </p:blipFill>
          <p:spPr>
            <a:xfrm>
              <a:off x="8154927" y="4151444"/>
              <a:ext cx="491520" cy="245325"/>
            </a:xfrm>
            <a:prstGeom prst="rect">
              <a:avLst/>
            </a:prstGeom>
          </p:spPr>
        </p:pic>
        <p:pic>
          <p:nvPicPr>
            <p:cNvPr id="36" name="Imagen 35" descr="Logotipo, nombre de la empresa&#10;&#10;Descripción generada automáticamente">
              <a:extLst>
                <a:ext uri="{FF2B5EF4-FFF2-40B4-BE49-F238E27FC236}">
                  <a16:creationId xmlns:a16="http://schemas.microsoft.com/office/drawing/2014/main" id="{F2AFE1EA-01E2-FCDC-66D2-52F2ED993148}"/>
                </a:ext>
              </a:extLst>
            </p:cNvPr>
            <p:cNvPicPr>
              <a:picLocks noChangeAspect="1"/>
            </p:cNvPicPr>
            <p:nvPr/>
          </p:nvPicPr>
          <p:blipFill>
            <a:blip r:embed="rId17"/>
            <a:stretch>
              <a:fillRect/>
            </a:stretch>
          </p:blipFill>
          <p:spPr>
            <a:xfrm>
              <a:off x="7143615" y="3940432"/>
              <a:ext cx="998732" cy="690399"/>
            </a:xfrm>
            <a:prstGeom prst="rect">
              <a:avLst/>
            </a:prstGeom>
          </p:spPr>
        </p:pic>
        <p:pic>
          <p:nvPicPr>
            <p:cNvPr id="38" name="Imagen 37">
              <a:extLst>
                <a:ext uri="{FF2B5EF4-FFF2-40B4-BE49-F238E27FC236}">
                  <a16:creationId xmlns:a16="http://schemas.microsoft.com/office/drawing/2014/main" id="{83B3FE05-5C57-E788-A236-6465675BF1F7}"/>
                </a:ext>
              </a:extLst>
            </p:cNvPr>
            <p:cNvPicPr>
              <a:picLocks noChangeAspect="1"/>
            </p:cNvPicPr>
            <p:nvPr/>
          </p:nvPicPr>
          <p:blipFill>
            <a:blip r:embed="rId18"/>
            <a:stretch>
              <a:fillRect/>
            </a:stretch>
          </p:blipFill>
          <p:spPr>
            <a:xfrm>
              <a:off x="10460729" y="4053137"/>
              <a:ext cx="382012" cy="563934"/>
            </a:xfrm>
            <a:prstGeom prst="rect">
              <a:avLst/>
            </a:prstGeom>
          </p:spPr>
        </p:pic>
        <p:pic>
          <p:nvPicPr>
            <p:cNvPr id="41" name="Imagen 40">
              <a:extLst>
                <a:ext uri="{FF2B5EF4-FFF2-40B4-BE49-F238E27FC236}">
                  <a16:creationId xmlns:a16="http://schemas.microsoft.com/office/drawing/2014/main" id="{37EF8D88-FC80-B0C2-9792-1F29D46A57D4}"/>
                </a:ext>
              </a:extLst>
            </p:cNvPr>
            <p:cNvPicPr>
              <a:picLocks noChangeAspect="1"/>
            </p:cNvPicPr>
            <p:nvPr/>
          </p:nvPicPr>
          <p:blipFill>
            <a:blip r:embed="rId19"/>
            <a:stretch>
              <a:fillRect/>
            </a:stretch>
          </p:blipFill>
          <p:spPr>
            <a:xfrm>
              <a:off x="5221945" y="3524520"/>
              <a:ext cx="1897167" cy="407197"/>
            </a:xfrm>
            <a:prstGeom prst="rect">
              <a:avLst/>
            </a:prstGeom>
          </p:spPr>
        </p:pic>
        <p:pic>
          <p:nvPicPr>
            <p:cNvPr id="42" name="Imagen 41">
              <a:extLst>
                <a:ext uri="{FF2B5EF4-FFF2-40B4-BE49-F238E27FC236}">
                  <a16:creationId xmlns:a16="http://schemas.microsoft.com/office/drawing/2014/main" id="{2B24B25F-4967-CB11-950E-134BC2C01972}"/>
                </a:ext>
              </a:extLst>
            </p:cNvPr>
            <p:cNvPicPr>
              <a:picLocks noChangeAspect="1"/>
            </p:cNvPicPr>
            <p:nvPr/>
          </p:nvPicPr>
          <p:blipFill>
            <a:blip r:embed="rId20"/>
            <a:stretch>
              <a:fillRect/>
            </a:stretch>
          </p:blipFill>
          <p:spPr>
            <a:xfrm>
              <a:off x="6782062" y="2907159"/>
              <a:ext cx="2010992" cy="431808"/>
            </a:xfrm>
            <a:prstGeom prst="rect">
              <a:avLst/>
            </a:prstGeom>
          </p:spPr>
        </p:pic>
        <p:pic>
          <p:nvPicPr>
            <p:cNvPr id="43" name="Imagen 42">
              <a:extLst>
                <a:ext uri="{FF2B5EF4-FFF2-40B4-BE49-F238E27FC236}">
                  <a16:creationId xmlns:a16="http://schemas.microsoft.com/office/drawing/2014/main" id="{C1C9AA56-E265-069E-CF7B-907D144F55BE}"/>
                </a:ext>
              </a:extLst>
            </p:cNvPr>
            <p:cNvPicPr>
              <a:picLocks noChangeAspect="1"/>
            </p:cNvPicPr>
            <p:nvPr/>
          </p:nvPicPr>
          <p:blipFill>
            <a:blip r:embed="rId21"/>
            <a:stretch>
              <a:fillRect/>
            </a:stretch>
          </p:blipFill>
          <p:spPr>
            <a:xfrm>
              <a:off x="7269061" y="3449009"/>
              <a:ext cx="1147209" cy="545278"/>
            </a:xfrm>
            <a:prstGeom prst="rect">
              <a:avLst/>
            </a:prstGeom>
          </p:spPr>
        </p:pic>
        <p:pic>
          <p:nvPicPr>
            <p:cNvPr id="1026" name="Picture 2">
              <a:extLst>
                <a:ext uri="{FF2B5EF4-FFF2-40B4-BE49-F238E27FC236}">
                  <a16:creationId xmlns:a16="http://schemas.microsoft.com/office/drawing/2014/main" id="{3ABDDB6F-3543-362C-68EC-AAFD496F78B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183376" y="3432399"/>
              <a:ext cx="554707" cy="559369"/>
            </a:xfrm>
            <a:prstGeom prst="rect">
              <a:avLst/>
            </a:prstGeom>
            <a:noFill/>
            <a:extLst>
              <a:ext uri="{909E8E84-426E-40DD-AFC4-6F175D3DCCD1}">
                <a14:hiddenFill xmlns:a14="http://schemas.microsoft.com/office/drawing/2010/main">
                  <a:solidFill>
                    <a:srgbClr val="FFFFFF"/>
                  </a:solidFill>
                </a14:hiddenFill>
              </a:ext>
            </a:extLst>
          </p:spPr>
        </p:pic>
        <p:pic>
          <p:nvPicPr>
            <p:cNvPr id="44" name="Imagen 43">
              <a:extLst>
                <a:ext uri="{FF2B5EF4-FFF2-40B4-BE49-F238E27FC236}">
                  <a16:creationId xmlns:a16="http://schemas.microsoft.com/office/drawing/2014/main" id="{1C8B31B8-B03F-0880-F6CD-FD401A41305A}"/>
                </a:ext>
              </a:extLst>
            </p:cNvPr>
            <p:cNvPicPr>
              <a:picLocks noChangeAspect="1"/>
            </p:cNvPicPr>
            <p:nvPr/>
          </p:nvPicPr>
          <p:blipFill>
            <a:blip r:embed="rId23"/>
            <a:stretch>
              <a:fillRect/>
            </a:stretch>
          </p:blipFill>
          <p:spPr>
            <a:xfrm>
              <a:off x="5121361" y="4122500"/>
              <a:ext cx="1106860" cy="383711"/>
            </a:xfrm>
            <a:prstGeom prst="rect">
              <a:avLst/>
            </a:prstGeom>
          </p:spPr>
        </p:pic>
        <p:pic>
          <p:nvPicPr>
            <p:cNvPr id="47" name="Imagen 46">
              <a:extLst>
                <a:ext uri="{FF2B5EF4-FFF2-40B4-BE49-F238E27FC236}">
                  <a16:creationId xmlns:a16="http://schemas.microsoft.com/office/drawing/2014/main" id="{7D229D90-77DA-DE0A-192E-F5409D7C4E5C}"/>
                </a:ext>
              </a:extLst>
            </p:cNvPr>
            <p:cNvPicPr>
              <a:picLocks noChangeAspect="1"/>
            </p:cNvPicPr>
            <p:nvPr/>
          </p:nvPicPr>
          <p:blipFill>
            <a:blip r:embed="rId24"/>
            <a:stretch>
              <a:fillRect/>
            </a:stretch>
          </p:blipFill>
          <p:spPr>
            <a:xfrm>
              <a:off x="8766233" y="4106950"/>
              <a:ext cx="1534244" cy="383561"/>
            </a:xfrm>
            <a:prstGeom prst="rect">
              <a:avLst/>
            </a:prstGeom>
          </p:spPr>
        </p:pic>
        <p:pic>
          <p:nvPicPr>
            <p:cNvPr id="48" name="Imagen 47">
              <a:extLst>
                <a:ext uri="{FF2B5EF4-FFF2-40B4-BE49-F238E27FC236}">
                  <a16:creationId xmlns:a16="http://schemas.microsoft.com/office/drawing/2014/main" id="{17553C2E-98C0-DE10-7C12-04AC1315949F}"/>
                </a:ext>
              </a:extLst>
            </p:cNvPr>
            <p:cNvPicPr>
              <a:picLocks noChangeAspect="1"/>
            </p:cNvPicPr>
            <p:nvPr/>
          </p:nvPicPr>
          <p:blipFill>
            <a:blip r:embed="rId25"/>
            <a:stretch>
              <a:fillRect/>
            </a:stretch>
          </p:blipFill>
          <p:spPr>
            <a:xfrm>
              <a:off x="11002993" y="4056746"/>
              <a:ext cx="897759" cy="524690"/>
            </a:xfrm>
            <a:prstGeom prst="rect">
              <a:avLst/>
            </a:prstGeom>
          </p:spPr>
        </p:pic>
        <p:sp>
          <p:nvSpPr>
            <p:cNvPr id="52" name="Rectángulo redondeado 51">
              <a:extLst>
                <a:ext uri="{FF2B5EF4-FFF2-40B4-BE49-F238E27FC236}">
                  <a16:creationId xmlns:a16="http://schemas.microsoft.com/office/drawing/2014/main" id="{3DBDD6BD-3EB2-A0C0-F54F-E1E686F68E56}"/>
                </a:ext>
              </a:extLst>
            </p:cNvPr>
            <p:cNvSpPr/>
            <p:nvPr/>
          </p:nvSpPr>
          <p:spPr>
            <a:xfrm>
              <a:off x="5001491" y="2219258"/>
              <a:ext cx="7107162" cy="2526816"/>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Elipse 52">
              <a:extLst>
                <a:ext uri="{FF2B5EF4-FFF2-40B4-BE49-F238E27FC236}">
                  <a16:creationId xmlns:a16="http://schemas.microsoft.com/office/drawing/2014/main" id="{DA245FA7-BC9B-0447-7328-53BD058B1559}"/>
                </a:ext>
              </a:extLst>
            </p:cNvPr>
            <p:cNvSpPr/>
            <p:nvPr/>
          </p:nvSpPr>
          <p:spPr>
            <a:xfrm>
              <a:off x="8344587" y="1623853"/>
              <a:ext cx="498022" cy="419164"/>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79834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1000"/>
                                        <p:tgtEl>
                                          <p:spTgt spid="55"/>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dissolve">
                                      <p:cBhvr>
                                        <p:cTn id="11" dur="1000"/>
                                        <p:tgtEl>
                                          <p:spTgt spid="5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dissolve">
                                      <p:cBhvr>
                                        <p:cTn id="16"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Logotipo&#10;&#10;Descripción generada automáticamente">
            <a:extLst>
              <a:ext uri="{FF2B5EF4-FFF2-40B4-BE49-F238E27FC236}">
                <a16:creationId xmlns:a16="http://schemas.microsoft.com/office/drawing/2014/main" id="{A45E69C2-7CA4-809A-B93E-E491C7C9AAC3}"/>
              </a:ext>
            </a:extLst>
          </p:cNvPr>
          <p:cNvPicPr>
            <a:picLocks noChangeAspect="1"/>
          </p:cNvPicPr>
          <p:nvPr/>
        </p:nvPicPr>
        <p:blipFill>
          <a:blip r:embed="rId2"/>
          <a:stretch>
            <a:fillRect/>
          </a:stretch>
        </p:blipFill>
        <p:spPr>
          <a:xfrm>
            <a:off x="167744" y="186444"/>
            <a:ext cx="1243757" cy="1142674"/>
          </a:xfrm>
          <a:prstGeom prst="rect">
            <a:avLst/>
          </a:prstGeom>
        </p:spPr>
      </p:pic>
      <p:pic>
        <p:nvPicPr>
          <p:cNvPr id="4" name="Imagen 3">
            <a:extLst>
              <a:ext uri="{FF2B5EF4-FFF2-40B4-BE49-F238E27FC236}">
                <a16:creationId xmlns:a16="http://schemas.microsoft.com/office/drawing/2014/main" id="{C182D6BA-C3C5-EB67-EC58-51FF4A3F8D24}"/>
              </a:ext>
            </a:extLst>
          </p:cNvPr>
          <p:cNvPicPr>
            <a:picLocks noChangeAspect="1"/>
          </p:cNvPicPr>
          <p:nvPr/>
        </p:nvPicPr>
        <p:blipFill>
          <a:blip r:embed="rId3"/>
          <a:stretch>
            <a:fillRect/>
          </a:stretch>
        </p:blipFill>
        <p:spPr>
          <a:xfrm>
            <a:off x="1405944" y="9982"/>
            <a:ext cx="1388589" cy="1388589"/>
          </a:xfrm>
          <a:prstGeom prst="rect">
            <a:avLst/>
          </a:prstGeom>
        </p:spPr>
      </p:pic>
      <p:sp>
        <p:nvSpPr>
          <p:cNvPr id="5" name="CuadroTexto 4">
            <a:extLst>
              <a:ext uri="{FF2B5EF4-FFF2-40B4-BE49-F238E27FC236}">
                <a16:creationId xmlns:a16="http://schemas.microsoft.com/office/drawing/2014/main" id="{770FE08D-67EE-AE78-6280-3446F0926275}"/>
              </a:ext>
            </a:extLst>
          </p:cNvPr>
          <p:cNvSpPr txBox="1"/>
          <p:nvPr/>
        </p:nvSpPr>
        <p:spPr>
          <a:xfrm>
            <a:off x="3070037" y="266115"/>
            <a:ext cx="4563817" cy="446276"/>
          </a:xfrm>
          <a:prstGeom prst="rect">
            <a:avLst/>
          </a:prstGeom>
          <a:noFill/>
        </p:spPr>
        <p:txBody>
          <a:bodyPr wrap="square">
            <a:spAutoFit/>
          </a:bodyPr>
          <a:lstStyle/>
          <a:p>
            <a:r>
              <a:rPr lang="en-GB" sz="2300" dirty="0">
                <a:solidFill>
                  <a:srgbClr val="C00000"/>
                </a:solidFill>
              </a:rPr>
              <a:t>AtLAST-2 UCM-IPARCOS node</a:t>
            </a:r>
            <a:endParaRPr lang="en-GB" sz="2300" dirty="0"/>
          </a:p>
        </p:txBody>
      </p:sp>
      <p:sp>
        <p:nvSpPr>
          <p:cNvPr id="6" name="CuadroTexto 5">
            <a:extLst>
              <a:ext uri="{FF2B5EF4-FFF2-40B4-BE49-F238E27FC236}">
                <a16:creationId xmlns:a16="http://schemas.microsoft.com/office/drawing/2014/main" id="{B21B14A7-F28D-F608-6790-4A9C91F88EEB}"/>
              </a:ext>
            </a:extLst>
          </p:cNvPr>
          <p:cNvSpPr txBox="1"/>
          <p:nvPr/>
        </p:nvSpPr>
        <p:spPr>
          <a:xfrm>
            <a:off x="316509" y="2192528"/>
            <a:ext cx="5611092" cy="1815882"/>
          </a:xfrm>
          <a:prstGeom prst="rect">
            <a:avLst/>
          </a:prstGeom>
          <a:noFill/>
        </p:spPr>
        <p:txBody>
          <a:bodyPr wrap="square">
            <a:spAutoFit/>
          </a:bodyPr>
          <a:lstStyle/>
          <a:p>
            <a:pPr marL="285750" indent="-285750">
              <a:buFont typeface="Courier New" panose="02070309020205020404" pitchFamily="49" charset="0"/>
              <a:buChar char="o"/>
            </a:pPr>
            <a:r>
              <a:rPr lang="es-ES" sz="1600" dirty="0">
                <a:solidFill>
                  <a:srgbClr val="333333"/>
                </a:solidFill>
              </a:rPr>
              <a:t>Co-lead </a:t>
            </a:r>
            <a:r>
              <a:rPr lang="es-ES" sz="1600" b="1" dirty="0" err="1">
                <a:solidFill>
                  <a:srgbClr val="333333"/>
                </a:solidFill>
              </a:rPr>
              <a:t>Operations</a:t>
            </a:r>
            <a:r>
              <a:rPr lang="es-ES" sz="1600" b="1" dirty="0">
                <a:solidFill>
                  <a:srgbClr val="333333"/>
                </a:solidFill>
              </a:rPr>
              <a:t> and User </a:t>
            </a:r>
            <a:r>
              <a:rPr lang="es-ES" sz="1600" b="1" dirty="0" err="1">
                <a:solidFill>
                  <a:srgbClr val="333333"/>
                </a:solidFill>
              </a:rPr>
              <a:t>Experience</a:t>
            </a:r>
            <a:r>
              <a:rPr lang="es-ES" sz="1600" b="1" dirty="0">
                <a:solidFill>
                  <a:srgbClr val="333333"/>
                </a:solidFill>
              </a:rPr>
              <a:t> </a:t>
            </a:r>
            <a:r>
              <a:rPr lang="es-ES" sz="1600" dirty="0">
                <a:solidFill>
                  <a:srgbClr val="333333"/>
                </a:solidFill>
              </a:rPr>
              <a:t>(WP4)</a:t>
            </a:r>
          </a:p>
          <a:p>
            <a:pPr marL="285750" indent="-285750">
              <a:buFont typeface="Courier New" panose="02070309020205020404" pitchFamily="49" charset="0"/>
              <a:buChar char="o"/>
            </a:pPr>
            <a:r>
              <a:rPr lang="es-ES" sz="1600" dirty="0">
                <a:solidFill>
                  <a:srgbClr val="333333"/>
                </a:solidFill>
              </a:rPr>
              <a:t>Modern </a:t>
            </a:r>
            <a:r>
              <a:rPr lang="es-ES" sz="1600" dirty="0" err="1">
                <a:solidFill>
                  <a:srgbClr val="333333"/>
                </a:solidFill>
              </a:rPr>
              <a:t>operations</a:t>
            </a:r>
            <a:r>
              <a:rPr lang="es-ES" sz="1600" dirty="0">
                <a:solidFill>
                  <a:srgbClr val="333333"/>
                </a:solidFill>
              </a:rPr>
              <a:t> </a:t>
            </a:r>
            <a:r>
              <a:rPr lang="es-ES" sz="1600" dirty="0" err="1">
                <a:solidFill>
                  <a:srgbClr val="333333"/>
                </a:solidFill>
              </a:rPr>
              <a:t>concepts</a:t>
            </a:r>
            <a:r>
              <a:rPr lang="es-ES" sz="1600" dirty="0">
                <a:solidFill>
                  <a:srgbClr val="333333"/>
                </a:solidFill>
              </a:rPr>
              <a:t>: Remote and </a:t>
            </a:r>
            <a:r>
              <a:rPr lang="es-ES" sz="1600" dirty="0" err="1">
                <a:solidFill>
                  <a:srgbClr val="333333"/>
                </a:solidFill>
              </a:rPr>
              <a:t>distributed</a:t>
            </a:r>
            <a:r>
              <a:rPr lang="es-ES" sz="1600" dirty="0">
                <a:solidFill>
                  <a:srgbClr val="333333"/>
                </a:solidFill>
              </a:rPr>
              <a:t> </a:t>
            </a:r>
            <a:r>
              <a:rPr lang="es-ES" sz="1600" dirty="0" err="1">
                <a:solidFill>
                  <a:srgbClr val="333333"/>
                </a:solidFill>
              </a:rPr>
              <a:t>operations</a:t>
            </a:r>
            <a:endParaRPr lang="es-ES" sz="1600" dirty="0">
              <a:solidFill>
                <a:srgbClr val="333333"/>
              </a:solidFill>
            </a:endParaRPr>
          </a:p>
          <a:p>
            <a:pPr marL="285750" indent="-285750">
              <a:buFont typeface="Courier New" panose="02070309020205020404" pitchFamily="49" charset="0"/>
              <a:buChar char="o"/>
            </a:pPr>
            <a:r>
              <a:rPr lang="es-ES" sz="1600" b="0" i="0" dirty="0">
                <a:solidFill>
                  <a:srgbClr val="333333"/>
                </a:solidFill>
                <a:effectLst/>
              </a:rPr>
              <a:t>Data </a:t>
            </a:r>
            <a:r>
              <a:rPr lang="es-ES" sz="1600" b="0" i="0" dirty="0" err="1">
                <a:solidFill>
                  <a:srgbClr val="333333"/>
                </a:solidFill>
                <a:effectLst/>
              </a:rPr>
              <a:t>infrastructure</a:t>
            </a:r>
            <a:r>
              <a:rPr lang="es-ES" sz="1600" b="0" i="0" dirty="0">
                <a:solidFill>
                  <a:srgbClr val="333333"/>
                </a:solidFill>
                <a:effectLst/>
              </a:rPr>
              <a:t>, </a:t>
            </a:r>
            <a:r>
              <a:rPr lang="es-ES" sz="1600" b="0" i="0" dirty="0" err="1">
                <a:solidFill>
                  <a:srgbClr val="333333"/>
                </a:solidFill>
                <a:effectLst/>
              </a:rPr>
              <a:t>archving</a:t>
            </a:r>
            <a:r>
              <a:rPr lang="es-ES" sz="1600" b="0" i="0" dirty="0">
                <a:solidFill>
                  <a:srgbClr val="333333"/>
                </a:solidFill>
                <a:effectLst/>
              </a:rPr>
              <a:t> and </a:t>
            </a:r>
            <a:r>
              <a:rPr lang="es-ES" sz="1600" b="0" i="0" dirty="0" err="1">
                <a:solidFill>
                  <a:srgbClr val="333333"/>
                </a:solidFill>
                <a:effectLst/>
              </a:rPr>
              <a:t>user</a:t>
            </a:r>
            <a:r>
              <a:rPr lang="es-ES" sz="1600" b="0" i="0" dirty="0">
                <a:solidFill>
                  <a:srgbClr val="333333"/>
                </a:solidFill>
                <a:effectLst/>
              </a:rPr>
              <a:t> </a:t>
            </a:r>
            <a:r>
              <a:rPr lang="es-ES" sz="1600" b="0" i="0" dirty="0" err="1">
                <a:solidFill>
                  <a:srgbClr val="333333"/>
                </a:solidFill>
                <a:effectLst/>
              </a:rPr>
              <a:t>access</a:t>
            </a:r>
            <a:endParaRPr lang="es-ES" sz="1600" b="0" i="0" dirty="0">
              <a:solidFill>
                <a:srgbClr val="333333"/>
              </a:solidFill>
              <a:effectLst/>
            </a:endParaRPr>
          </a:p>
          <a:p>
            <a:pPr marL="285750" indent="-285750">
              <a:buFont typeface="Courier New" panose="02070309020205020404" pitchFamily="49" charset="0"/>
              <a:buChar char="o"/>
            </a:pPr>
            <a:r>
              <a:rPr lang="es-ES" sz="1600" dirty="0">
                <a:solidFill>
                  <a:srgbClr val="333333"/>
                </a:solidFill>
              </a:rPr>
              <a:t>User </a:t>
            </a:r>
            <a:r>
              <a:rPr lang="es-ES" sz="1600" dirty="0" err="1">
                <a:solidFill>
                  <a:srgbClr val="333333"/>
                </a:solidFill>
              </a:rPr>
              <a:t>support</a:t>
            </a:r>
            <a:r>
              <a:rPr lang="es-ES" sz="1600" dirty="0">
                <a:solidFill>
                  <a:srgbClr val="333333"/>
                </a:solidFill>
              </a:rPr>
              <a:t> </a:t>
            </a:r>
            <a:r>
              <a:rPr lang="es-ES" sz="1600" dirty="0" err="1">
                <a:solidFill>
                  <a:srgbClr val="333333"/>
                </a:solidFill>
              </a:rPr>
              <a:t>models</a:t>
            </a:r>
            <a:endParaRPr lang="es-ES" sz="1600" dirty="0">
              <a:solidFill>
                <a:srgbClr val="333333"/>
              </a:solidFill>
            </a:endParaRPr>
          </a:p>
          <a:p>
            <a:pPr marL="285750" indent="-285750">
              <a:buFont typeface="Courier New" panose="02070309020205020404" pitchFamily="49" charset="0"/>
              <a:buChar char="o"/>
            </a:pPr>
            <a:r>
              <a:rPr lang="es-ES" sz="1600" b="0" i="0" dirty="0" err="1">
                <a:solidFill>
                  <a:srgbClr val="333333"/>
                </a:solidFill>
                <a:effectLst/>
              </a:rPr>
              <a:t>Engagement</a:t>
            </a:r>
            <a:r>
              <a:rPr lang="es-ES" sz="1600" b="0" i="0" dirty="0">
                <a:solidFill>
                  <a:srgbClr val="333333"/>
                </a:solidFill>
                <a:effectLst/>
              </a:rPr>
              <a:t> </a:t>
            </a:r>
            <a:r>
              <a:rPr lang="es-ES" sz="1600" b="0" i="0" dirty="0" err="1">
                <a:solidFill>
                  <a:srgbClr val="333333"/>
                </a:solidFill>
                <a:effectLst/>
              </a:rPr>
              <a:t>of</a:t>
            </a:r>
            <a:r>
              <a:rPr lang="es-ES" sz="1600" b="0" i="0" dirty="0">
                <a:solidFill>
                  <a:srgbClr val="333333"/>
                </a:solidFill>
                <a:effectLst/>
              </a:rPr>
              <a:t> </a:t>
            </a:r>
            <a:r>
              <a:rPr lang="es-ES" sz="1600" b="0" i="0" dirty="0" err="1">
                <a:solidFill>
                  <a:srgbClr val="333333"/>
                </a:solidFill>
                <a:effectLst/>
              </a:rPr>
              <a:t>Spanish</a:t>
            </a:r>
            <a:r>
              <a:rPr lang="es-ES" sz="1600" b="0" i="0" dirty="0">
                <a:solidFill>
                  <a:srgbClr val="333333"/>
                </a:solidFill>
                <a:effectLst/>
              </a:rPr>
              <a:t> </a:t>
            </a:r>
            <a:r>
              <a:rPr lang="es-ES" sz="1600" b="0" i="0" dirty="0" err="1">
                <a:solidFill>
                  <a:srgbClr val="333333"/>
                </a:solidFill>
                <a:effectLst/>
              </a:rPr>
              <a:t>community</a:t>
            </a:r>
            <a:endParaRPr lang="es-ES" sz="1600" b="1" dirty="0">
              <a:solidFill>
                <a:srgbClr val="333333"/>
              </a:solidFill>
            </a:endParaRPr>
          </a:p>
          <a:p>
            <a:pPr marL="285750" indent="-285750">
              <a:buFont typeface="Courier New" panose="02070309020205020404" pitchFamily="49" charset="0"/>
              <a:buChar char="o"/>
            </a:pPr>
            <a:r>
              <a:rPr lang="es-ES" sz="1600" dirty="0" err="1">
                <a:solidFill>
                  <a:srgbClr val="333333"/>
                </a:solidFill>
              </a:rPr>
              <a:t>Contribute</a:t>
            </a:r>
            <a:r>
              <a:rPr lang="es-ES" sz="1600" dirty="0">
                <a:solidFill>
                  <a:srgbClr val="333333"/>
                </a:solidFill>
              </a:rPr>
              <a:t> </a:t>
            </a:r>
            <a:r>
              <a:rPr lang="es-ES" sz="1600" dirty="0" err="1">
                <a:solidFill>
                  <a:srgbClr val="333333"/>
                </a:solidFill>
              </a:rPr>
              <a:t>to</a:t>
            </a:r>
            <a:r>
              <a:rPr lang="es-ES" sz="1600" dirty="0">
                <a:solidFill>
                  <a:srgbClr val="333333"/>
                </a:solidFill>
              </a:rPr>
              <a:t> </a:t>
            </a:r>
            <a:r>
              <a:rPr lang="es-ES" sz="1600" dirty="0" err="1">
                <a:solidFill>
                  <a:srgbClr val="333333"/>
                </a:solidFill>
              </a:rPr>
              <a:t>Science</a:t>
            </a:r>
            <a:r>
              <a:rPr lang="es-ES" sz="1600" dirty="0">
                <a:solidFill>
                  <a:srgbClr val="333333"/>
                </a:solidFill>
              </a:rPr>
              <a:t> Reference Plan</a:t>
            </a:r>
            <a:endParaRPr lang="es-ES" sz="1600" b="0" i="0" dirty="0">
              <a:solidFill>
                <a:srgbClr val="333333"/>
              </a:solidFill>
              <a:effectLst/>
            </a:endParaRPr>
          </a:p>
        </p:txBody>
      </p:sp>
      <p:sp>
        <p:nvSpPr>
          <p:cNvPr id="8" name="CuadroTexto 7">
            <a:extLst>
              <a:ext uri="{FF2B5EF4-FFF2-40B4-BE49-F238E27FC236}">
                <a16:creationId xmlns:a16="http://schemas.microsoft.com/office/drawing/2014/main" id="{3B40F8BE-0975-E59E-534D-A084B4BFEA70}"/>
              </a:ext>
            </a:extLst>
          </p:cNvPr>
          <p:cNvSpPr txBox="1"/>
          <p:nvPr/>
        </p:nvSpPr>
        <p:spPr>
          <a:xfrm>
            <a:off x="2731491" y="757781"/>
            <a:ext cx="6096000" cy="1046440"/>
          </a:xfrm>
          <a:prstGeom prst="rect">
            <a:avLst/>
          </a:prstGeom>
          <a:noFill/>
        </p:spPr>
        <p:txBody>
          <a:bodyPr wrap="square">
            <a:spAutoFit/>
          </a:bodyPr>
          <a:lstStyle/>
          <a:p>
            <a:pPr marL="285750" marR="0" lvl="0" indent="-285750" algn="l" defTabSz="914400" rtl="0" eaLnBrk="0" fontAlgn="base" latinLnBrk="0" hangingPunct="0">
              <a:spcBef>
                <a:spcPct val="0"/>
              </a:spcBef>
              <a:spcAft>
                <a:spcPct val="0"/>
              </a:spcAft>
              <a:buClrTx/>
              <a:buSzTx/>
              <a:buFont typeface="Arial" panose="020B0604020202020204" pitchFamily="34" charset="0"/>
              <a:buChar char="•"/>
              <a:tabLst/>
            </a:pPr>
            <a:r>
              <a:rPr kumimoji="0" lang="es-ES" altLang="en-ES" sz="1600" b="1" i="0" u="none" strike="noStrike" cap="none" normalizeH="0" baseline="0" dirty="0">
                <a:ln>
                  <a:noFill/>
                </a:ln>
                <a:solidFill>
                  <a:srgbClr val="000000"/>
                </a:solidFill>
                <a:effectLst/>
                <a:latin typeface="Arial" panose="020B0604020202020204" pitchFamily="34" charset="0"/>
              </a:rPr>
              <a:t>PI: </a:t>
            </a:r>
            <a:r>
              <a:rPr kumimoji="0" lang="es-ES" altLang="en-ES" sz="1600" i="0" u="none" strike="noStrike" cap="none" normalizeH="0" baseline="0" dirty="0">
                <a:ln>
                  <a:noFill/>
                </a:ln>
                <a:solidFill>
                  <a:srgbClr val="000000"/>
                </a:solidFill>
                <a:effectLst/>
                <a:latin typeface="Arial" panose="020B0604020202020204" pitchFamily="34" charset="0"/>
              </a:rPr>
              <a:t>Armando Gil de Paz</a:t>
            </a:r>
          </a:p>
          <a:p>
            <a:pPr marL="285750" marR="0" lvl="0" indent="-285750" algn="l" defTabSz="914400" rtl="0" eaLnBrk="0" fontAlgn="base" latinLnBrk="0" hangingPunct="0">
              <a:spcBef>
                <a:spcPct val="0"/>
              </a:spcBef>
              <a:spcAft>
                <a:spcPct val="0"/>
              </a:spcAft>
              <a:buClrTx/>
              <a:buSzTx/>
              <a:buFont typeface="Arial" panose="020B0604020202020204" pitchFamily="34" charset="0"/>
              <a:buChar char="•"/>
              <a:tabLst/>
            </a:pPr>
            <a:r>
              <a:rPr lang="es-ES" altLang="en-ES" sz="1600" b="1" dirty="0" err="1">
                <a:latin typeface="Arial" panose="020B0604020202020204" pitchFamily="34" charset="0"/>
              </a:rPr>
              <a:t>Scientific</a:t>
            </a:r>
            <a:r>
              <a:rPr lang="es-ES" altLang="en-ES" sz="1600" b="1" dirty="0">
                <a:latin typeface="Arial" panose="020B0604020202020204" pitchFamily="34" charset="0"/>
              </a:rPr>
              <a:t> </a:t>
            </a:r>
            <a:r>
              <a:rPr lang="es-ES" altLang="en-ES" sz="1600" b="1" dirty="0" err="1">
                <a:latin typeface="Arial" panose="020B0604020202020204" pitchFamily="34" charset="0"/>
              </a:rPr>
              <a:t>Coordinator</a:t>
            </a:r>
            <a:r>
              <a:rPr lang="es-ES" altLang="en-ES" sz="1600" b="1" dirty="0">
                <a:latin typeface="Arial" panose="020B0604020202020204" pitchFamily="34" charset="0"/>
              </a:rPr>
              <a:t>: </a:t>
            </a:r>
            <a:r>
              <a:rPr lang="es-ES" altLang="en-ES" sz="1600" dirty="0">
                <a:latin typeface="Arial" panose="020B0604020202020204" pitchFamily="34" charset="0"/>
              </a:rPr>
              <a:t>F. M. Montenegro-Montes</a:t>
            </a:r>
          </a:p>
          <a:p>
            <a:pPr marL="285750" marR="0" lvl="0" indent="-285750" algn="l" defTabSz="914400" rtl="0" eaLnBrk="0" fontAlgn="base" latinLnBrk="0" hangingPunct="0">
              <a:spcBef>
                <a:spcPct val="0"/>
              </a:spcBef>
              <a:spcAft>
                <a:spcPct val="0"/>
              </a:spcAft>
              <a:buClrTx/>
              <a:buSzTx/>
              <a:buFont typeface="Arial" panose="020B0604020202020204" pitchFamily="34" charset="0"/>
              <a:buChar char="•"/>
              <a:tabLst/>
            </a:pPr>
            <a:r>
              <a:rPr kumimoji="0" lang="es-ES" altLang="en-ES" sz="1600" i="0" u="none" strike="noStrike" cap="none" normalizeH="0" baseline="0" dirty="0">
                <a:ln>
                  <a:noFill/>
                </a:ln>
                <a:solidFill>
                  <a:srgbClr val="000000"/>
                </a:solidFill>
                <a:effectLst/>
                <a:latin typeface="Arial" panose="020B0604020202020204" pitchFamily="34" charset="0"/>
              </a:rPr>
              <a:t>12 IPARCOS </a:t>
            </a:r>
            <a:r>
              <a:rPr kumimoji="0" lang="es-ES" altLang="en-ES" sz="1600" i="0" u="none" strike="noStrike" cap="none" normalizeH="0" baseline="0" dirty="0" err="1">
                <a:ln>
                  <a:noFill/>
                </a:ln>
                <a:solidFill>
                  <a:srgbClr val="000000"/>
                </a:solidFill>
                <a:effectLst/>
                <a:latin typeface="Arial" panose="020B0604020202020204" pitchFamily="34" charset="0"/>
              </a:rPr>
              <a:t>members</a:t>
            </a:r>
            <a:r>
              <a:rPr kumimoji="0" lang="es-ES" altLang="en-ES" sz="1600" i="0" u="none" strike="noStrike" cap="none" normalizeH="0" baseline="0" dirty="0">
                <a:ln>
                  <a:noFill/>
                </a:ln>
                <a:solidFill>
                  <a:srgbClr val="000000"/>
                </a:solidFill>
                <a:effectLst/>
                <a:latin typeface="Arial" panose="020B0604020202020204" pitchFamily="34" charset="0"/>
              </a:rPr>
              <a:t> </a:t>
            </a:r>
            <a:r>
              <a:rPr kumimoji="0" lang="es-ES" altLang="en-ES" sz="1600" i="0" u="none" strike="noStrike" cap="none" normalizeH="0" baseline="0" dirty="0" err="1">
                <a:ln>
                  <a:noFill/>
                </a:ln>
                <a:solidFill>
                  <a:srgbClr val="000000"/>
                </a:solidFill>
                <a:effectLst/>
                <a:latin typeface="Arial" panose="020B0604020202020204" pitchFamily="34" charset="0"/>
              </a:rPr>
              <a:t>involved</a:t>
            </a:r>
            <a:endParaRPr kumimoji="0" lang="en-ES" altLang="en-ES" sz="1600" i="0" u="none" strike="noStrike" cap="none" normalizeH="0" baseline="0">
              <a:ln>
                <a:noFill/>
              </a:ln>
              <a:solidFill>
                <a:srgbClr val="000000"/>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ES" altLang="en-ES" sz="1400" b="0" i="0" u="none" strike="noStrike" cap="none" normalizeH="0" baseline="0" dirty="0">
              <a:ln>
                <a:noFill/>
              </a:ln>
              <a:solidFill>
                <a:srgbClr val="000000"/>
              </a:solidFill>
              <a:effectLst/>
              <a:latin typeface="Arial" panose="020B0604020202020204" pitchFamily="34" charset="0"/>
            </a:endParaRPr>
          </a:p>
        </p:txBody>
      </p:sp>
      <p:pic>
        <p:nvPicPr>
          <p:cNvPr id="10" name="Imagen 9">
            <a:extLst>
              <a:ext uri="{FF2B5EF4-FFF2-40B4-BE49-F238E27FC236}">
                <a16:creationId xmlns:a16="http://schemas.microsoft.com/office/drawing/2014/main" id="{7935AB59-FD34-C98A-9259-97D71DCEA5AD}"/>
              </a:ext>
            </a:extLst>
          </p:cNvPr>
          <p:cNvPicPr>
            <a:picLocks noChangeAspect="1"/>
          </p:cNvPicPr>
          <p:nvPr/>
        </p:nvPicPr>
        <p:blipFill>
          <a:blip r:embed="rId4"/>
          <a:stretch>
            <a:fillRect/>
          </a:stretch>
        </p:blipFill>
        <p:spPr>
          <a:xfrm>
            <a:off x="8187924" y="432777"/>
            <a:ext cx="1149744" cy="1221107"/>
          </a:xfrm>
          <a:prstGeom prst="rect">
            <a:avLst/>
          </a:prstGeom>
        </p:spPr>
      </p:pic>
      <p:pic>
        <p:nvPicPr>
          <p:cNvPr id="11" name="Imagen 10">
            <a:extLst>
              <a:ext uri="{FF2B5EF4-FFF2-40B4-BE49-F238E27FC236}">
                <a16:creationId xmlns:a16="http://schemas.microsoft.com/office/drawing/2014/main" id="{F5C852CF-F1E4-AD30-8A47-D4962B781AB8}"/>
              </a:ext>
            </a:extLst>
          </p:cNvPr>
          <p:cNvPicPr>
            <a:picLocks noChangeAspect="1"/>
          </p:cNvPicPr>
          <p:nvPr/>
        </p:nvPicPr>
        <p:blipFill>
          <a:blip r:embed="rId5"/>
          <a:stretch>
            <a:fillRect/>
          </a:stretch>
        </p:blipFill>
        <p:spPr>
          <a:xfrm>
            <a:off x="9542299" y="432777"/>
            <a:ext cx="1243757" cy="1243757"/>
          </a:xfrm>
          <a:prstGeom prst="rect">
            <a:avLst/>
          </a:prstGeom>
        </p:spPr>
      </p:pic>
      <p:sp>
        <p:nvSpPr>
          <p:cNvPr id="12" name="CuadroTexto 11">
            <a:extLst>
              <a:ext uri="{FF2B5EF4-FFF2-40B4-BE49-F238E27FC236}">
                <a16:creationId xmlns:a16="http://schemas.microsoft.com/office/drawing/2014/main" id="{050BF6C1-1133-7832-56FB-EB37BD68E9B5}"/>
              </a:ext>
            </a:extLst>
          </p:cNvPr>
          <p:cNvSpPr txBox="1"/>
          <p:nvPr/>
        </p:nvSpPr>
        <p:spPr>
          <a:xfrm>
            <a:off x="357546" y="1744646"/>
            <a:ext cx="4488873" cy="369332"/>
          </a:xfrm>
          <a:prstGeom prst="rect">
            <a:avLst/>
          </a:prstGeom>
          <a:noFill/>
        </p:spPr>
        <p:txBody>
          <a:bodyPr wrap="square">
            <a:spAutoFit/>
          </a:bodyPr>
          <a:lstStyle/>
          <a:p>
            <a:r>
              <a:rPr lang="en-GB" sz="1800" b="1" dirty="0">
                <a:solidFill>
                  <a:srgbClr val="C00000"/>
                </a:solidFill>
              </a:rPr>
              <a:t>Responsibilities and Main Activities</a:t>
            </a:r>
            <a:endParaRPr lang="en-GB" sz="1800" dirty="0"/>
          </a:p>
        </p:txBody>
      </p:sp>
      <p:sp>
        <p:nvSpPr>
          <p:cNvPr id="15" name="CuadroTexto 14">
            <a:extLst>
              <a:ext uri="{FF2B5EF4-FFF2-40B4-BE49-F238E27FC236}">
                <a16:creationId xmlns:a16="http://schemas.microsoft.com/office/drawing/2014/main" id="{C33654B6-E526-7391-FFBC-CE97174B007A}"/>
              </a:ext>
            </a:extLst>
          </p:cNvPr>
          <p:cNvSpPr txBox="1"/>
          <p:nvPr/>
        </p:nvSpPr>
        <p:spPr>
          <a:xfrm>
            <a:off x="5779491" y="1931908"/>
            <a:ext cx="6096000" cy="954107"/>
          </a:xfrm>
          <a:prstGeom prst="rect">
            <a:avLst/>
          </a:prstGeom>
          <a:noFill/>
        </p:spPr>
        <p:txBody>
          <a:bodyPr wrap="square">
            <a:spAutoFit/>
          </a:bodyPr>
          <a:lstStyle/>
          <a:p>
            <a:pPr marL="285750" indent="-285750">
              <a:buFont typeface="Wingdings" pitchFamily="2" charset="2"/>
              <a:buChar char="Ø"/>
            </a:pPr>
            <a:r>
              <a:rPr lang="en-GB" sz="1400" dirty="0">
                <a:solidFill>
                  <a:schemeClr val="tx1">
                    <a:lumMod val="50000"/>
                    <a:lumOff val="50000"/>
                  </a:schemeClr>
                </a:solidFill>
              </a:rPr>
              <a:t>E. </a:t>
            </a:r>
            <a:r>
              <a:rPr lang="en-GB" sz="1400" dirty="0" err="1">
                <a:solidFill>
                  <a:schemeClr val="tx1">
                    <a:lumMod val="50000"/>
                    <a:lumOff val="50000"/>
                  </a:schemeClr>
                </a:solidFill>
              </a:rPr>
              <a:t>Hatziminaoglou</a:t>
            </a:r>
            <a:r>
              <a:rPr lang="en-GB" sz="1400" dirty="0">
                <a:solidFill>
                  <a:schemeClr val="tx1">
                    <a:lumMod val="50000"/>
                    <a:lumOff val="50000"/>
                  </a:schemeClr>
                </a:solidFill>
              </a:rPr>
              <a:t>, F.M. Montenegro-Montes  (2024)  </a:t>
            </a:r>
            <a:br>
              <a:rPr lang="en-GB" sz="1400" dirty="0">
                <a:solidFill>
                  <a:schemeClr val="tx1">
                    <a:lumMod val="50000"/>
                    <a:lumOff val="50000"/>
                  </a:schemeClr>
                </a:solidFill>
              </a:rPr>
            </a:br>
            <a:r>
              <a:rPr lang="en-GB" sz="1400" dirty="0">
                <a:solidFill>
                  <a:schemeClr val="tx1">
                    <a:lumMod val="50000"/>
                    <a:lumOff val="50000"/>
                  </a:schemeClr>
                </a:solidFill>
                <a:hlinkClick r:id="rId6"/>
              </a:rPr>
              <a:t>Deliverable 4.1. “AtLAST Operations plan”</a:t>
            </a:r>
            <a:endParaRPr lang="en-GB" sz="1400" dirty="0">
              <a:solidFill>
                <a:schemeClr val="tx1">
                  <a:lumMod val="50000"/>
                  <a:lumOff val="50000"/>
                </a:schemeClr>
              </a:solidFill>
            </a:endParaRPr>
          </a:p>
          <a:p>
            <a:pPr marL="285750" indent="-285750">
              <a:buFont typeface="Wingdings" pitchFamily="2" charset="2"/>
              <a:buChar char="Ø"/>
            </a:pPr>
            <a:r>
              <a:rPr lang="en-GB" sz="1400" dirty="0">
                <a:solidFill>
                  <a:schemeClr val="tx1">
                    <a:lumMod val="50000"/>
                    <a:lumOff val="50000"/>
                  </a:schemeClr>
                </a:solidFill>
              </a:rPr>
              <a:t>F. M. Montenegro-Montes, E. </a:t>
            </a:r>
            <a:r>
              <a:rPr lang="en-GB" sz="1400" dirty="0" err="1">
                <a:solidFill>
                  <a:schemeClr val="tx1">
                    <a:lumMod val="50000"/>
                    <a:lumOff val="50000"/>
                  </a:schemeClr>
                </a:solidFill>
              </a:rPr>
              <a:t>Hatziminaoglou</a:t>
            </a:r>
            <a:r>
              <a:rPr lang="en-GB" sz="1400" dirty="0">
                <a:solidFill>
                  <a:schemeClr val="tx1">
                    <a:lumMod val="50000"/>
                    <a:lumOff val="50000"/>
                  </a:schemeClr>
                </a:solidFill>
              </a:rPr>
              <a:t>, C. De </a:t>
            </a:r>
            <a:r>
              <a:rPr lang="en-GB" sz="1400" dirty="0" err="1">
                <a:solidFill>
                  <a:schemeClr val="tx1">
                    <a:lumMod val="50000"/>
                    <a:lumOff val="50000"/>
                  </a:schemeClr>
                </a:solidFill>
              </a:rPr>
              <a:t>Breuck</a:t>
            </a:r>
            <a:r>
              <a:rPr lang="en-GB" sz="1400" dirty="0">
                <a:solidFill>
                  <a:schemeClr val="tx1">
                    <a:lumMod val="50000"/>
                    <a:lumOff val="50000"/>
                  </a:schemeClr>
                </a:solidFill>
              </a:rPr>
              <a:t> (2024) </a:t>
            </a:r>
            <a:br>
              <a:rPr lang="en-GB" sz="1400" dirty="0">
                <a:solidFill>
                  <a:schemeClr val="tx1">
                    <a:lumMod val="50000"/>
                    <a:lumOff val="50000"/>
                  </a:schemeClr>
                </a:solidFill>
              </a:rPr>
            </a:br>
            <a:r>
              <a:rPr lang="en-GB" sz="1400" dirty="0">
                <a:solidFill>
                  <a:schemeClr val="tx1">
                    <a:lumMod val="50000"/>
                    <a:lumOff val="50000"/>
                  </a:schemeClr>
                </a:solidFill>
                <a:hlinkClick r:id="rId7"/>
              </a:rPr>
              <a:t>Deliverable 4.2 ”On the Use of existing infrastructures”</a:t>
            </a:r>
            <a:endParaRPr lang="en-GB" sz="1400" dirty="0">
              <a:solidFill>
                <a:schemeClr val="tx1">
                  <a:lumMod val="50000"/>
                  <a:lumOff val="50000"/>
                </a:schemeClr>
              </a:solidFill>
            </a:endParaRPr>
          </a:p>
        </p:txBody>
      </p:sp>
      <p:grpSp>
        <p:nvGrpSpPr>
          <p:cNvPr id="48" name="Grupo 47">
            <a:extLst>
              <a:ext uri="{FF2B5EF4-FFF2-40B4-BE49-F238E27FC236}">
                <a16:creationId xmlns:a16="http://schemas.microsoft.com/office/drawing/2014/main" id="{FAD51AFD-DE27-CEE3-0C45-644EB5228C92}"/>
              </a:ext>
            </a:extLst>
          </p:cNvPr>
          <p:cNvGrpSpPr/>
          <p:nvPr/>
        </p:nvGrpSpPr>
        <p:grpSpPr>
          <a:xfrm>
            <a:off x="5714796" y="3108810"/>
            <a:ext cx="6039859" cy="3568887"/>
            <a:chOff x="5714796" y="3108810"/>
            <a:chExt cx="6039859" cy="3568887"/>
          </a:xfrm>
        </p:grpSpPr>
        <p:grpSp>
          <p:nvGrpSpPr>
            <p:cNvPr id="33" name="Grupo 32">
              <a:extLst>
                <a:ext uri="{FF2B5EF4-FFF2-40B4-BE49-F238E27FC236}">
                  <a16:creationId xmlns:a16="http://schemas.microsoft.com/office/drawing/2014/main" id="{61DE40D3-7A0E-2AE3-8766-950B385ACB3A}"/>
                </a:ext>
              </a:extLst>
            </p:cNvPr>
            <p:cNvGrpSpPr/>
            <p:nvPr/>
          </p:nvGrpSpPr>
          <p:grpSpPr>
            <a:xfrm>
              <a:off x="5714796" y="3108810"/>
              <a:ext cx="4081245" cy="993635"/>
              <a:chOff x="257976" y="4364090"/>
              <a:chExt cx="4081245" cy="993635"/>
            </a:xfrm>
          </p:grpSpPr>
          <p:sp>
            <p:nvSpPr>
              <p:cNvPr id="20" name="CuadroTexto 19">
                <a:extLst>
                  <a:ext uri="{FF2B5EF4-FFF2-40B4-BE49-F238E27FC236}">
                    <a16:creationId xmlns:a16="http://schemas.microsoft.com/office/drawing/2014/main" id="{CA160BD7-9897-4843-B176-008E57806580}"/>
                  </a:ext>
                </a:extLst>
              </p:cNvPr>
              <p:cNvSpPr txBox="1"/>
              <p:nvPr/>
            </p:nvSpPr>
            <p:spPr>
              <a:xfrm>
                <a:off x="257976" y="4364090"/>
                <a:ext cx="1449372" cy="369332"/>
              </a:xfrm>
              <a:prstGeom prst="rect">
                <a:avLst/>
              </a:prstGeom>
              <a:noFill/>
            </p:spPr>
            <p:txBody>
              <a:bodyPr wrap="square">
                <a:spAutoFit/>
              </a:bodyPr>
              <a:lstStyle/>
              <a:p>
                <a:r>
                  <a:rPr lang="en-GB" sz="1800" b="1" dirty="0">
                    <a:solidFill>
                      <a:srgbClr val="C00000"/>
                    </a:solidFill>
                  </a:rPr>
                  <a:t>Outreach:</a:t>
                </a:r>
                <a:endParaRPr lang="en-GB" sz="1800" dirty="0"/>
              </a:p>
            </p:txBody>
          </p:sp>
          <p:sp>
            <p:nvSpPr>
              <p:cNvPr id="22" name="CuadroTexto 21">
                <a:extLst>
                  <a:ext uri="{FF2B5EF4-FFF2-40B4-BE49-F238E27FC236}">
                    <a16:creationId xmlns:a16="http://schemas.microsoft.com/office/drawing/2014/main" id="{8FEEBA9E-F841-590D-5D5B-66078542504A}"/>
                  </a:ext>
                </a:extLst>
              </p:cNvPr>
              <p:cNvSpPr txBox="1"/>
              <p:nvPr/>
            </p:nvSpPr>
            <p:spPr>
              <a:xfrm>
                <a:off x="257977" y="4772950"/>
                <a:ext cx="4081244" cy="584775"/>
              </a:xfrm>
              <a:prstGeom prst="rect">
                <a:avLst/>
              </a:prstGeom>
              <a:noFill/>
            </p:spPr>
            <p:txBody>
              <a:bodyPr wrap="square">
                <a:spAutoFit/>
              </a:bodyPr>
              <a:lstStyle/>
              <a:p>
                <a:pPr marL="285750" indent="-285750">
                  <a:buFont typeface="Courier New" panose="02070309020205020404" pitchFamily="49" charset="0"/>
                  <a:buChar char="o"/>
                </a:pPr>
                <a:r>
                  <a:rPr lang="es-ES" sz="1600" b="0" i="0" dirty="0">
                    <a:solidFill>
                      <a:srgbClr val="333333"/>
                    </a:solidFill>
                    <a:effectLst/>
                  </a:rPr>
                  <a:t>IPARCOS </a:t>
                </a:r>
                <a:r>
                  <a:rPr lang="es-ES" sz="1600" b="0" i="0" dirty="0" err="1">
                    <a:solidFill>
                      <a:srgbClr val="333333"/>
                    </a:solidFill>
                    <a:effectLst/>
                  </a:rPr>
                  <a:t>colloquium</a:t>
                </a:r>
                <a:endParaRPr lang="es-ES" sz="1600" b="0" i="0" dirty="0">
                  <a:solidFill>
                    <a:srgbClr val="333333"/>
                  </a:solidFill>
                  <a:effectLst/>
                </a:endParaRPr>
              </a:p>
              <a:p>
                <a:pPr marL="285750" indent="-285750">
                  <a:buFont typeface="Courier New" panose="02070309020205020404" pitchFamily="49" charset="0"/>
                  <a:buChar char="o"/>
                </a:pPr>
                <a:r>
                  <a:rPr lang="es-ES" sz="1600" dirty="0">
                    <a:solidFill>
                      <a:srgbClr val="333333"/>
                    </a:solidFill>
                  </a:rPr>
                  <a:t>Semana de la ciencia 2024 / 2025</a:t>
                </a:r>
              </a:p>
            </p:txBody>
          </p:sp>
        </p:grpSp>
        <p:pic>
          <p:nvPicPr>
            <p:cNvPr id="29" name="Imagen 28">
              <a:extLst>
                <a:ext uri="{FF2B5EF4-FFF2-40B4-BE49-F238E27FC236}">
                  <a16:creationId xmlns:a16="http://schemas.microsoft.com/office/drawing/2014/main" id="{6E45E178-B64C-8FB2-7CC1-DA22653C3738}"/>
                </a:ext>
              </a:extLst>
            </p:cNvPr>
            <p:cNvPicPr>
              <a:picLocks noChangeAspect="1"/>
            </p:cNvPicPr>
            <p:nvPr/>
          </p:nvPicPr>
          <p:blipFill>
            <a:blip r:embed="rId8"/>
            <a:stretch>
              <a:fillRect/>
            </a:stretch>
          </p:blipFill>
          <p:spPr>
            <a:xfrm>
              <a:off x="6349517" y="4199297"/>
              <a:ext cx="2568673" cy="2478400"/>
            </a:xfrm>
            <a:prstGeom prst="rect">
              <a:avLst/>
            </a:prstGeom>
          </p:spPr>
        </p:pic>
        <p:pic>
          <p:nvPicPr>
            <p:cNvPr id="31" name="Imagen 30">
              <a:extLst>
                <a:ext uri="{FF2B5EF4-FFF2-40B4-BE49-F238E27FC236}">
                  <a16:creationId xmlns:a16="http://schemas.microsoft.com/office/drawing/2014/main" id="{A3B7C002-BA00-A898-F1F6-BE0D30999003}"/>
                </a:ext>
              </a:extLst>
            </p:cNvPr>
            <p:cNvPicPr>
              <a:picLocks noChangeAspect="1"/>
            </p:cNvPicPr>
            <p:nvPr/>
          </p:nvPicPr>
          <p:blipFill>
            <a:blip r:embed="rId9"/>
            <a:stretch>
              <a:fillRect/>
            </a:stretch>
          </p:blipFill>
          <p:spPr>
            <a:xfrm>
              <a:off x="9503523" y="3536773"/>
              <a:ext cx="2251132" cy="3001508"/>
            </a:xfrm>
            <a:prstGeom prst="rect">
              <a:avLst/>
            </a:prstGeom>
          </p:spPr>
        </p:pic>
      </p:grpSp>
      <p:grpSp>
        <p:nvGrpSpPr>
          <p:cNvPr id="47" name="Grupo 46">
            <a:extLst>
              <a:ext uri="{FF2B5EF4-FFF2-40B4-BE49-F238E27FC236}">
                <a16:creationId xmlns:a16="http://schemas.microsoft.com/office/drawing/2014/main" id="{07F32882-E5E6-7FA9-7DCC-B72D16809C6C}"/>
              </a:ext>
            </a:extLst>
          </p:cNvPr>
          <p:cNvGrpSpPr/>
          <p:nvPr/>
        </p:nvGrpSpPr>
        <p:grpSpPr>
          <a:xfrm>
            <a:off x="309922" y="3595276"/>
            <a:ext cx="4688162" cy="3106351"/>
            <a:chOff x="309922" y="3595276"/>
            <a:chExt cx="4688162" cy="3106351"/>
          </a:xfrm>
        </p:grpSpPr>
        <p:pic>
          <p:nvPicPr>
            <p:cNvPr id="14" name="Imagen 13">
              <a:extLst>
                <a:ext uri="{FF2B5EF4-FFF2-40B4-BE49-F238E27FC236}">
                  <a16:creationId xmlns:a16="http://schemas.microsoft.com/office/drawing/2014/main" id="{27C8D945-2C33-4FA0-9826-0278C6007A42}"/>
                </a:ext>
              </a:extLst>
            </p:cNvPr>
            <p:cNvPicPr>
              <a:picLocks noChangeAspect="1"/>
            </p:cNvPicPr>
            <p:nvPr/>
          </p:nvPicPr>
          <p:blipFill>
            <a:blip r:embed="rId10"/>
            <a:stretch>
              <a:fillRect/>
            </a:stretch>
          </p:blipFill>
          <p:spPr>
            <a:xfrm>
              <a:off x="309922" y="4199297"/>
              <a:ext cx="4688162" cy="2502330"/>
            </a:xfrm>
            <a:prstGeom prst="rect">
              <a:avLst/>
            </a:prstGeom>
          </p:spPr>
        </p:pic>
        <p:cxnSp>
          <p:nvCxnSpPr>
            <p:cNvPr id="41" name="Conector angular 40">
              <a:extLst>
                <a:ext uri="{FF2B5EF4-FFF2-40B4-BE49-F238E27FC236}">
                  <a16:creationId xmlns:a16="http://schemas.microsoft.com/office/drawing/2014/main" id="{BD1C923D-04D2-AD6B-AB0A-E7B2C2DAA659}"/>
                </a:ext>
              </a:extLst>
            </p:cNvPr>
            <p:cNvCxnSpPr>
              <a:cxnSpLocks/>
            </p:cNvCxnSpPr>
            <p:nvPr/>
          </p:nvCxnSpPr>
          <p:spPr>
            <a:xfrm rot="16200000" flipH="1">
              <a:off x="3805493" y="3836945"/>
              <a:ext cx="826267" cy="342930"/>
            </a:xfrm>
            <a:prstGeom prst="bentConnector3">
              <a:avLst>
                <a:gd name="adj1" fmla="val -198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94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1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dissolve">
                                      <p:cBhvr>
                                        <p:cTn id="12"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 Texto, Aplicación&#10;&#10;Descripción generada automáticamente">
            <a:extLst>
              <a:ext uri="{FF2B5EF4-FFF2-40B4-BE49-F238E27FC236}">
                <a16:creationId xmlns:a16="http://schemas.microsoft.com/office/drawing/2014/main" id="{1987B834-9587-8042-8FA0-1F9738BBAAAE}"/>
              </a:ext>
            </a:extLst>
          </p:cNvPr>
          <p:cNvPicPr>
            <a:picLocks noChangeAspect="1"/>
          </p:cNvPicPr>
          <p:nvPr/>
        </p:nvPicPr>
        <p:blipFill>
          <a:blip r:embed="rId2">
            <a:extLst>
              <a:ext uri="{28A0092B-C50C-407E-A947-70E740481C1C}">
                <a14:useLocalDpi xmlns:a14="http://schemas.microsoft.com/office/drawing/2010/main" val="0"/>
              </a:ext>
            </a:extLst>
          </a:blip>
          <a:srcRect l="14677" r="-1" b="-1"/>
          <a:stretch/>
        </p:blipFill>
        <p:spPr>
          <a:xfrm>
            <a:off x="3788" y="1282"/>
            <a:ext cx="12188212" cy="6856718"/>
          </a:xfrm>
          <a:prstGeom prst="rect">
            <a:avLst/>
          </a:prstGeom>
        </p:spPr>
      </p:pic>
      <p:sp>
        <p:nvSpPr>
          <p:cNvPr id="2" name="CuadroTexto 1">
            <a:extLst>
              <a:ext uri="{FF2B5EF4-FFF2-40B4-BE49-F238E27FC236}">
                <a16:creationId xmlns:a16="http://schemas.microsoft.com/office/drawing/2014/main" id="{596B52E3-9628-1CB0-F739-6648633CF683}"/>
              </a:ext>
            </a:extLst>
          </p:cNvPr>
          <p:cNvSpPr txBox="1"/>
          <p:nvPr/>
        </p:nvSpPr>
        <p:spPr>
          <a:xfrm>
            <a:off x="658679" y="3068664"/>
            <a:ext cx="7470181" cy="1815882"/>
          </a:xfrm>
          <a:prstGeom prst="rect">
            <a:avLst/>
          </a:prstGeom>
          <a:solidFill>
            <a:schemeClr val="bg1"/>
          </a:solidFill>
        </p:spPr>
        <p:txBody>
          <a:bodyPr wrap="square" rtlCol="0">
            <a:spAutoFit/>
          </a:bodyPr>
          <a:lstStyle/>
          <a:p>
            <a:pPr algn="just"/>
            <a:r>
              <a:rPr lang="es-ES" dirty="0"/>
              <a:t>The </a:t>
            </a:r>
            <a:r>
              <a:rPr lang="es-ES" dirty="0" err="1"/>
              <a:t>Advanced</a:t>
            </a:r>
            <a:r>
              <a:rPr lang="es-ES" dirty="0"/>
              <a:t> </a:t>
            </a:r>
            <a:r>
              <a:rPr lang="es-ES" dirty="0" err="1"/>
              <a:t>Scientific</a:t>
            </a:r>
            <a:r>
              <a:rPr lang="es-ES" dirty="0"/>
              <a:t> </a:t>
            </a:r>
            <a:r>
              <a:rPr lang="es-ES" dirty="0" err="1"/>
              <a:t>Instrumentation</a:t>
            </a:r>
            <a:r>
              <a:rPr lang="es-ES" dirty="0"/>
              <a:t> </a:t>
            </a:r>
            <a:r>
              <a:rPr lang="es-ES" dirty="0" err="1"/>
              <a:t>Laboratory</a:t>
            </a:r>
            <a:r>
              <a:rPr lang="es-ES" dirty="0"/>
              <a:t> (LICA) has </a:t>
            </a:r>
            <a:r>
              <a:rPr lang="es-ES" dirty="0" err="1"/>
              <a:t>equipment</a:t>
            </a:r>
            <a:r>
              <a:rPr lang="es-ES" dirty="0"/>
              <a:t> </a:t>
            </a:r>
            <a:r>
              <a:rPr lang="es-ES" dirty="0" err="1"/>
              <a:t>for</a:t>
            </a:r>
            <a:r>
              <a:rPr lang="es-ES" dirty="0"/>
              <a:t> </a:t>
            </a:r>
            <a:r>
              <a:rPr lang="es-ES" dirty="0" err="1"/>
              <a:t>the</a:t>
            </a:r>
            <a:r>
              <a:rPr lang="es-ES" dirty="0"/>
              <a:t> </a:t>
            </a:r>
            <a:r>
              <a:rPr lang="es-ES" dirty="0" err="1"/>
              <a:t>analysis</a:t>
            </a:r>
            <a:r>
              <a:rPr lang="es-ES" dirty="0"/>
              <a:t> </a:t>
            </a:r>
            <a:r>
              <a:rPr lang="es-ES" dirty="0" err="1"/>
              <a:t>of</a:t>
            </a:r>
            <a:r>
              <a:rPr lang="es-ES" dirty="0"/>
              <a:t> </a:t>
            </a:r>
            <a:r>
              <a:rPr lang="es-ES" dirty="0" err="1"/>
              <a:t>detectors</a:t>
            </a:r>
            <a:r>
              <a:rPr lang="es-ES" dirty="0"/>
              <a:t> and </a:t>
            </a:r>
            <a:r>
              <a:rPr lang="es-ES" dirty="0" err="1"/>
              <a:t>optical</a:t>
            </a:r>
            <a:r>
              <a:rPr lang="es-ES" dirty="0"/>
              <a:t> and </a:t>
            </a:r>
            <a:r>
              <a:rPr lang="es-ES" dirty="0" err="1"/>
              <a:t>mechanical</a:t>
            </a:r>
            <a:r>
              <a:rPr lang="es-ES" dirty="0"/>
              <a:t> </a:t>
            </a:r>
            <a:r>
              <a:rPr lang="es-ES" dirty="0" err="1"/>
              <a:t>instrumentation</a:t>
            </a:r>
            <a:r>
              <a:rPr lang="es-ES" dirty="0"/>
              <a:t> </a:t>
            </a:r>
            <a:r>
              <a:rPr lang="es-ES" dirty="0" err="1"/>
              <a:t>components</a:t>
            </a:r>
            <a:r>
              <a:rPr lang="es-ES" dirty="0"/>
              <a:t> and has </a:t>
            </a:r>
            <a:r>
              <a:rPr lang="es-ES" dirty="0" err="1"/>
              <a:t>specialized</a:t>
            </a:r>
            <a:r>
              <a:rPr lang="es-ES" dirty="0"/>
              <a:t> in </a:t>
            </a:r>
            <a:r>
              <a:rPr lang="es-ES" dirty="0" err="1"/>
              <a:t>the</a:t>
            </a:r>
            <a:r>
              <a:rPr lang="es-ES" dirty="0"/>
              <a:t> </a:t>
            </a:r>
            <a:r>
              <a:rPr lang="es-ES" dirty="0" err="1"/>
              <a:t>development</a:t>
            </a:r>
            <a:r>
              <a:rPr lang="es-ES" dirty="0"/>
              <a:t>, </a:t>
            </a:r>
            <a:r>
              <a:rPr lang="es-ES" dirty="0" err="1"/>
              <a:t>assembly</a:t>
            </a:r>
            <a:r>
              <a:rPr lang="es-ES" dirty="0"/>
              <a:t> and </a:t>
            </a:r>
            <a:r>
              <a:rPr lang="es-ES" dirty="0" err="1"/>
              <a:t>calibration</a:t>
            </a:r>
            <a:r>
              <a:rPr lang="es-ES" dirty="0"/>
              <a:t> </a:t>
            </a:r>
            <a:r>
              <a:rPr lang="es-ES" dirty="0" err="1"/>
              <a:t>of</a:t>
            </a:r>
            <a:r>
              <a:rPr lang="es-ES" dirty="0"/>
              <a:t> </a:t>
            </a:r>
            <a:r>
              <a:rPr lang="es-ES" dirty="0" err="1"/>
              <a:t>scientific</a:t>
            </a:r>
            <a:r>
              <a:rPr lang="es-ES" dirty="0"/>
              <a:t> </a:t>
            </a:r>
            <a:r>
              <a:rPr lang="es-ES" dirty="0" err="1"/>
              <a:t>instruments</a:t>
            </a:r>
            <a:r>
              <a:rPr lang="es-ES" dirty="0"/>
              <a:t> at </a:t>
            </a:r>
            <a:r>
              <a:rPr lang="es-ES" dirty="0" err="1"/>
              <a:t>the</a:t>
            </a:r>
            <a:r>
              <a:rPr lang="es-ES" dirty="0"/>
              <a:t> </a:t>
            </a:r>
            <a:r>
              <a:rPr lang="es-ES" dirty="0" err="1"/>
              <a:t>system</a:t>
            </a:r>
            <a:r>
              <a:rPr lang="es-ES" dirty="0"/>
              <a:t> </a:t>
            </a:r>
            <a:r>
              <a:rPr lang="es-ES" dirty="0" err="1"/>
              <a:t>level</a:t>
            </a:r>
            <a:r>
              <a:rPr lang="es-ES" dirty="0"/>
              <a:t>. </a:t>
            </a:r>
            <a:r>
              <a:rPr lang="es-ES" dirty="0" err="1"/>
              <a:t>It</a:t>
            </a:r>
            <a:r>
              <a:rPr lang="es-ES" dirty="0"/>
              <a:t> has </a:t>
            </a:r>
            <a:r>
              <a:rPr lang="es-ES" dirty="0" err="1"/>
              <a:t>been</a:t>
            </a:r>
            <a:r>
              <a:rPr lang="es-ES" dirty="0"/>
              <a:t> in </a:t>
            </a:r>
            <a:r>
              <a:rPr lang="es-ES" dirty="0" err="1"/>
              <a:t>the</a:t>
            </a:r>
            <a:r>
              <a:rPr lang="es-ES" dirty="0"/>
              <a:t> </a:t>
            </a:r>
            <a:r>
              <a:rPr lang="es-ES" dirty="0" err="1"/>
              <a:t>Department</a:t>
            </a:r>
            <a:r>
              <a:rPr lang="es-ES" dirty="0"/>
              <a:t> </a:t>
            </a:r>
            <a:r>
              <a:rPr lang="es-ES" dirty="0" err="1"/>
              <a:t>of</a:t>
            </a:r>
            <a:r>
              <a:rPr lang="es-ES" dirty="0"/>
              <a:t> Earth </a:t>
            </a:r>
            <a:r>
              <a:rPr lang="es-ES" dirty="0" err="1"/>
              <a:t>Physics</a:t>
            </a:r>
            <a:r>
              <a:rPr lang="es-ES" dirty="0"/>
              <a:t> and </a:t>
            </a:r>
            <a:r>
              <a:rPr lang="es-ES" dirty="0" err="1"/>
              <a:t>Astrophysics</a:t>
            </a:r>
            <a:r>
              <a:rPr lang="es-ES" dirty="0"/>
              <a:t> </a:t>
            </a:r>
            <a:r>
              <a:rPr lang="es-ES" dirty="0" err="1"/>
              <a:t>of</a:t>
            </a:r>
            <a:r>
              <a:rPr lang="es-ES" dirty="0"/>
              <a:t> </a:t>
            </a:r>
            <a:r>
              <a:rPr lang="es-ES" dirty="0" err="1"/>
              <a:t>the</a:t>
            </a:r>
            <a:r>
              <a:rPr lang="es-ES" dirty="0"/>
              <a:t> </a:t>
            </a:r>
            <a:r>
              <a:rPr lang="es-ES" dirty="0" err="1"/>
              <a:t>Faculty</a:t>
            </a:r>
            <a:r>
              <a:rPr lang="es-ES" dirty="0"/>
              <a:t> </a:t>
            </a:r>
            <a:r>
              <a:rPr lang="es-ES" dirty="0" err="1"/>
              <a:t>of</a:t>
            </a:r>
            <a:r>
              <a:rPr lang="es-ES" dirty="0"/>
              <a:t> </a:t>
            </a:r>
            <a:r>
              <a:rPr lang="es-ES" dirty="0" err="1"/>
              <a:t>Physical</a:t>
            </a:r>
            <a:r>
              <a:rPr lang="es-ES" dirty="0"/>
              <a:t> </a:t>
            </a:r>
            <a:r>
              <a:rPr lang="es-ES" dirty="0" err="1"/>
              <a:t>Sciences</a:t>
            </a:r>
            <a:r>
              <a:rPr lang="es-ES" dirty="0"/>
              <a:t> </a:t>
            </a:r>
            <a:r>
              <a:rPr lang="es-ES" dirty="0" err="1"/>
              <a:t>since</a:t>
            </a:r>
            <a:r>
              <a:rPr lang="es-ES" dirty="0"/>
              <a:t> </a:t>
            </a:r>
            <a:r>
              <a:rPr lang="es-ES" dirty="0" err="1"/>
              <a:t>its</a:t>
            </a:r>
            <a:r>
              <a:rPr lang="es-ES" dirty="0"/>
              <a:t> </a:t>
            </a:r>
            <a:r>
              <a:rPr lang="es-ES" dirty="0" err="1"/>
              <a:t>creation</a:t>
            </a:r>
            <a:r>
              <a:rPr lang="es-ES" dirty="0"/>
              <a:t> in 2010 and has </a:t>
            </a:r>
            <a:r>
              <a:rPr lang="es-ES" dirty="0" err="1"/>
              <a:t>been</a:t>
            </a:r>
            <a:r>
              <a:rPr lang="es-ES" dirty="0"/>
              <a:t> </a:t>
            </a:r>
            <a:r>
              <a:rPr lang="es-ES" dirty="0" err="1"/>
              <a:t>equipped</a:t>
            </a:r>
            <a:r>
              <a:rPr lang="es-ES" dirty="0"/>
              <a:t> </a:t>
            </a:r>
            <a:r>
              <a:rPr lang="es-ES" dirty="0" err="1"/>
              <a:t>with</a:t>
            </a:r>
            <a:r>
              <a:rPr lang="es-ES" dirty="0"/>
              <a:t> </a:t>
            </a:r>
            <a:r>
              <a:rPr lang="es-ES" dirty="0" err="1"/>
              <a:t>equipment</a:t>
            </a:r>
            <a:r>
              <a:rPr lang="es-ES" dirty="0"/>
              <a:t> </a:t>
            </a:r>
            <a:r>
              <a:rPr lang="es-ES" dirty="0" err="1"/>
              <a:t>with</a:t>
            </a:r>
            <a:r>
              <a:rPr lang="es-ES" dirty="0"/>
              <a:t> </a:t>
            </a:r>
            <a:r>
              <a:rPr lang="es-ES" dirty="0" err="1"/>
              <a:t>funds</a:t>
            </a:r>
            <a:r>
              <a:rPr lang="es-ES" dirty="0"/>
              <a:t> </a:t>
            </a:r>
            <a:r>
              <a:rPr lang="es-ES" dirty="0" err="1"/>
              <a:t>from</a:t>
            </a:r>
            <a:r>
              <a:rPr lang="es-ES" dirty="0"/>
              <a:t> </a:t>
            </a:r>
            <a:r>
              <a:rPr lang="es-ES" dirty="0" err="1"/>
              <a:t>the</a:t>
            </a:r>
            <a:r>
              <a:rPr lang="es-ES" dirty="0"/>
              <a:t> Moncloa Campus </a:t>
            </a:r>
            <a:r>
              <a:rPr lang="es-ES" dirty="0" err="1"/>
              <a:t>of</a:t>
            </a:r>
            <a:r>
              <a:rPr lang="es-ES" dirty="0"/>
              <a:t> International </a:t>
            </a:r>
            <a:r>
              <a:rPr lang="es-ES" dirty="0" err="1"/>
              <a:t>Excellence</a:t>
            </a:r>
            <a:r>
              <a:rPr lang="es-ES" dirty="0"/>
              <a:t> (</a:t>
            </a:r>
            <a:r>
              <a:rPr lang="es-ES" dirty="0" err="1"/>
              <a:t>Action</a:t>
            </a:r>
            <a:r>
              <a:rPr lang="es-ES" dirty="0"/>
              <a:t> E11, Global Change and New </a:t>
            </a:r>
            <a:r>
              <a:rPr lang="es-ES" dirty="0" err="1"/>
              <a:t>Energies</a:t>
            </a:r>
            <a:r>
              <a:rPr lang="es-ES" dirty="0"/>
              <a:t> </a:t>
            </a:r>
            <a:r>
              <a:rPr lang="es-ES" dirty="0" err="1"/>
              <a:t>cluster</a:t>
            </a:r>
            <a:r>
              <a:rPr lang="es-ES" dirty="0"/>
              <a:t> </a:t>
            </a:r>
            <a:r>
              <a:rPr lang="es-ES" dirty="0" err="1"/>
              <a:t>of</a:t>
            </a:r>
            <a:r>
              <a:rPr lang="es-ES" dirty="0"/>
              <a:t> </a:t>
            </a:r>
            <a:r>
              <a:rPr lang="es-ES" dirty="0" err="1"/>
              <a:t>the</a:t>
            </a:r>
            <a:r>
              <a:rPr lang="es-ES" dirty="0"/>
              <a:t> CEI-Moncloa), </a:t>
            </a:r>
            <a:r>
              <a:rPr lang="es-ES" dirty="0" err="1"/>
              <a:t>the</a:t>
            </a:r>
            <a:r>
              <a:rPr lang="es-ES" dirty="0"/>
              <a:t> MINECO and </a:t>
            </a:r>
            <a:r>
              <a:rPr lang="es-ES" dirty="0" err="1"/>
              <a:t>the</a:t>
            </a:r>
            <a:r>
              <a:rPr lang="es-ES" dirty="0"/>
              <a:t> </a:t>
            </a:r>
            <a:r>
              <a:rPr lang="es-ES" dirty="0" err="1"/>
              <a:t>Community</a:t>
            </a:r>
            <a:r>
              <a:rPr lang="es-ES" dirty="0"/>
              <a:t> </a:t>
            </a:r>
            <a:r>
              <a:rPr lang="es-ES" dirty="0" err="1"/>
              <a:t>of</a:t>
            </a:r>
            <a:r>
              <a:rPr lang="es-ES" dirty="0"/>
              <a:t> Madrid. Prof. A. Gil de Paz </a:t>
            </a:r>
            <a:r>
              <a:rPr lang="es-ES" dirty="0" err="1"/>
              <a:t>is</a:t>
            </a:r>
            <a:r>
              <a:rPr lang="es-ES" dirty="0"/>
              <a:t> </a:t>
            </a:r>
            <a:r>
              <a:rPr lang="es-ES" dirty="0" err="1"/>
              <a:t>the</a:t>
            </a:r>
            <a:r>
              <a:rPr lang="es-ES" dirty="0"/>
              <a:t> </a:t>
            </a:r>
            <a:r>
              <a:rPr lang="es-ES" dirty="0" err="1"/>
              <a:t>coordinator</a:t>
            </a:r>
            <a:r>
              <a:rPr lang="es-ES" dirty="0"/>
              <a:t> </a:t>
            </a:r>
            <a:r>
              <a:rPr lang="es-ES" dirty="0" err="1"/>
              <a:t>of</a:t>
            </a:r>
            <a:r>
              <a:rPr lang="es-ES" dirty="0"/>
              <a:t> </a:t>
            </a:r>
            <a:r>
              <a:rPr lang="es-ES" dirty="0" err="1"/>
              <a:t>this</a:t>
            </a:r>
            <a:r>
              <a:rPr lang="es-ES" dirty="0"/>
              <a:t> </a:t>
            </a:r>
            <a:r>
              <a:rPr lang="es-ES" dirty="0" err="1"/>
              <a:t>laboratory</a:t>
            </a:r>
            <a:r>
              <a:rPr lang="es-ES" dirty="0"/>
              <a:t>.</a:t>
            </a:r>
          </a:p>
        </p:txBody>
      </p:sp>
      <p:pic>
        <p:nvPicPr>
          <p:cNvPr id="4" name="Imagen 3">
            <a:extLst>
              <a:ext uri="{FF2B5EF4-FFF2-40B4-BE49-F238E27FC236}">
                <a16:creationId xmlns:a16="http://schemas.microsoft.com/office/drawing/2014/main" id="{94BE153C-8790-7957-567D-0DEF7617B8AD}"/>
              </a:ext>
            </a:extLst>
          </p:cNvPr>
          <p:cNvPicPr>
            <a:picLocks noChangeAspect="1"/>
          </p:cNvPicPr>
          <p:nvPr/>
        </p:nvPicPr>
        <p:blipFill>
          <a:blip r:embed="rId3"/>
          <a:stretch>
            <a:fillRect/>
          </a:stretch>
        </p:blipFill>
        <p:spPr>
          <a:xfrm>
            <a:off x="5388528" y="4884546"/>
            <a:ext cx="1028700" cy="927100"/>
          </a:xfrm>
          <a:prstGeom prst="rect">
            <a:avLst/>
          </a:prstGeom>
        </p:spPr>
      </p:pic>
      <p:pic>
        <p:nvPicPr>
          <p:cNvPr id="7" name="Imagen 6">
            <a:extLst>
              <a:ext uri="{FF2B5EF4-FFF2-40B4-BE49-F238E27FC236}">
                <a16:creationId xmlns:a16="http://schemas.microsoft.com/office/drawing/2014/main" id="{DB28A4AD-F7C8-DDAE-6505-F93D42C4059B}"/>
              </a:ext>
            </a:extLst>
          </p:cNvPr>
          <p:cNvPicPr>
            <a:picLocks noChangeAspect="1"/>
          </p:cNvPicPr>
          <p:nvPr/>
        </p:nvPicPr>
        <p:blipFill>
          <a:blip r:embed="rId4"/>
          <a:stretch>
            <a:fillRect/>
          </a:stretch>
        </p:blipFill>
        <p:spPr>
          <a:xfrm>
            <a:off x="6729517" y="4914158"/>
            <a:ext cx="1028700" cy="897488"/>
          </a:xfrm>
          <a:prstGeom prst="rect">
            <a:avLst/>
          </a:prstGeom>
        </p:spPr>
      </p:pic>
      <p:sp>
        <p:nvSpPr>
          <p:cNvPr id="8" name="CuadroTexto 7">
            <a:extLst>
              <a:ext uri="{FF2B5EF4-FFF2-40B4-BE49-F238E27FC236}">
                <a16:creationId xmlns:a16="http://schemas.microsoft.com/office/drawing/2014/main" id="{B65E8F62-94F1-702F-89E9-2A102F1DE7E7}"/>
              </a:ext>
            </a:extLst>
          </p:cNvPr>
          <p:cNvSpPr txBox="1"/>
          <p:nvPr/>
        </p:nvSpPr>
        <p:spPr>
          <a:xfrm>
            <a:off x="5245991" y="5873157"/>
            <a:ext cx="2512226" cy="307777"/>
          </a:xfrm>
          <a:prstGeom prst="rect">
            <a:avLst/>
          </a:prstGeom>
          <a:noFill/>
        </p:spPr>
        <p:txBody>
          <a:bodyPr wrap="none" rtlCol="0">
            <a:spAutoFit/>
          </a:bodyPr>
          <a:lstStyle/>
          <a:p>
            <a:r>
              <a:rPr lang="es-ES" dirty="0"/>
              <a:t>ISO 9001–</a:t>
            </a:r>
            <a:r>
              <a:rPr lang="es-ES" dirty="0" err="1"/>
              <a:t>certified</a:t>
            </a:r>
            <a:r>
              <a:rPr lang="es-ES" dirty="0"/>
              <a:t> </a:t>
            </a:r>
            <a:r>
              <a:rPr lang="es-ES" dirty="0" err="1"/>
              <a:t>laboratory</a:t>
            </a:r>
            <a:endParaRPr lang="es-ES" dirty="0"/>
          </a:p>
        </p:txBody>
      </p:sp>
    </p:spTree>
    <p:extLst>
      <p:ext uri="{BB962C8B-B14F-4D97-AF65-F5344CB8AC3E}">
        <p14:creationId xmlns:p14="http://schemas.microsoft.com/office/powerpoint/2010/main" val="3433144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320040"/>
            <a:ext cx="8138160" cy="502920"/>
          </a:xfrm>
          <a:prstGeom prst="rect">
            <a:avLst/>
          </a:prstGeom>
          <a:noFill/>
        </p:spPr>
        <p:txBody>
          <a:bodyPr wrap="none" lIns="0" rIns="0">
            <a:spAutoFit/>
          </a:bodyPr>
          <a:lstStyle/>
          <a:p>
            <a:pPr>
              <a:defRPr sz="2600" b="1">
                <a:solidFill>
                  <a:srgbClr val="141414"/>
                </a:solidFill>
              </a:defRPr>
            </a:pPr>
            <a:r>
              <a:t>Horizon: opportunities and challenges</a:t>
            </a:r>
          </a:p>
        </p:txBody>
      </p:sp>
      <p:sp>
        <p:nvSpPr>
          <p:cNvPr id="3" name="TextBox 2"/>
          <p:cNvSpPr txBox="1"/>
          <p:nvPr/>
        </p:nvSpPr>
        <p:spPr>
          <a:xfrm>
            <a:off x="521207" y="804672"/>
            <a:ext cx="8778240" cy="320040"/>
          </a:xfrm>
          <a:prstGeom prst="rect">
            <a:avLst/>
          </a:prstGeom>
          <a:noFill/>
        </p:spPr>
        <p:txBody>
          <a:bodyPr wrap="none" lIns="0">
            <a:spAutoFit/>
          </a:bodyPr>
          <a:lstStyle/>
          <a:p>
            <a:pPr>
              <a:defRPr sz="1200">
                <a:solidFill>
                  <a:srgbClr val="505050"/>
                </a:solidFill>
              </a:defRPr>
            </a:pPr>
            <a:r>
              <a:t>Positioning GUAIX for ELT/SKA/JWST-era science while sustaining people and data capacity</a:t>
            </a:r>
          </a:p>
        </p:txBody>
      </p:sp>
      <p:sp>
        <p:nvSpPr>
          <p:cNvPr id="4" name="TextBox 3"/>
          <p:cNvSpPr txBox="1"/>
          <p:nvPr/>
        </p:nvSpPr>
        <p:spPr>
          <a:xfrm>
            <a:off x="731520" y="1234440"/>
            <a:ext cx="4389120" cy="320040"/>
          </a:xfrm>
          <a:prstGeom prst="rect">
            <a:avLst/>
          </a:prstGeom>
          <a:noFill/>
        </p:spPr>
        <p:txBody>
          <a:bodyPr wrap="square" lIns="18288" rIns="18288">
            <a:spAutoFit/>
          </a:bodyPr>
          <a:lstStyle/>
          <a:p>
            <a:pPr>
              <a:defRPr sz="1600" b="1">
                <a:solidFill>
                  <a:srgbClr val="AB0F30"/>
                </a:solidFill>
              </a:defRPr>
            </a:pPr>
            <a:r>
              <a:t>Next big scientific opportunities</a:t>
            </a:r>
          </a:p>
        </p:txBody>
      </p:sp>
      <p:sp>
        <p:nvSpPr>
          <p:cNvPr id="5" name="TextBox 4"/>
          <p:cNvSpPr txBox="1"/>
          <p:nvPr/>
        </p:nvSpPr>
        <p:spPr>
          <a:xfrm>
            <a:off x="822960" y="1691640"/>
            <a:ext cx="4526280" cy="2148840"/>
          </a:xfrm>
          <a:prstGeom prst="rect">
            <a:avLst/>
          </a:prstGeom>
          <a:noFill/>
        </p:spPr>
        <p:txBody>
          <a:bodyPr wrap="square" lIns="18288" rIns="18288">
            <a:spAutoFit/>
          </a:bodyPr>
          <a:lstStyle/>
          <a:p>
            <a:pPr>
              <a:defRPr sz="1200" b="0">
                <a:solidFill>
                  <a:srgbClr val="141414"/>
                </a:solidFill>
              </a:defRPr>
            </a:pPr>
            <a:r>
              <a:t>• MOSAIC/ELT and TARSIS: turn instrumentation leadership into flagship science</a:t>
            </a:r>
          </a:p>
          <a:p>
            <a:pPr>
              <a:defRPr sz="1200" b="0">
                <a:solidFill>
                  <a:srgbClr val="141414"/>
                </a:solidFill>
              </a:defRPr>
            </a:pPr>
            <a:r>
              <a:t>• MEGADES / MEGARA legacy: consolidated IFU diagnostics and public data products</a:t>
            </a:r>
          </a:p>
          <a:p>
            <a:pPr>
              <a:defRPr sz="1200" b="0">
                <a:solidFill>
                  <a:srgbClr val="141414"/>
                </a:solidFill>
              </a:defRPr>
            </a:pPr>
            <a:r>
              <a:t>• SKA/POSSUM/LOFAR: cosmic magnetism and radio transients</a:t>
            </a:r>
          </a:p>
          <a:p>
            <a:pPr>
              <a:defRPr sz="1200" b="0">
                <a:solidFill>
                  <a:srgbClr val="141414"/>
                </a:solidFill>
              </a:defRPr>
            </a:pPr>
            <a:r>
              <a:t>• JWST + ALMA + NOEMA + GTC: multi-phase feedback constraints</a:t>
            </a:r>
          </a:p>
          <a:p>
            <a:pPr>
              <a:defRPr sz="1200" b="0">
                <a:solidFill>
                  <a:srgbClr val="141414"/>
                </a:solidFill>
              </a:defRPr>
            </a:pPr>
            <a:r>
              <a:t>• Simulations + surveys: connect resolved physics to population evolution</a:t>
            </a:r>
          </a:p>
        </p:txBody>
      </p:sp>
      <p:sp>
        <p:nvSpPr>
          <p:cNvPr id="6" name="TextBox 5"/>
          <p:cNvSpPr txBox="1"/>
          <p:nvPr/>
        </p:nvSpPr>
        <p:spPr>
          <a:xfrm>
            <a:off x="5532120" y="1234440"/>
            <a:ext cx="4389120" cy="320040"/>
          </a:xfrm>
          <a:prstGeom prst="rect">
            <a:avLst/>
          </a:prstGeom>
          <a:noFill/>
        </p:spPr>
        <p:txBody>
          <a:bodyPr wrap="square" lIns="18288" rIns="18288">
            <a:spAutoFit/>
          </a:bodyPr>
          <a:lstStyle/>
          <a:p>
            <a:pPr>
              <a:defRPr sz="1600" b="1">
                <a:solidFill>
                  <a:srgbClr val="AB0F30"/>
                </a:solidFill>
              </a:defRPr>
            </a:pPr>
            <a:r>
              <a:t>Main challenges for the group</a:t>
            </a:r>
          </a:p>
        </p:txBody>
      </p:sp>
      <p:sp>
        <p:nvSpPr>
          <p:cNvPr id="7" name="TextBox 6"/>
          <p:cNvSpPr txBox="1"/>
          <p:nvPr/>
        </p:nvSpPr>
        <p:spPr>
          <a:xfrm>
            <a:off x="5623560" y="1691640"/>
            <a:ext cx="5221224" cy="1200329"/>
          </a:xfrm>
          <a:prstGeom prst="rect">
            <a:avLst/>
          </a:prstGeom>
          <a:noFill/>
        </p:spPr>
        <p:txBody>
          <a:bodyPr wrap="square" lIns="18288" rIns="18288">
            <a:spAutoFit/>
          </a:bodyPr>
          <a:lstStyle/>
          <a:p>
            <a:pPr>
              <a:defRPr sz="1200" b="0">
                <a:solidFill>
                  <a:srgbClr val="141414"/>
                </a:solidFill>
              </a:defRPr>
            </a:pPr>
            <a:r>
              <a:rPr dirty="0"/>
              <a:t>• Funding continuity across instrumentation + exploitation cycles</a:t>
            </a:r>
          </a:p>
          <a:p>
            <a:pPr>
              <a:defRPr sz="1200" b="0">
                <a:solidFill>
                  <a:srgbClr val="141414"/>
                </a:solidFill>
              </a:defRPr>
            </a:pPr>
            <a:r>
              <a:rPr dirty="0"/>
              <a:t>• Retaining postdocs and technical expertise after project peaks</a:t>
            </a:r>
          </a:p>
          <a:p>
            <a:pPr>
              <a:defRPr sz="1200" b="0">
                <a:solidFill>
                  <a:srgbClr val="141414"/>
                </a:solidFill>
              </a:defRPr>
            </a:pPr>
            <a:r>
              <a:rPr dirty="0"/>
              <a:t>• Scaling reduction, analysis and archive tools for IFU/multiwavelength data</a:t>
            </a:r>
          </a:p>
          <a:p>
            <a:pPr>
              <a:defRPr sz="1200" b="0">
                <a:solidFill>
                  <a:srgbClr val="141414"/>
                </a:solidFill>
              </a:defRPr>
            </a:pPr>
            <a:r>
              <a:rPr dirty="0"/>
              <a:t>• Maintaining visibility in large collaborations while protecting GUAIX-led science</a:t>
            </a:r>
          </a:p>
          <a:p>
            <a:pPr>
              <a:defRPr sz="1200" b="0">
                <a:solidFill>
                  <a:srgbClr val="141414"/>
                </a:solidFill>
              </a:defRPr>
            </a:pPr>
            <a:r>
              <a:rPr dirty="0"/>
              <a:t>• Balancing dedicated instrument effort with broad astrophysics output</a:t>
            </a:r>
          </a:p>
        </p:txBody>
      </p:sp>
      <p:sp>
        <p:nvSpPr>
          <p:cNvPr id="8" name="Rounded Rectangle 7"/>
          <p:cNvSpPr/>
          <p:nvPr/>
        </p:nvSpPr>
        <p:spPr>
          <a:xfrm>
            <a:off x="1005840" y="4370832"/>
            <a:ext cx="8321040" cy="868680"/>
          </a:xfrm>
          <a:prstGeom prst="roundRect">
            <a:avLst/>
          </a:prstGeom>
          <a:solidFill>
            <a:srgbClr val="FFFFFF"/>
          </a:solidFill>
          <a:ln w="12700">
            <a:solidFill>
              <a:srgbClr val="E1E1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p:cNvSpPr txBox="1"/>
          <p:nvPr/>
        </p:nvSpPr>
        <p:spPr>
          <a:xfrm>
            <a:off x="1234440" y="4443984"/>
            <a:ext cx="7863840" cy="784830"/>
          </a:xfrm>
          <a:prstGeom prst="rect">
            <a:avLst/>
          </a:prstGeom>
          <a:noFill/>
        </p:spPr>
        <p:txBody>
          <a:bodyPr wrap="square" lIns="18288" rIns="18288">
            <a:spAutoFit/>
          </a:bodyPr>
          <a:lstStyle/>
          <a:p>
            <a:pPr algn="ctr">
              <a:defRPr sz="1500" b="1">
                <a:solidFill>
                  <a:srgbClr val="141414"/>
                </a:solidFill>
              </a:defRPr>
            </a:pPr>
            <a:r>
              <a:rPr dirty="0"/>
              <a:t>Take-home message: GUAIX is a compact but highly productive group </a:t>
            </a:r>
            <a:br>
              <a:rPr lang="es-ES" dirty="0"/>
            </a:br>
            <a:r>
              <a:rPr dirty="0"/>
              <a:t>whose distinctive value is the coupling of astronomical instrumentation,</a:t>
            </a:r>
            <a:br>
              <a:rPr lang="es-ES" dirty="0"/>
            </a:br>
            <a:r>
              <a:rPr dirty="0"/>
              <a:t>IFU expertise</a:t>
            </a:r>
            <a:r>
              <a:rPr lang="es-ES" dirty="0"/>
              <a:t> </a:t>
            </a:r>
            <a:r>
              <a:rPr dirty="0"/>
              <a:t>and multiwavelength extragalactic science.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617B9-7B20-3D2F-DBE4-BAFFFB3ED811}"/>
            </a:ext>
          </a:extLst>
        </p:cNvPr>
        <p:cNvGrpSpPr/>
        <p:nvPr/>
      </p:nvGrpSpPr>
      <p:grpSpPr>
        <a:xfrm>
          <a:off x="0" y="0"/>
          <a:ext cx="0" cy="0"/>
          <a:chOff x="0" y="0"/>
          <a:chExt cx="0" cy="0"/>
        </a:xfrm>
      </p:grpSpPr>
      <p:sp>
        <p:nvSpPr>
          <p:cNvPr id="23" name="Marcador de texto 3">
            <a:extLst>
              <a:ext uri="{FF2B5EF4-FFF2-40B4-BE49-F238E27FC236}">
                <a16:creationId xmlns:a16="http://schemas.microsoft.com/office/drawing/2014/main" id="{B9BD8541-B1C6-CF8C-001B-9AF2844DE7E2}"/>
              </a:ext>
            </a:extLst>
          </p:cNvPr>
          <p:cNvSpPr txBox="1">
            <a:spLocks/>
          </p:cNvSpPr>
          <p:nvPr/>
        </p:nvSpPr>
        <p:spPr>
          <a:xfrm>
            <a:off x="1907317" y="999555"/>
            <a:ext cx="9330659" cy="54103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0" fontAlgn="base" hangingPunct="0">
              <a:spcBef>
                <a:spcPct val="0"/>
              </a:spcBef>
              <a:spcAft>
                <a:spcPct val="0"/>
              </a:spcAft>
              <a:buClrTx/>
            </a:pPr>
            <a:endParaRPr lang="es-ES" altLang="en-ES" b="1" dirty="0">
              <a:latin typeface="Arial" panose="020B0604020202020204" pitchFamily="34" charset="0"/>
            </a:endParaRPr>
          </a:p>
          <a:p>
            <a:pPr eaLnBrk="0" fontAlgn="base" hangingPunct="0">
              <a:spcBef>
                <a:spcPct val="0"/>
              </a:spcBef>
              <a:spcAft>
                <a:spcPct val="0"/>
              </a:spcAft>
              <a:buClrTx/>
            </a:pPr>
            <a:r>
              <a:rPr lang="en-ES" altLang="en-ES" b="1">
                <a:latin typeface="Arial" panose="020B0604020202020204" pitchFamily="34" charset="0"/>
              </a:rPr>
              <a:t>High-Impact Publications:</a:t>
            </a:r>
            <a:r>
              <a:rPr lang="en-ES" altLang="en-ES">
                <a:latin typeface="Arial" panose="020B0604020202020204" pitchFamily="34" charset="0"/>
              </a:rPr>
              <a:t> </a:t>
            </a:r>
            <a:r>
              <a:rPr lang="es-ES" altLang="en-ES" sz="1800" dirty="0">
                <a:latin typeface="Arial" panose="020B0604020202020204" pitchFamily="34" charset="0"/>
              </a:rPr>
              <a:t>165</a:t>
            </a:r>
            <a:r>
              <a:rPr lang="en-ES" altLang="en-ES" sz="1800">
                <a:latin typeface="Arial" panose="020B0604020202020204" pitchFamily="34" charset="0"/>
              </a:rPr>
              <a:t> peer-reviewed papers</a:t>
            </a:r>
            <a:r>
              <a:rPr lang="es-ES" altLang="en-ES" sz="1800" dirty="0">
                <a:latin typeface="Arial" panose="020B0604020202020204" pitchFamily="34" charset="0"/>
              </a:rPr>
              <a:t>. 165 </a:t>
            </a:r>
            <a:r>
              <a:rPr lang="en-ES" altLang="en-ES" sz="1800">
                <a:latin typeface="Arial" panose="020B0604020202020204" pitchFamily="34" charset="0"/>
              </a:rPr>
              <a:t>in Q1 journals</a:t>
            </a:r>
            <a:r>
              <a:rPr lang="es-ES" altLang="en-ES" sz="1800" dirty="0">
                <a:latin typeface="Arial" panose="020B0604020202020204" pitchFamily="34" charset="0"/>
              </a:rPr>
              <a:t> (</a:t>
            </a:r>
            <a:r>
              <a:rPr lang="es-ES" altLang="en-ES" sz="1800" dirty="0" err="1">
                <a:latin typeface="Arial" panose="020B0604020202020204" pitchFamily="34" charset="0"/>
              </a:rPr>
              <a:t>SCImago</a:t>
            </a:r>
            <a:r>
              <a:rPr lang="es-ES" altLang="en-ES" sz="1800" dirty="0">
                <a:latin typeface="Arial" panose="020B0604020202020204" pitchFamily="34" charset="0"/>
              </a:rPr>
              <a:t> SJR</a:t>
            </a:r>
            <a:r>
              <a:rPr lang="en-ES" altLang="en-ES" sz="1800">
                <a:latin typeface="Arial" panose="020B0604020202020204" pitchFamily="34" charset="0"/>
              </a:rPr>
              <a:t>).</a:t>
            </a:r>
            <a:endParaRPr lang="es-ES" altLang="en-ES" sz="1800" dirty="0">
              <a:latin typeface="Arial" panose="020B0604020202020204" pitchFamily="34" charset="0"/>
            </a:endParaRPr>
          </a:p>
          <a:p>
            <a:pPr eaLnBrk="0" fontAlgn="base" hangingPunct="0">
              <a:spcBef>
                <a:spcPct val="0"/>
              </a:spcBef>
              <a:spcAft>
                <a:spcPct val="0"/>
              </a:spcAft>
              <a:buClrTx/>
            </a:pPr>
            <a:endParaRPr lang="es-ES" b="1" dirty="0">
              <a:latin typeface="Arial" panose="020B0604020202020204" pitchFamily="34" charset="0"/>
            </a:endParaRPr>
          </a:p>
          <a:p>
            <a:pPr eaLnBrk="0" fontAlgn="base" hangingPunct="0">
              <a:spcBef>
                <a:spcPct val="0"/>
              </a:spcBef>
              <a:spcAft>
                <a:spcPct val="0"/>
              </a:spcAft>
              <a:buClrTx/>
            </a:pPr>
            <a:r>
              <a:rPr lang="es-ES" b="1" dirty="0">
                <a:latin typeface="Arial" panose="020B0604020202020204" pitchFamily="34" charset="0"/>
              </a:rPr>
              <a:t>Funding </a:t>
            </a:r>
            <a:r>
              <a:rPr lang="es-ES" b="1" dirty="0" err="1">
                <a:latin typeface="Arial" panose="020B0604020202020204" pitchFamily="34" charset="0"/>
              </a:rPr>
              <a:t>Secured</a:t>
            </a:r>
            <a:r>
              <a:rPr lang="es-ES" b="1" dirty="0">
                <a:latin typeface="Arial" panose="020B0604020202020204" pitchFamily="34" charset="0"/>
              </a:rPr>
              <a:t>:  </a:t>
            </a:r>
            <a:r>
              <a:rPr lang="es-ES" dirty="0"/>
              <a:t>The total </a:t>
            </a:r>
            <a:r>
              <a:rPr lang="es-ES" dirty="0" err="1"/>
              <a:t>funding</a:t>
            </a:r>
            <a:r>
              <a:rPr lang="es-ES" dirty="0"/>
              <a:t> </a:t>
            </a:r>
            <a:r>
              <a:rPr lang="es-ES" dirty="0" err="1"/>
              <a:t>across</a:t>
            </a:r>
            <a:r>
              <a:rPr lang="es-ES" dirty="0"/>
              <a:t> </a:t>
            </a:r>
            <a:r>
              <a:rPr lang="es-ES" dirty="0" err="1"/>
              <a:t>ongoing</a:t>
            </a:r>
            <a:r>
              <a:rPr lang="es-ES" dirty="0"/>
              <a:t> </a:t>
            </a:r>
            <a:r>
              <a:rPr lang="es-ES" dirty="0" err="1"/>
              <a:t>projects</a:t>
            </a:r>
            <a:r>
              <a:rPr lang="es-ES" dirty="0"/>
              <a:t> </a:t>
            </a:r>
            <a:r>
              <a:rPr lang="es-ES" dirty="0" err="1"/>
              <a:t>reaches</a:t>
            </a:r>
            <a:r>
              <a:rPr lang="es-ES" dirty="0"/>
              <a:t> €4.7 </a:t>
            </a:r>
            <a:r>
              <a:rPr lang="es-ES" dirty="0" err="1"/>
              <a:t>million</a:t>
            </a:r>
            <a:r>
              <a:rPr lang="es-ES" dirty="0"/>
              <a:t>.</a:t>
            </a:r>
          </a:p>
          <a:p>
            <a:r>
              <a:rPr lang="es-ES" dirty="0"/>
              <a:t>Main </a:t>
            </a:r>
            <a:r>
              <a:rPr lang="es-ES" dirty="0" err="1"/>
              <a:t>sources</a:t>
            </a:r>
            <a:r>
              <a:rPr lang="es-ES" dirty="0"/>
              <a:t>:</a:t>
            </a:r>
          </a:p>
          <a:p>
            <a:pPr lvl="1"/>
            <a:r>
              <a:rPr lang="es-ES" dirty="0"/>
              <a:t>Spanish </a:t>
            </a:r>
            <a:r>
              <a:rPr lang="es-ES" dirty="0" err="1"/>
              <a:t>National</a:t>
            </a:r>
            <a:r>
              <a:rPr lang="es-ES" dirty="0"/>
              <a:t> Plan (PID </a:t>
            </a:r>
            <a:r>
              <a:rPr lang="es-ES" dirty="0" err="1"/>
              <a:t>projects</a:t>
            </a:r>
            <a:r>
              <a:rPr lang="es-ES" dirty="0"/>
              <a:t>)</a:t>
            </a:r>
          </a:p>
          <a:p>
            <a:pPr lvl="1"/>
            <a:r>
              <a:rPr lang="es-ES" dirty="0"/>
              <a:t>Horizon Europe </a:t>
            </a:r>
            <a:r>
              <a:rPr lang="es-ES" dirty="0" err="1"/>
              <a:t>programmes</a:t>
            </a:r>
            <a:endParaRPr lang="es-ES" dirty="0"/>
          </a:p>
          <a:p>
            <a:pPr lvl="1"/>
            <a:r>
              <a:rPr lang="es-ES" dirty="0"/>
              <a:t>Regional </a:t>
            </a:r>
            <a:r>
              <a:rPr lang="es-ES" dirty="0" err="1"/>
              <a:t>Government</a:t>
            </a:r>
            <a:r>
              <a:rPr lang="es-ES" dirty="0"/>
              <a:t> </a:t>
            </a:r>
            <a:r>
              <a:rPr lang="es-ES" dirty="0" err="1"/>
              <a:t>of</a:t>
            </a:r>
            <a:r>
              <a:rPr lang="es-ES" dirty="0"/>
              <a:t> Madrid</a:t>
            </a:r>
          </a:p>
          <a:p>
            <a:pPr lvl="1"/>
            <a:endParaRPr lang="es-ES" dirty="0"/>
          </a:p>
          <a:p>
            <a:r>
              <a:rPr lang="es-ES" b="1" dirty="0" err="1">
                <a:latin typeface="Arial" panose="020B0604020202020204" pitchFamily="34" charset="0"/>
              </a:rPr>
              <a:t>Major</a:t>
            </a:r>
            <a:r>
              <a:rPr lang="es-ES" b="1" dirty="0">
                <a:latin typeface="Arial" panose="020B0604020202020204" pitchFamily="34" charset="0"/>
              </a:rPr>
              <a:t> </a:t>
            </a:r>
            <a:r>
              <a:rPr lang="es-ES" b="1" dirty="0" err="1">
                <a:latin typeface="Arial" panose="020B0604020202020204" pitchFamily="34" charset="0"/>
              </a:rPr>
              <a:t>projects</a:t>
            </a:r>
            <a:r>
              <a:rPr lang="es-ES" b="1" dirty="0">
                <a:latin typeface="Arial" panose="020B0604020202020204" pitchFamily="34" charset="0"/>
              </a:rPr>
              <a:t> </a:t>
            </a:r>
            <a:r>
              <a:rPr lang="es-ES" b="1" dirty="0" err="1">
                <a:latin typeface="Arial" panose="020B0604020202020204" pitchFamily="34" charset="0"/>
              </a:rPr>
              <a:t>include</a:t>
            </a:r>
            <a:r>
              <a:rPr lang="es-ES" b="1" dirty="0">
                <a:latin typeface="Arial" panose="020B0604020202020204" pitchFamily="34" charset="0"/>
              </a:rPr>
              <a:t>:</a:t>
            </a:r>
          </a:p>
          <a:p>
            <a:pPr lvl="1"/>
            <a:r>
              <a:rPr lang="es-ES" dirty="0"/>
              <a:t>MOSAIC-ELT (€893k + €518k)</a:t>
            </a:r>
          </a:p>
          <a:p>
            <a:pPr lvl="1"/>
            <a:r>
              <a:rPr lang="es-ES" dirty="0"/>
              <a:t>TARSIS (~€731k)</a:t>
            </a:r>
          </a:p>
          <a:p>
            <a:pPr lvl="1"/>
            <a:r>
              <a:rPr lang="es-ES" dirty="0"/>
              <a:t>ARRAKIHS (~€460k)</a:t>
            </a:r>
          </a:p>
          <a:p>
            <a:r>
              <a:rPr lang="es-ES" dirty="0"/>
              <a:t>Horizon Europe </a:t>
            </a:r>
            <a:r>
              <a:rPr lang="es-ES" dirty="0" err="1"/>
              <a:t>projects</a:t>
            </a:r>
            <a:r>
              <a:rPr lang="es-ES" dirty="0"/>
              <a:t> (AtLAST2, PLAN-B, AC3)</a:t>
            </a:r>
          </a:p>
          <a:p>
            <a:r>
              <a:rPr lang="es-ES" dirty="0"/>
              <a:t>GTC </a:t>
            </a:r>
            <a:r>
              <a:rPr lang="es-ES" dirty="0" err="1"/>
              <a:t>instrumentation</a:t>
            </a:r>
            <a:r>
              <a:rPr lang="es-ES" dirty="0"/>
              <a:t>: EMIR – FRIDA</a:t>
            </a:r>
          </a:p>
          <a:p>
            <a:pPr marL="114300"/>
            <a:endParaRPr lang="es-ES" dirty="0"/>
          </a:p>
          <a:p>
            <a:pPr marL="114300"/>
            <a:endParaRPr lang="es-ES" dirty="0"/>
          </a:p>
          <a:p>
            <a:pPr marL="114300"/>
            <a:endParaRPr lang="es-ES" dirty="0"/>
          </a:p>
          <a:p>
            <a:pPr marL="114300"/>
            <a:r>
              <a:rPr lang="en-ES" altLang="en-ES" b="1">
                <a:latin typeface="Arial" panose="020B0604020202020204" pitchFamily="34" charset="0"/>
              </a:rPr>
              <a:t>Training</a:t>
            </a:r>
            <a:r>
              <a:rPr lang="es-ES" altLang="en-ES" b="1" dirty="0">
                <a:latin typeface="Arial" panose="020B0604020202020204" pitchFamily="34" charset="0"/>
              </a:rPr>
              <a:t>:</a:t>
            </a:r>
          </a:p>
          <a:p>
            <a:r>
              <a:rPr lang="es-ES" b="1" dirty="0"/>
              <a:t>24 PhD </a:t>
            </a:r>
            <a:r>
              <a:rPr lang="es-ES" b="1" dirty="0" err="1"/>
              <a:t>theses</a:t>
            </a:r>
            <a:r>
              <a:rPr lang="es-ES" b="1" dirty="0"/>
              <a:t> defended</a:t>
            </a:r>
            <a:r>
              <a:rPr lang="es-ES" dirty="0"/>
              <a:t> (total). 4 PhD </a:t>
            </a:r>
            <a:r>
              <a:rPr lang="es-ES" dirty="0" err="1"/>
              <a:t>theses</a:t>
            </a:r>
            <a:r>
              <a:rPr lang="es-ES" dirty="0"/>
              <a:t> defended in 2023–2024.</a:t>
            </a:r>
          </a:p>
          <a:p>
            <a:r>
              <a:rPr lang="es-ES" dirty="0"/>
              <a:t>13 PhD </a:t>
            </a:r>
            <a:r>
              <a:rPr lang="es-ES" dirty="0" err="1"/>
              <a:t>theses</a:t>
            </a:r>
            <a:r>
              <a:rPr lang="es-ES" dirty="0"/>
              <a:t> </a:t>
            </a:r>
            <a:r>
              <a:rPr lang="es-ES" dirty="0" err="1"/>
              <a:t>currently</a:t>
            </a:r>
            <a:r>
              <a:rPr lang="es-ES" dirty="0"/>
              <a:t> in </a:t>
            </a:r>
            <a:r>
              <a:rPr lang="es-ES" dirty="0" err="1"/>
              <a:t>progress</a:t>
            </a:r>
            <a:r>
              <a:rPr lang="es-ES" dirty="0"/>
              <a:t> </a:t>
            </a:r>
            <a:br>
              <a:rPr lang="es-ES" dirty="0"/>
            </a:br>
            <a:r>
              <a:rPr lang="es-ES" dirty="0"/>
              <a:t>(Two </a:t>
            </a:r>
            <a:r>
              <a:rPr lang="es-ES" dirty="0" err="1"/>
              <a:t>of</a:t>
            </a:r>
            <a:r>
              <a:rPr lang="es-ES" dirty="0"/>
              <a:t> </a:t>
            </a:r>
            <a:r>
              <a:rPr lang="es-ES" dirty="0" err="1"/>
              <a:t>them</a:t>
            </a:r>
            <a:r>
              <a:rPr lang="es-ES" dirty="0"/>
              <a:t> are </a:t>
            </a:r>
            <a:r>
              <a:rPr lang="es-ES" dirty="0" err="1"/>
              <a:t>about</a:t>
            </a:r>
            <a:r>
              <a:rPr lang="es-ES" dirty="0"/>
              <a:t> </a:t>
            </a:r>
            <a:r>
              <a:rPr lang="es-ES" dirty="0" err="1"/>
              <a:t>to</a:t>
            </a:r>
            <a:r>
              <a:rPr lang="es-ES" dirty="0"/>
              <a:t> be defended </a:t>
            </a:r>
            <a:r>
              <a:rPr lang="es-ES" dirty="0" err="1"/>
              <a:t>within</a:t>
            </a:r>
            <a:r>
              <a:rPr lang="es-ES" dirty="0"/>
              <a:t> </a:t>
            </a:r>
            <a:r>
              <a:rPr lang="es-ES" dirty="0" err="1"/>
              <a:t>the</a:t>
            </a:r>
            <a:r>
              <a:rPr lang="es-ES" dirty="0"/>
              <a:t> </a:t>
            </a:r>
            <a:r>
              <a:rPr lang="es-ES" dirty="0" err="1"/>
              <a:t>next</a:t>
            </a:r>
            <a:r>
              <a:rPr lang="es-ES" dirty="0"/>
              <a:t> </a:t>
            </a:r>
            <a:r>
              <a:rPr lang="es-ES" dirty="0" err="1"/>
              <a:t>two</a:t>
            </a:r>
            <a:r>
              <a:rPr lang="es-ES" dirty="0"/>
              <a:t> </a:t>
            </a:r>
            <a:r>
              <a:rPr lang="es-ES" dirty="0" err="1"/>
              <a:t>months</a:t>
            </a:r>
            <a:r>
              <a:rPr lang="es-ES" dirty="0"/>
              <a:t>).</a:t>
            </a:r>
          </a:p>
          <a:p>
            <a:pPr marL="114300"/>
            <a:endParaRPr lang="es-ES" dirty="0"/>
          </a:p>
          <a:p>
            <a:pPr marL="285750" indent="-285750" eaLnBrk="0" fontAlgn="base" hangingPunct="0">
              <a:spcBef>
                <a:spcPct val="0"/>
              </a:spcBef>
              <a:spcAft>
                <a:spcPct val="0"/>
              </a:spcAft>
              <a:buClrTx/>
              <a:buFont typeface="Arial" panose="020B0604020202020204" pitchFamily="34" charset="0"/>
              <a:buChar char="•"/>
            </a:pPr>
            <a:endParaRPr lang="es-ES" altLang="en-ES" dirty="0"/>
          </a:p>
          <a:p>
            <a:endParaRPr lang="es-ES" dirty="0"/>
          </a:p>
        </p:txBody>
      </p:sp>
      <p:pic>
        <p:nvPicPr>
          <p:cNvPr id="24" name="Imagen 23">
            <a:extLst>
              <a:ext uri="{FF2B5EF4-FFF2-40B4-BE49-F238E27FC236}">
                <a16:creationId xmlns:a16="http://schemas.microsoft.com/office/drawing/2014/main" id="{20A69309-7CC3-8572-26ED-F31479B5EE16}"/>
              </a:ext>
            </a:extLst>
          </p:cNvPr>
          <p:cNvPicPr>
            <a:picLocks noChangeAspect="1"/>
          </p:cNvPicPr>
          <p:nvPr/>
        </p:nvPicPr>
        <p:blipFill>
          <a:blip r:embed="rId2"/>
          <a:stretch>
            <a:fillRect/>
          </a:stretch>
        </p:blipFill>
        <p:spPr>
          <a:xfrm>
            <a:off x="8287760" y="2258568"/>
            <a:ext cx="3488263" cy="2568472"/>
          </a:xfrm>
          <a:prstGeom prst="rect">
            <a:avLst/>
          </a:prstGeom>
        </p:spPr>
      </p:pic>
      <p:sp>
        <p:nvSpPr>
          <p:cNvPr id="25" name="TextBox 1">
            <a:extLst>
              <a:ext uri="{FF2B5EF4-FFF2-40B4-BE49-F238E27FC236}">
                <a16:creationId xmlns:a16="http://schemas.microsoft.com/office/drawing/2014/main" id="{0D2D6034-4A8C-EE93-8934-D81519338CB0}"/>
              </a:ext>
            </a:extLst>
          </p:cNvPr>
          <p:cNvSpPr txBox="1"/>
          <p:nvPr/>
        </p:nvSpPr>
        <p:spPr>
          <a:xfrm>
            <a:off x="2148840" y="320040"/>
            <a:ext cx="6492240" cy="502920"/>
          </a:xfrm>
          <a:prstGeom prst="rect">
            <a:avLst/>
          </a:prstGeom>
          <a:noFill/>
        </p:spPr>
        <p:txBody>
          <a:bodyPr wrap="square" lIns="0" rIns="0">
            <a:spAutoFit/>
          </a:bodyPr>
          <a:lstStyle/>
          <a:p>
            <a:pPr>
              <a:defRPr sz="2600" b="1">
                <a:solidFill>
                  <a:srgbClr val="141414"/>
                </a:solidFill>
              </a:defRPr>
            </a:pPr>
            <a:r>
              <a:rPr lang="es-ES" dirty="0"/>
              <a:t>Key performance </a:t>
            </a:r>
            <a:r>
              <a:rPr lang="es-ES" dirty="0" err="1"/>
              <a:t>indicators</a:t>
            </a:r>
            <a:endParaRPr dirty="0"/>
          </a:p>
        </p:txBody>
      </p:sp>
      <p:pic>
        <p:nvPicPr>
          <p:cNvPr id="26" name="Imagen 25" descr="Imagen Institucional | Agencia Estatal de Investigación">
            <a:extLst>
              <a:ext uri="{FF2B5EF4-FFF2-40B4-BE49-F238E27FC236}">
                <a16:creationId xmlns:a16="http://schemas.microsoft.com/office/drawing/2014/main" id="{E6A4568D-2105-8686-0C9F-2F858E083F8B}"/>
              </a:ext>
            </a:extLst>
          </p:cNvPr>
          <p:cNvPicPr>
            <a:picLocks noChangeAspect="1"/>
          </p:cNvPicPr>
          <p:nvPr/>
        </p:nvPicPr>
        <p:blipFill>
          <a:blip r:embed="rId3"/>
          <a:stretch>
            <a:fillRect/>
          </a:stretch>
        </p:blipFill>
        <p:spPr>
          <a:xfrm>
            <a:off x="8357864" y="4389879"/>
            <a:ext cx="1192276" cy="650332"/>
          </a:xfrm>
          <a:prstGeom prst="rect">
            <a:avLst/>
          </a:prstGeom>
        </p:spPr>
      </p:pic>
      <p:pic>
        <p:nvPicPr>
          <p:cNvPr id="27" name="Imagen 26" descr="logo vector Comunidad de Madrid - Vector Logo">
            <a:extLst>
              <a:ext uri="{FF2B5EF4-FFF2-40B4-BE49-F238E27FC236}">
                <a16:creationId xmlns:a16="http://schemas.microsoft.com/office/drawing/2014/main" id="{4897E750-E1DB-EB18-93D1-7576C0D442CB}"/>
              </a:ext>
            </a:extLst>
          </p:cNvPr>
          <p:cNvPicPr>
            <a:picLocks noChangeAspect="1"/>
          </p:cNvPicPr>
          <p:nvPr/>
        </p:nvPicPr>
        <p:blipFill>
          <a:blip r:embed="rId4"/>
          <a:srcRect l="30363" t="8676" r="29174"/>
          <a:stretch>
            <a:fillRect/>
          </a:stretch>
        </p:blipFill>
        <p:spPr>
          <a:xfrm>
            <a:off x="9848212" y="4434839"/>
            <a:ext cx="621792" cy="858264"/>
          </a:xfrm>
          <a:prstGeom prst="rect">
            <a:avLst/>
          </a:prstGeom>
        </p:spPr>
      </p:pic>
      <p:pic>
        <p:nvPicPr>
          <p:cNvPr id="28" name="Imagen 27" descr="European Union National Flag PNG &amp; SVG Design For T-Shirts">
            <a:extLst>
              <a:ext uri="{FF2B5EF4-FFF2-40B4-BE49-F238E27FC236}">
                <a16:creationId xmlns:a16="http://schemas.microsoft.com/office/drawing/2014/main" id="{85041FBB-71AA-1101-CC64-BBA7D8FF4CFA}"/>
              </a:ext>
            </a:extLst>
          </p:cNvPr>
          <p:cNvPicPr>
            <a:picLocks noChangeAspect="1"/>
          </p:cNvPicPr>
          <p:nvPr/>
        </p:nvPicPr>
        <p:blipFill>
          <a:blip r:embed="rId5"/>
          <a:srcRect t="9649"/>
          <a:stretch>
            <a:fillRect/>
          </a:stretch>
        </p:blipFill>
        <p:spPr>
          <a:xfrm>
            <a:off x="10768076" y="4434839"/>
            <a:ext cx="939800" cy="849119"/>
          </a:xfrm>
          <a:prstGeom prst="rect">
            <a:avLst/>
          </a:prstGeom>
        </p:spPr>
      </p:pic>
      <p:pic>
        <p:nvPicPr>
          <p:cNvPr id="29" name="Picture 8" descr="Universidad Complutense de Madrid">
            <a:extLst>
              <a:ext uri="{FF2B5EF4-FFF2-40B4-BE49-F238E27FC236}">
                <a16:creationId xmlns:a16="http://schemas.microsoft.com/office/drawing/2014/main" id="{9FADB9D6-C8B6-58D3-95ED-CD619FFDF2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3174" y="5401308"/>
            <a:ext cx="646830" cy="434367"/>
          </a:xfrm>
          <a:prstGeom prst="rect">
            <a:avLst/>
          </a:prstGeom>
          <a:noFill/>
          <a:extLst>
            <a:ext uri="{909E8E84-426E-40DD-AFC4-6F175D3DCCD1}">
              <a14:hiddenFill xmlns:a14="http://schemas.microsoft.com/office/drawing/2010/main">
                <a:solidFill>
                  <a:srgbClr val="FFFFFF"/>
                </a:solidFill>
              </a14:hiddenFill>
            </a:ext>
          </a:extLst>
        </p:spPr>
      </p:pic>
      <p:pic>
        <p:nvPicPr>
          <p:cNvPr id="30" name="Google Shape;19;p8" descr="A logo of a university&#10;&#10;Description automatically generated">
            <a:extLst>
              <a:ext uri="{FF2B5EF4-FFF2-40B4-BE49-F238E27FC236}">
                <a16:creationId xmlns:a16="http://schemas.microsoft.com/office/drawing/2014/main" id="{B912EA31-9BAF-E20F-FE5A-44E74731210F}"/>
              </a:ext>
            </a:extLst>
          </p:cNvPr>
          <p:cNvPicPr preferRelativeResize="0"/>
          <p:nvPr/>
        </p:nvPicPr>
        <p:blipFill rotWithShape="1">
          <a:blip r:embed="rId7">
            <a:alphaModFix/>
          </a:blip>
          <a:srcRect/>
          <a:stretch/>
        </p:blipFill>
        <p:spPr>
          <a:xfrm>
            <a:off x="9961624" y="5943880"/>
            <a:ext cx="394968" cy="434367"/>
          </a:xfrm>
          <a:prstGeom prst="rect">
            <a:avLst/>
          </a:prstGeom>
          <a:noFill/>
          <a:ln>
            <a:noFill/>
          </a:ln>
        </p:spPr>
      </p:pic>
    </p:spTree>
    <p:extLst>
      <p:ext uri="{BB962C8B-B14F-4D97-AF65-F5344CB8AC3E}">
        <p14:creationId xmlns:p14="http://schemas.microsoft.com/office/powerpoint/2010/main" val="2322148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5064" y="320040"/>
            <a:ext cx="6986016" cy="502920"/>
          </a:xfrm>
          <a:prstGeom prst="rect">
            <a:avLst/>
          </a:prstGeom>
          <a:noFill/>
        </p:spPr>
        <p:txBody>
          <a:bodyPr wrap="square" lIns="0" rIns="0">
            <a:spAutoFit/>
          </a:bodyPr>
          <a:lstStyle/>
          <a:p>
            <a:pPr>
              <a:defRPr sz="2600" b="1">
                <a:solidFill>
                  <a:srgbClr val="141414"/>
                </a:solidFill>
              </a:defRPr>
            </a:pPr>
            <a:r>
              <a:rPr dirty="0"/>
              <a:t>Science map and current drivers</a:t>
            </a:r>
          </a:p>
        </p:txBody>
      </p:sp>
      <p:sp>
        <p:nvSpPr>
          <p:cNvPr id="3" name="TextBox 2"/>
          <p:cNvSpPr txBox="1"/>
          <p:nvPr/>
        </p:nvSpPr>
        <p:spPr>
          <a:xfrm>
            <a:off x="521207" y="804672"/>
            <a:ext cx="8778240" cy="320040"/>
          </a:xfrm>
          <a:prstGeom prst="rect">
            <a:avLst/>
          </a:prstGeom>
          <a:noFill/>
        </p:spPr>
        <p:txBody>
          <a:bodyPr wrap="none" lIns="0">
            <a:spAutoFit/>
          </a:bodyPr>
          <a:lstStyle/>
          <a:p>
            <a:pPr>
              <a:defRPr sz="1200">
                <a:solidFill>
                  <a:srgbClr val="505050"/>
                </a:solidFill>
              </a:defRPr>
            </a:pPr>
            <a:r>
              <a:t>A broad extragalactic programme with instrumentation as an enabling layer</a:t>
            </a:r>
          </a:p>
        </p:txBody>
      </p:sp>
      <p:sp>
        <p:nvSpPr>
          <p:cNvPr id="4" name="Rounded Rectangle 3"/>
          <p:cNvSpPr/>
          <p:nvPr/>
        </p:nvSpPr>
        <p:spPr>
          <a:xfrm>
            <a:off x="685800" y="1152144"/>
            <a:ext cx="10591800" cy="1005840"/>
          </a:xfrm>
          <a:prstGeom prst="roundRect">
            <a:avLst/>
          </a:prstGeom>
          <a:solidFill>
            <a:srgbClr val="FFFFFF"/>
          </a:solidFill>
          <a:ln w="12700">
            <a:solidFill>
              <a:srgbClr val="E1E1E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914400" y="1271016"/>
            <a:ext cx="10177272" cy="738664"/>
          </a:xfrm>
          <a:prstGeom prst="rect">
            <a:avLst/>
          </a:prstGeom>
          <a:noFill/>
        </p:spPr>
        <p:txBody>
          <a:bodyPr wrap="square" lIns="18288" rIns="18288">
            <a:spAutoFit/>
          </a:bodyPr>
          <a:lstStyle/>
          <a:p>
            <a:pPr algn="ctr">
              <a:defRPr sz="2100" b="1">
                <a:solidFill>
                  <a:srgbClr val="AB0F30"/>
                </a:solidFill>
              </a:defRPr>
            </a:pPr>
            <a:r>
              <a:rPr dirty="0"/>
              <a:t>Nearby galaxies + stellar populations </a:t>
            </a:r>
            <a:r>
              <a:rPr lang="es-ES" dirty="0"/>
              <a:t>+ Galaxy </a:t>
            </a:r>
            <a:r>
              <a:rPr lang="es-ES" dirty="0" err="1"/>
              <a:t>evolution</a:t>
            </a:r>
            <a:br>
              <a:rPr lang="es-ES" dirty="0"/>
            </a:br>
            <a:r>
              <a:rPr dirty="0"/>
              <a:t>+ AGN feedback + high</a:t>
            </a:r>
            <a:r>
              <a:rPr lang="es-ES" dirty="0"/>
              <a:t>-</a:t>
            </a:r>
            <a:r>
              <a:rPr dirty="0"/>
              <a:t>energy/magnetism</a:t>
            </a:r>
          </a:p>
        </p:txBody>
      </p:sp>
      <p:sp>
        <p:nvSpPr>
          <p:cNvPr id="6" name="TextBox 5"/>
          <p:cNvSpPr txBox="1"/>
          <p:nvPr/>
        </p:nvSpPr>
        <p:spPr>
          <a:xfrm>
            <a:off x="320040" y="2157984"/>
            <a:ext cx="8321040" cy="256032"/>
          </a:xfrm>
          <a:prstGeom prst="rect">
            <a:avLst/>
          </a:prstGeom>
          <a:noFill/>
        </p:spPr>
        <p:txBody>
          <a:bodyPr wrap="square" lIns="18288" rIns="18288">
            <a:spAutoFit/>
          </a:bodyPr>
          <a:lstStyle/>
          <a:p>
            <a:pPr algn="ctr">
              <a:defRPr sz="1200" b="0">
                <a:solidFill>
                  <a:srgbClr val="505050"/>
                </a:solidFill>
              </a:defRPr>
            </a:pPr>
            <a:r>
              <a:rPr dirty="0"/>
              <a:t>connected through IFU spectroscopy, surveys, simulations and multi-wavelength facilities</a:t>
            </a:r>
          </a:p>
        </p:txBody>
      </p:sp>
      <p:sp>
        <p:nvSpPr>
          <p:cNvPr id="7" name="TextBox 6"/>
          <p:cNvSpPr txBox="1"/>
          <p:nvPr/>
        </p:nvSpPr>
        <p:spPr>
          <a:xfrm>
            <a:off x="731520" y="2514600"/>
            <a:ext cx="4389120" cy="274320"/>
          </a:xfrm>
          <a:prstGeom prst="rect">
            <a:avLst/>
          </a:prstGeom>
          <a:noFill/>
        </p:spPr>
        <p:txBody>
          <a:bodyPr wrap="square" lIns="18288" rIns="18288">
            <a:spAutoFit/>
          </a:bodyPr>
          <a:lstStyle/>
          <a:p>
            <a:pPr>
              <a:defRPr sz="1600" b="1">
                <a:solidFill>
                  <a:srgbClr val="AB0F30"/>
                </a:solidFill>
              </a:defRPr>
            </a:pPr>
            <a:r>
              <a:t>Main active projects and collaborations</a:t>
            </a:r>
          </a:p>
        </p:txBody>
      </p:sp>
      <p:sp>
        <p:nvSpPr>
          <p:cNvPr id="8" name="TextBox 7"/>
          <p:cNvSpPr txBox="1"/>
          <p:nvPr/>
        </p:nvSpPr>
        <p:spPr>
          <a:xfrm>
            <a:off x="822960" y="2880360"/>
            <a:ext cx="4572000" cy="1782026"/>
          </a:xfrm>
          <a:prstGeom prst="rect">
            <a:avLst/>
          </a:prstGeom>
          <a:noFill/>
        </p:spPr>
        <p:txBody>
          <a:bodyPr wrap="square" lIns="18288" rIns="18288">
            <a:spAutoFit/>
          </a:bodyPr>
          <a:lstStyle/>
          <a:p>
            <a:pPr>
              <a:defRPr sz="1220" b="0">
                <a:solidFill>
                  <a:srgbClr val="141414"/>
                </a:solidFill>
              </a:defRPr>
            </a:pPr>
            <a:r>
              <a:rPr dirty="0"/>
              <a:t>• MOSAIC / ELT: Spanish contribution to PDR + LLI-FDR</a:t>
            </a:r>
          </a:p>
          <a:p>
            <a:pPr>
              <a:defRPr sz="1220" b="0">
                <a:solidFill>
                  <a:srgbClr val="141414"/>
                </a:solidFill>
              </a:defRPr>
            </a:pPr>
            <a:r>
              <a:rPr dirty="0"/>
              <a:t>• TARSIS: </a:t>
            </a:r>
            <a:r>
              <a:rPr lang="es-ES" dirty="0"/>
              <a:t>4</a:t>
            </a:r>
            <a:r>
              <a:rPr dirty="0"/>
              <a:t>m</a:t>
            </a:r>
            <a:r>
              <a:rPr lang="es-ES" dirty="0"/>
              <a:t>-</a:t>
            </a:r>
            <a:r>
              <a:rPr lang="es-ES" dirty="0" err="1"/>
              <a:t>class</a:t>
            </a:r>
            <a:r>
              <a:rPr dirty="0"/>
              <a:t> instrument + science prep</a:t>
            </a:r>
          </a:p>
          <a:p>
            <a:pPr>
              <a:defRPr sz="1220" b="0">
                <a:solidFill>
                  <a:srgbClr val="141414"/>
                </a:solidFill>
              </a:defRPr>
            </a:pPr>
            <a:r>
              <a:rPr dirty="0"/>
              <a:t>• ARRAKIHS: ESA F-class mission phase at UCM</a:t>
            </a:r>
          </a:p>
          <a:p>
            <a:pPr>
              <a:defRPr sz="1220" b="0">
                <a:solidFill>
                  <a:srgbClr val="141414"/>
                </a:solidFill>
              </a:defRPr>
            </a:pPr>
            <a:r>
              <a:rPr dirty="0"/>
              <a:t>• AtLAST2 + Mad4Space + SKA-prep / cosmic magnetism</a:t>
            </a:r>
            <a:endParaRPr lang="es-ES" dirty="0"/>
          </a:p>
          <a:p>
            <a:pPr>
              <a:defRPr sz="1220" b="0">
                <a:solidFill>
                  <a:srgbClr val="141414"/>
                </a:solidFill>
              </a:defRPr>
            </a:pPr>
            <a:r>
              <a:rPr lang="es-ES" dirty="0"/>
              <a:t>• GTC </a:t>
            </a:r>
            <a:r>
              <a:rPr lang="es-ES" dirty="0" err="1"/>
              <a:t>instrumentation</a:t>
            </a:r>
            <a:r>
              <a:rPr lang="es-ES" dirty="0"/>
              <a:t>: EMIR – MEGARA - FRIDA</a:t>
            </a:r>
          </a:p>
          <a:p>
            <a:pPr>
              <a:defRPr sz="1220" b="0">
                <a:solidFill>
                  <a:srgbClr val="141414"/>
                </a:solidFill>
              </a:defRPr>
            </a:pPr>
            <a:endParaRPr dirty="0"/>
          </a:p>
          <a:p>
            <a:pPr>
              <a:defRPr sz="1220" b="0">
                <a:solidFill>
                  <a:srgbClr val="141414"/>
                </a:solidFill>
              </a:defRPr>
            </a:pPr>
            <a:r>
              <a:rPr dirty="0"/>
              <a:t>• PLAN-B / light and noise pollution impacts</a:t>
            </a:r>
          </a:p>
          <a:p>
            <a:pPr>
              <a:defRPr sz="1220" b="0">
                <a:solidFill>
                  <a:srgbClr val="141414"/>
                </a:solidFill>
              </a:defRPr>
            </a:pPr>
            <a:r>
              <a:rPr dirty="0"/>
              <a:t>• AC3: cloud-edge continuum management</a:t>
            </a:r>
            <a:endParaRPr lang="es-ES" dirty="0"/>
          </a:p>
          <a:p>
            <a:pPr>
              <a:defRPr sz="1220" b="0">
                <a:solidFill>
                  <a:srgbClr val="141414"/>
                </a:solidFill>
              </a:defRPr>
            </a:pPr>
            <a:r>
              <a:rPr lang="es-ES" dirty="0"/>
              <a:t>• Athena/X-IFU </a:t>
            </a:r>
            <a:r>
              <a:rPr lang="es-ES" dirty="0" err="1"/>
              <a:t>space</a:t>
            </a:r>
            <a:r>
              <a:rPr lang="es-ES" dirty="0"/>
              <a:t> </a:t>
            </a:r>
            <a:r>
              <a:rPr lang="es-ES" dirty="0" err="1"/>
              <a:t>mission</a:t>
            </a:r>
            <a:r>
              <a:rPr lang="es-ES" dirty="0"/>
              <a:t> </a:t>
            </a:r>
            <a:endParaRPr dirty="0"/>
          </a:p>
        </p:txBody>
      </p:sp>
      <p:sp>
        <p:nvSpPr>
          <p:cNvPr id="9" name="TextBox 8"/>
          <p:cNvSpPr txBox="1"/>
          <p:nvPr/>
        </p:nvSpPr>
        <p:spPr>
          <a:xfrm>
            <a:off x="5532120" y="2514600"/>
            <a:ext cx="4023360" cy="274320"/>
          </a:xfrm>
          <a:prstGeom prst="rect">
            <a:avLst/>
          </a:prstGeom>
          <a:noFill/>
        </p:spPr>
        <p:txBody>
          <a:bodyPr wrap="square" lIns="18288" rIns="18288">
            <a:spAutoFit/>
          </a:bodyPr>
          <a:lstStyle/>
          <a:p>
            <a:pPr>
              <a:defRPr sz="1600" b="1">
                <a:solidFill>
                  <a:srgbClr val="AB0F30"/>
                </a:solidFill>
              </a:defRPr>
            </a:pPr>
            <a:r>
              <a:t>What the group delivers</a:t>
            </a:r>
          </a:p>
        </p:txBody>
      </p:sp>
      <p:sp>
        <p:nvSpPr>
          <p:cNvPr id="10" name="TextBox 9"/>
          <p:cNvSpPr txBox="1"/>
          <p:nvPr/>
        </p:nvSpPr>
        <p:spPr>
          <a:xfrm>
            <a:off x="5623560" y="2880360"/>
            <a:ext cx="6131904" cy="1031051"/>
          </a:xfrm>
          <a:prstGeom prst="rect">
            <a:avLst/>
          </a:prstGeom>
          <a:noFill/>
        </p:spPr>
        <p:txBody>
          <a:bodyPr wrap="square" lIns="18288" rIns="18288">
            <a:spAutoFit/>
          </a:bodyPr>
          <a:lstStyle/>
          <a:p>
            <a:pPr>
              <a:defRPr sz="1220" b="0">
                <a:solidFill>
                  <a:srgbClr val="141414"/>
                </a:solidFill>
              </a:defRPr>
            </a:pPr>
            <a:r>
              <a:rPr dirty="0"/>
              <a:t>• </a:t>
            </a:r>
            <a:r>
              <a:rPr lang="es-ES" dirty="0"/>
              <a:t>Training pipeline </a:t>
            </a:r>
            <a:r>
              <a:rPr lang="es-ES" dirty="0" err="1"/>
              <a:t>for</a:t>
            </a:r>
            <a:r>
              <a:rPr lang="es-ES" dirty="0"/>
              <a:t> </a:t>
            </a:r>
            <a:r>
              <a:rPr lang="es-ES" dirty="0" err="1"/>
              <a:t>instrumentation</a:t>
            </a:r>
            <a:r>
              <a:rPr lang="es-ES" dirty="0"/>
              <a:t> + data-intensive </a:t>
            </a:r>
            <a:r>
              <a:rPr lang="es-ES" dirty="0" err="1"/>
              <a:t>astronomy</a:t>
            </a:r>
            <a:endParaRPr lang="es-ES" dirty="0"/>
          </a:p>
          <a:p>
            <a:pPr>
              <a:defRPr sz="1220" b="0">
                <a:solidFill>
                  <a:srgbClr val="141414"/>
                </a:solidFill>
              </a:defRPr>
            </a:pPr>
            <a:r>
              <a:rPr lang="es-ES" dirty="0"/>
              <a:t>• </a:t>
            </a:r>
            <a:r>
              <a:rPr dirty="0"/>
              <a:t>MEGARA </a:t>
            </a:r>
            <a:r>
              <a:rPr lang="es-ES" dirty="0"/>
              <a:t>/ EMIR </a:t>
            </a:r>
            <a:r>
              <a:rPr dirty="0"/>
              <a:t>science exploitation</a:t>
            </a:r>
          </a:p>
          <a:p>
            <a:pPr>
              <a:defRPr sz="1220" b="0">
                <a:solidFill>
                  <a:srgbClr val="141414"/>
                </a:solidFill>
              </a:defRPr>
            </a:pPr>
            <a:r>
              <a:rPr dirty="0"/>
              <a:t>• Survey science: MEGADES, PHANGS, TIMER, CAVITY, GATOS, POSSUM</a:t>
            </a:r>
            <a:r>
              <a:rPr lang="es-ES" dirty="0"/>
              <a:t>, OTELO</a:t>
            </a:r>
            <a:endParaRPr dirty="0"/>
          </a:p>
          <a:p>
            <a:pPr>
              <a:defRPr sz="1220" b="0">
                <a:solidFill>
                  <a:srgbClr val="141414"/>
                </a:solidFill>
              </a:defRPr>
            </a:pPr>
            <a:r>
              <a:rPr dirty="0"/>
              <a:t>• Galaxy evolution across environments and cosmic time</a:t>
            </a:r>
          </a:p>
          <a:p>
            <a:pPr>
              <a:defRPr sz="1220" b="0">
                <a:solidFill>
                  <a:srgbClr val="141414"/>
                </a:solidFill>
              </a:defRPr>
            </a:pPr>
            <a:r>
              <a:rPr dirty="0"/>
              <a:t>• New constraints on feedback and outflows</a:t>
            </a:r>
          </a:p>
        </p:txBody>
      </p:sp>
      <p:sp>
        <p:nvSpPr>
          <p:cNvPr id="11" name="Rounded Rectangle 7">
            <a:extLst>
              <a:ext uri="{FF2B5EF4-FFF2-40B4-BE49-F238E27FC236}">
                <a16:creationId xmlns:a16="http://schemas.microsoft.com/office/drawing/2014/main" id="{76CAC9D2-634A-FB3D-29C0-41E6F124A114}"/>
              </a:ext>
            </a:extLst>
          </p:cNvPr>
          <p:cNvSpPr/>
          <p:nvPr/>
        </p:nvSpPr>
        <p:spPr>
          <a:xfrm>
            <a:off x="640080" y="4727448"/>
            <a:ext cx="9052560" cy="1188720"/>
          </a:xfrm>
          <a:prstGeom prst="roundRect">
            <a:avLst/>
          </a:prstGeom>
          <a:solidFill>
            <a:srgbClr val="FFFFFF"/>
          </a:solidFill>
          <a:ln w="12700">
            <a:solidFill>
              <a:srgbClr val="EBEBE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TextBox 8">
            <a:extLst>
              <a:ext uri="{FF2B5EF4-FFF2-40B4-BE49-F238E27FC236}">
                <a16:creationId xmlns:a16="http://schemas.microsoft.com/office/drawing/2014/main" id="{04E7637F-81C8-590A-E4B4-508BAFCA36D6}"/>
              </a:ext>
            </a:extLst>
          </p:cNvPr>
          <p:cNvSpPr txBox="1"/>
          <p:nvPr/>
        </p:nvSpPr>
        <p:spPr>
          <a:xfrm>
            <a:off x="685800" y="4773168"/>
            <a:ext cx="8961120" cy="228600"/>
          </a:xfrm>
          <a:prstGeom prst="rect">
            <a:avLst/>
          </a:prstGeom>
          <a:noFill/>
        </p:spPr>
        <p:txBody>
          <a:bodyPr wrap="square" lIns="18288" rIns="18288">
            <a:spAutoFit/>
          </a:bodyPr>
          <a:lstStyle/>
          <a:p>
            <a:pPr>
              <a:defRPr sz="950" b="1">
                <a:solidFill>
                  <a:srgbClr val="AB0F30"/>
                </a:solidFill>
              </a:defRPr>
            </a:pPr>
            <a:r>
              <a:t>Representative papers (2024–2026)</a:t>
            </a:r>
          </a:p>
        </p:txBody>
      </p:sp>
      <p:sp>
        <p:nvSpPr>
          <p:cNvPr id="13" name="TextBox 9">
            <a:extLst>
              <a:ext uri="{FF2B5EF4-FFF2-40B4-BE49-F238E27FC236}">
                <a16:creationId xmlns:a16="http://schemas.microsoft.com/office/drawing/2014/main" id="{B23C74A7-2215-1F94-BE82-E11A21B6B867}"/>
              </a:ext>
            </a:extLst>
          </p:cNvPr>
          <p:cNvSpPr txBox="1"/>
          <p:nvPr/>
        </p:nvSpPr>
        <p:spPr>
          <a:xfrm>
            <a:off x="685800" y="5065776"/>
            <a:ext cx="4411980" cy="921791"/>
          </a:xfrm>
          <a:prstGeom prst="rect">
            <a:avLst/>
          </a:prstGeom>
          <a:noFill/>
        </p:spPr>
        <p:txBody>
          <a:bodyPr wrap="square" lIns="18288" rIns="18288">
            <a:spAutoFit/>
          </a:bodyPr>
          <a:lstStyle/>
          <a:p>
            <a:pPr>
              <a:defRPr sz="770" b="0">
                <a:solidFill>
                  <a:srgbClr val="141414"/>
                </a:solidFill>
              </a:defRPr>
            </a:pPr>
            <a:r>
              <a:rPr dirty="0"/>
              <a:t>• Mroczkowski+25 — </a:t>
            </a:r>
            <a:r>
              <a:rPr dirty="0" err="1"/>
              <a:t>AtLAST</a:t>
            </a:r>
            <a:r>
              <a:rPr dirty="0"/>
              <a:t> conceptual design</a:t>
            </a:r>
          </a:p>
          <a:p>
            <a:pPr>
              <a:defRPr sz="770" b="0">
                <a:solidFill>
                  <a:srgbClr val="141414"/>
                </a:solidFill>
              </a:defRPr>
            </a:pPr>
            <a:r>
              <a:rPr dirty="0"/>
              <a:t>• van Kampen+24 — </a:t>
            </a:r>
            <a:r>
              <a:rPr dirty="0" err="1"/>
              <a:t>AtLAST</a:t>
            </a:r>
            <a:r>
              <a:rPr dirty="0"/>
              <a:t> science: surveying the distant Universe</a:t>
            </a:r>
          </a:p>
          <a:p>
            <a:pPr>
              <a:defRPr sz="770" b="0">
                <a:solidFill>
                  <a:srgbClr val="141414"/>
                </a:solidFill>
              </a:defRPr>
            </a:pPr>
            <a:r>
              <a:rPr dirty="0"/>
              <a:t>• Ceballos+24 — optimizing Athena/X-IFU-like TES detectors</a:t>
            </a:r>
          </a:p>
          <a:p>
            <a:pPr>
              <a:defRPr sz="770" b="0">
                <a:solidFill>
                  <a:srgbClr val="141414"/>
                </a:solidFill>
              </a:defRPr>
            </a:pPr>
            <a:r>
              <a:rPr dirty="0"/>
              <a:t>• Peille+25 — X-ray Integral Field Unit after Athena reformulation</a:t>
            </a:r>
            <a:endParaRPr lang="es-ES" dirty="0"/>
          </a:p>
          <a:p>
            <a:pPr>
              <a:defRPr sz="770" b="0">
                <a:solidFill>
                  <a:srgbClr val="141414"/>
                </a:solidFill>
              </a:defRPr>
            </a:pPr>
            <a:r>
              <a:rPr lang="es-ES" dirty="0"/>
              <a:t>• Pello+24 MOSAIC </a:t>
            </a:r>
            <a:r>
              <a:rPr lang="es-ES" dirty="0" err="1"/>
              <a:t>instrument</a:t>
            </a:r>
            <a:endParaRPr lang="es-ES" dirty="0"/>
          </a:p>
          <a:p>
            <a:pPr>
              <a:defRPr sz="770" b="0">
                <a:solidFill>
                  <a:srgbClr val="141414"/>
                </a:solidFill>
              </a:defRPr>
            </a:pPr>
            <a:r>
              <a:rPr lang="es-ES" dirty="0"/>
              <a:t>• Pello+25 MOSAIC </a:t>
            </a:r>
            <a:r>
              <a:rPr lang="es-ES" dirty="0" err="1"/>
              <a:t>instrument</a:t>
            </a:r>
            <a:endParaRPr lang="es-ES" dirty="0"/>
          </a:p>
          <a:p>
            <a:pPr>
              <a:defRPr sz="770" b="0">
                <a:solidFill>
                  <a:srgbClr val="141414"/>
                </a:solidFill>
              </a:defRPr>
            </a:pPr>
            <a:r>
              <a:rPr lang="es-ES" dirty="0"/>
              <a:t>• Gallego+26 MOSAIC </a:t>
            </a:r>
            <a:r>
              <a:rPr lang="es-ES" dirty="0" err="1"/>
              <a:t>instrument</a:t>
            </a:r>
            <a:endParaRPr lang="es-ES" dirty="0"/>
          </a:p>
        </p:txBody>
      </p:sp>
      <p:sp>
        <p:nvSpPr>
          <p:cNvPr id="14" name="TextBox 10">
            <a:extLst>
              <a:ext uri="{FF2B5EF4-FFF2-40B4-BE49-F238E27FC236}">
                <a16:creationId xmlns:a16="http://schemas.microsoft.com/office/drawing/2014/main" id="{8673A18F-EA61-FF43-8FA3-3706844EC53C}"/>
              </a:ext>
            </a:extLst>
          </p:cNvPr>
          <p:cNvSpPr txBox="1"/>
          <p:nvPr/>
        </p:nvSpPr>
        <p:spPr>
          <a:xfrm>
            <a:off x="5234940" y="5065776"/>
            <a:ext cx="4411980" cy="684803"/>
          </a:xfrm>
          <a:prstGeom prst="rect">
            <a:avLst/>
          </a:prstGeom>
          <a:noFill/>
        </p:spPr>
        <p:txBody>
          <a:bodyPr wrap="square" lIns="18288" rIns="18288">
            <a:spAutoFit/>
          </a:bodyPr>
          <a:lstStyle/>
          <a:p>
            <a:pPr>
              <a:defRPr sz="770" b="0">
                <a:solidFill>
                  <a:srgbClr val="141414"/>
                </a:solidFill>
              </a:defRPr>
            </a:pPr>
            <a:r>
              <a:rPr dirty="0"/>
              <a:t>• Chamorro-Cazorla+26 — MEGADES science enabled by MEGARA</a:t>
            </a:r>
          </a:p>
          <a:p>
            <a:pPr>
              <a:defRPr sz="770" b="0">
                <a:solidFill>
                  <a:srgbClr val="141414"/>
                </a:solidFill>
              </a:defRPr>
            </a:pPr>
            <a:r>
              <a:rPr dirty="0"/>
              <a:t>• Martínez-Delgado+24 — MEGARA follow-up of stellar streams</a:t>
            </a:r>
          </a:p>
          <a:p>
            <a:pPr>
              <a:defRPr sz="770" b="0">
                <a:solidFill>
                  <a:srgbClr val="141414"/>
                </a:solidFill>
              </a:defRPr>
            </a:pPr>
            <a:r>
              <a:rPr dirty="0"/>
              <a:t>• García-Vargas+24 — MEGARA IFU on a low-metallicity dwarf</a:t>
            </a:r>
          </a:p>
          <a:p>
            <a:pPr>
              <a:defRPr sz="770" b="0">
                <a:solidFill>
                  <a:srgbClr val="141414"/>
                </a:solidFill>
              </a:defRPr>
            </a:pPr>
            <a:r>
              <a:rPr dirty="0"/>
              <a:t>• Hermosa Muñoz+24 — MEGARA outflows in LINERs</a:t>
            </a:r>
            <a:endParaRPr lang="es-ES" dirty="0"/>
          </a:p>
          <a:p>
            <a:pPr>
              <a:defRPr sz="770" b="0">
                <a:solidFill>
                  <a:srgbClr val="141414"/>
                </a:solidFill>
              </a:defRPr>
            </a:pPr>
            <a:r>
              <a:rPr lang="es-ES" dirty="0"/>
              <a:t>• Gallego+26 Dwarfs4MOSAIC La Palma International </a:t>
            </a:r>
            <a:r>
              <a:rPr lang="es-ES" dirty="0" err="1"/>
              <a:t>Program</a:t>
            </a:r>
            <a:r>
              <a:rPr lang="es-ES" dirty="0"/>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DF14DD3F-78D8-5199-EB56-77ECD7841D17}"/>
            </a:ext>
          </a:extLst>
        </p:cNvPr>
        <p:cNvGrpSpPr/>
        <p:nvPr/>
      </p:nvGrpSpPr>
      <p:grpSpPr>
        <a:xfrm>
          <a:off x="0" y="0"/>
          <a:ext cx="0" cy="0"/>
          <a:chOff x="0" y="0"/>
          <a:chExt cx="0" cy="0"/>
        </a:xfrm>
      </p:grpSpPr>
      <p:sp>
        <p:nvSpPr>
          <p:cNvPr id="190" name="Google Shape;190;p33">
            <a:extLst>
              <a:ext uri="{FF2B5EF4-FFF2-40B4-BE49-F238E27FC236}">
                <a16:creationId xmlns:a16="http://schemas.microsoft.com/office/drawing/2014/main" id="{4D78BD9A-FCCE-B24E-6C13-CB249053E31F}"/>
              </a:ext>
            </a:extLst>
          </p:cNvPr>
          <p:cNvSpPr txBox="1">
            <a:spLocks noGrp="1"/>
          </p:cNvSpPr>
          <p:nvPr>
            <p:ph type="title"/>
          </p:nvPr>
        </p:nvSpPr>
        <p:spPr>
          <a:xfrm>
            <a:off x="3428179" y="2084835"/>
            <a:ext cx="7747752" cy="18678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dk1"/>
              </a:buClr>
              <a:buSzPts val="4400"/>
              <a:buFont typeface="Century Gothic"/>
              <a:buNone/>
            </a:pPr>
            <a:r>
              <a:rPr lang="es-ES" dirty="0"/>
              <a:t>MOSAIC </a:t>
            </a:r>
            <a:r>
              <a:rPr lang="es-ES" dirty="0" err="1"/>
              <a:t>mIFU+MOS</a:t>
            </a:r>
            <a:br>
              <a:rPr lang="es-ES" dirty="0"/>
            </a:br>
            <a:r>
              <a:rPr lang="es-ES" dirty="0" err="1"/>
              <a:t>Spectrograph</a:t>
            </a:r>
            <a:r>
              <a:rPr lang="es-ES" dirty="0"/>
              <a:t> </a:t>
            </a:r>
            <a:r>
              <a:rPr lang="es-ES" dirty="0" err="1"/>
              <a:t>for</a:t>
            </a:r>
            <a:r>
              <a:rPr lang="es-ES" dirty="0"/>
              <a:t> ELT</a:t>
            </a:r>
            <a:br>
              <a:rPr lang="es-ES" dirty="0"/>
            </a:br>
            <a:br>
              <a:rPr lang="es-ES" dirty="0"/>
            </a:br>
            <a:r>
              <a:rPr lang="es-ES" dirty="0">
                <a:latin typeface="Century Gothic"/>
                <a:ea typeface="Century Gothic"/>
                <a:cs typeface="Century Gothic"/>
                <a:sym typeface="Century Gothic"/>
              </a:rPr>
              <a:t>UCM-IPARCOS </a:t>
            </a:r>
            <a:r>
              <a:rPr lang="es-ES" dirty="0" err="1">
                <a:latin typeface="Century Gothic"/>
                <a:ea typeface="Century Gothic"/>
                <a:cs typeface="Century Gothic"/>
                <a:sym typeface="Century Gothic"/>
              </a:rPr>
              <a:t>node</a:t>
            </a:r>
            <a:endParaRPr dirty="0">
              <a:latin typeface="Century Gothic"/>
              <a:ea typeface="Century Gothic"/>
              <a:cs typeface="Century Gothic"/>
              <a:sym typeface="Century Gothic"/>
            </a:endParaRPr>
          </a:p>
        </p:txBody>
      </p:sp>
    </p:spTree>
    <p:extLst>
      <p:ext uri="{BB962C8B-B14F-4D97-AF65-F5344CB8AC3E}">
        <p14:creationId xmlns:p14="http://schemas.microsoft.com/office/powerpoint/2010/main" val="20081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892648376" name="Image 1359"/>
          <p:cNvPicPr/>
          <p:nvPr/>
        </p:nvPicPr>
        <p:blipFill>
          <a:blip r:embed="rId3">
            <a:extLst>
              <a:ext uri="{28A0092B-C50C-407E-A947-70E740481C1C}">
                <a14:useLocalDpi xmlns:a14="http://schemas.microsoft.com/office/drawing/2010/main" val="0"/>
              </a:ext>
            </a:extLst>
          </a:blip>
          <a:srcRect/>
          <a:stretch/>
        </p:blipFill>
        <p:spPr bwMode="auto">
          <a:xfrm>
            <a:off x="1882" y="2143498"/>
            <a:ext cx="12188237" cy="4710706"/>
          </a:xfrm>
          <a:prstGeom prst="rect">
            <a:avLst/>
          </a:prstGeom>
          <a:noFill/>
          <a:ln w="0">
            <a:noFill/>
          </a:ln>
        </p:spPr>
      </p:pic>
      <p:sp>
        <p:nvSpPr>
          <p:cNvPr id="1890406107" name="PlaceHolder 1"/>
          <p:cNvSpPr>
            <a:spLocks noGrp="1"/>
          </p:cNvSpPr>
          <p:nvPr>
            <p:ph type="title" idx="4294967295"/>
          </p:nvPr>
        </p:nvSpPr>
        <p:spPr bwMode="auto">
          <a:xfrm>
            <a:off x="457200" y="6107"/>
            <a:ext cx="8227800" cy="1255344"/>
          </a:xfrm>
          <a:prstGeom prst="rect">
            <a:avLst/>
          </a:prstGeom>
          <a:noFill/>
          <a:ln w="0">
            <a:noFill/>
          </a:ln>
        </p:spPr>
        <p:txBody>
          <a:bodyPr lIns="0" tIns="0" rIns="0" bIns="0" anchor="ctr">
            <a:spAutoFit/>
          </a:bodyPr>
          <a:lstStyle>
            <a:lvl1pPr algn="l" defTabSz="914400" rtl="0">
              <a:lnSpc>
                <a:spcPct val="90000"/>
              </a:lnSpc>
              <a:spcBef>
                <a:spcPts val="0"/>
              </a:spcBef>
              <a:buNone/>
              <a:defRPr sz="4400">
                <a:solidFill>
                  <a:schemeClr val="tx1"/>
                </a:solidFill>
                <a:latin typeface="+mj-lt"/>
                <a:ea typeface="+mj-ea"/>
                <a:cs typeface="+mj-cs"/>
              </a:defRPr>
            </a:lvl1pPr>
          </a:lstStyle>
          <a:p>
            <a:pPr algn="ctr" defTabSz="914103">
              <a:tabLst>
                <a:tab pos="0" algn="l"/>
              </a:tabLst>
              <a:defRPr/>
            </a:pPr>
            <a:r>
              <a:rPr lang="en-US" sz="4532" b="1" i="1" dirty="0">
                <a:solidFill>
                  <a:srgbClr val="3465A4"/>
                </a:solidFill>
                <a:latin typeface="Calibri"/>
                <a:cs typeface="+mn-cs"/>
              </a:rPr>
              <a:t>ELT: Extremely Large</a:t>
            </a:r>
            <a:br>
              <a:rPr lang="en-US" sz="4532" b="1" i="1" dirty="0">
                <a:solidFill>
                  <a:srgbClr val="3465A4"/>
                </a:solidFill>
                <a:latin typeface="Calibri"/>
                <a:cs typeface="+mn-cs"/>
              </a:rPr>
            </a:br>
            <a:r>
              <a:rPr lang="en-US" sz="4532" b="1" i="1" dirty="0">
                <a:solidFill>
                  <a:srgbClr val="3465A4"/>
                </a:solidFill>
                <a:latin typeface="Calibri"/>
                <a:cs typeface="+mn-cs"/>
              </a:rPr>
              <a:t>39m Telescope</a:t>
            </a:r>
            <a:endParaRPr sz="4532" b="1" i="1" dirty="0">
              <a:solidFill>
                <a:srgbClr val="3465A4"/>
              </a:solidFill>
              <a:latin typeface="Calibri"/>
              <a:cs typeface="+mn-cs"/>
            </a:endParaRPr>
          </a:p>
        </p:txBody>
      </p:sp>
      <p:sp>
        <p:nvSpPr>
          <p:cNvPr id="1028786808" name="Rectangle 1361"/>
          <p:cNvSpPr/>
          <p:nvPr/>
        </p:nvSpPr>
        <p:spPr bwMode="auto">
          <a:xfrm>
            <a:off x="7255050" y="2136316"/>
            <a:ext cx="5460235" cy="369006"/>
          </a:xfrm>
          <a:prstGeom prst="rect">
            <a:avLst/>
          </a:prstGeom>
          <a:noFill/>
          <a:ln w="0">
            <a:noFill/>
          </a:ln>
        </p:spPr>
        <p:style>
          <a:lnRef idx="0">
            <a:srgbClr val="000000"/>
          </a:lnRef>
          <a:fillRef idx="0">
            <a:srgbClr val="000000"/>
          </a:fillRef>
          <a:effectRef idx="0">
            <a:srgbClr val="000000"/>
          </a:effectRef>
          <a:fontRef idx="minor"/>
        </p:style>
        <p:txBody>
          <a:bodyPr lIns="119963" tIns="59981" rIns="119963" bIns="59981" anchor="t">
            <a:noAutofit/>
          </a:bodyPr>
          <a:lstStyle/>
          <a:p>
            <a:pPr>
              <a:lnSpc>
                <a:spcPct val="100000"/>
              </a:lnSpc>
              <a:defRPr/>
            </a:pPr>
            <a:r>
              <a:rPr lang="en-US" sz="2666" b="1" i="1" dirty="0">
                <a:solidFill>
                  <a:srgbClr val="B4C7DC"/>
                </a:solidFill>
                <a:latin typeface="Calibri"/>
                <a:ea typeface="Arial"/>
              </a:rPr>
              <a:t>Cerro </a:t>
            </a:r>
            <a:r>
              <a:rPr lang="en-US" sz="2666" b="1" i="1" dirty="0" err="1">
                <a:solidFill>
                  <a:srgbClr val="B4C7DC"/>
                </a:solidFill>
                <a:latin typeface="Calibri"/>
                <a:ea typeface="Arial"/>
              </a:rPr>
              <a:t>Armazones</a:t>
            </a:r>
            <a:r>
              <a:rPr lang="en-US" sz="2666" b="1" i="1" dirty="0">
                <a:solidFill>
                  <a:srgbClr val="B4C7DC"/>
                </a:solidFill>
                <a:latin typeface="Calibri"/>
                <a:ea typeface="Arial"/>
              </a:rPr>
              <a:t>, December 2025</a:t>
            </a:r>
          </a:p>
          <a:p>
            <a:pPr>
              <a:defRPr/>
            </a:pPr>
            <a:r>
              <a:rPr lang="en-US" sz="2666" b="1" i="1" dirty="0">
                <a:solidFill>
                  <a:srgbClr val="B4C7DC"/>
                </a:solidFill>
                <a:latin typeface="Calibri"/>
              </a:rPr>
              <a:t>Planned first light: March 2029</a:t>
            </a:r>
            <a:endParaRPr lang="en-US" sz="2666" dirty="0"/>
          </a:p>
          <a:p>
            <a:pPr>
              <a:lnSpc>
                <a:spcPct val="100000"/>
              </a:lnSpc>
              <a:defRPr/>
            </a:pPr>
            <a:endParaRPr lang="en-US" sz="2666" dirty="0">
              <a:latin typeface="Arial"/>
            </a:endParaRPr>
          </a:p>
        </p:txBody>
      </p:sp>
      <p:grpSp>
        <p:nvGrpSpPr>
          <p:cNvPr id="352657624" name="Groupe 1362"/>
          <p:cNvGrpSpPr/>
          <p:nvPr/>
        </p:nvGrpSpPr>
        <p:grpSpPr bwMode="auto">
          <a:xfrm>
            <a:off x="638644" y="2143498"/>
            <a:ext cx="3389674" cy="2410776"/>
            <a:chOff x="477720" y="1608120"/>
            <a:chExt cx="2543040" cy="1808640"/>
          </a:xfrm>
        </p:grpSpPr>
        <p:pic>
          <p:nvPicPr>
            <p:cNvPr id="1364" name="Image 1363"/>
            <p:cNvPicPr/>
            <p:nvPr/>
          </p:nvPicPr>
          <p:blipFill>
            <a:blip r:embed="rId4"/>
            <a:srcRect l="30699"/>
            <a:stretch/>
          </p:blipFill>
          <p:spPr bwMode="auto">
            <a:xfrm>
              <a:off x="477720" y="1608120"/>
              <a:ext cx="2543040" cy="1808640"/>
            </a:xfrm>
            <a:prstGeom prst="rect">
              <a:avLst/>
            </a:prstGeom>
            <a:noFill/>
            <a:ln w="0">
              <a:noFill/>
            </a:ln>
          </p:spPr>
        </p:pic>
        <p:pic>
          <p:nvPicPr>
            <p:cNvPr id="1365" name="Image 1364"/>
            <p:cNvPicPr/>
            <p:nvPr/>
          </p:nvPicPr>
          <p:blipFill>
            <a:blip r:embed="rId5"/>
            <a:stretch/>
          </p:blipFill>
          <p:spPr bwMode="auto">
            <a:xfrm>
              <a:off x="2176200" y="1673280"/>
              <a:ext cx="784800" cy="578520"/>
            </a:xfrm>
            <a:prstGeom prst="rect">
              <a:avLst/>
            </a:prstGeom>
            <a:noFill/>
            <a:ln w="36000">
              <a:solidFill>
                <a:srgbClr val="D2610C"/>
              </a:solidFill>
              <a:round/>
            </a:ln>
          </p:spPr>
        </p:pic>
      </p:grpSp>
      <p:pic>
        <p:nvPicPr>
          <p:cNvPr id="1026" name="Picture 2" descr="ESO logo and text in colour | ESO">
            <a:extLst>
              <a:ext uri="{FF2B5EF4-FFF2-40B4-BE49-F238E27FC236}">
                <a16:creationId xmlns:a16="http://schemas.microsoft.com/office/drawing/2014/main" id="{FC480BB8-2BE7-433A-39B1-B83975B169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1217" y="195202"/>
            <a:ext cx="2344784" cy="12782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bout ESFRI / ERIC | researchlatvia">
            <a:extLst>
              <a:ext uri="{FF2B5EF4-FFF2-40B4-BE49-F238E27FC236}">
                <a16:creationId xmlns:a16="http://schemas.microsoft.com/office/drawing/2014/main" id="{66AC78F8-7F59-0686-AB69-E757BC3CDE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16" y="1075615"/>
            <a:ext cx="2376700" cy="10607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3A8F9-1774-0B6D-C3EE-62D3A35E651D}"/>
            </a:ext>
          </a:extLst>
        </p:cNvPr>
        <p:cNvGrpSpPr/>
        <p:nvPr/>
      </p:nvGrpSpPr>
      <p:grpSpPr>
        <a:xfrm>
          <a:off x="0" y="0"/>
          <a:ext cx="0" cy="0"/>
          <a:chOff x="0" y="0"/>
          <a:chExt cx="0" cy="0"/>
        </a:xfrm>
      </p:grpSpPr>
      <p:sp>
        <p:nvSpPr>
          <p:cNvPr id="29" name="PlaceHolder 1">
            <a:extLst>
              <a:ext uri="{FF2B5EF4-FFF2-40B4-BE49-F238E27FC236}">
                <a16:creationId xmlns:a16="http://schemas.microsoft.com/office/drawing/2014/main" id="{299C8985-F315-828C-F4C5-AAA6D74F76CE}"/>
              </a:ext>
            </a:extLst>
          </p:cNvPr>
          <p:cNvSpPr>
            <a:spLocks noGrp="1"/>
          </p:cNvSpPr>
          <p:nvPr>
            <p:ph type="title"/>
          </p:nvPr>
        </p:nvSpPr>
        <p:spPr>
          <a:xfrm>
            <a:off x="148680" y="130680"/>
            <a:ext cx="10514880" cy="1324800"/>
          </a:xfrm>
          <a:prstGeom prst="rect">
            <a:avLst/>
          </a:prstGeom>
          <a:noFill/>
          <a:ln w="0">
            <a:noFill/>
          </a:ln>
        </p:spPr>
        <p:txBody>
          <a:bodyPr lIns="91440" tIns="45720" rIns="91440" bIns="45720" anchor="t">
            <a:noAutofit/>
          </a:bodyPr>
          <a:lstStyle/>
          <a:p>
            <a:pPr indent="0">
              <a:lnSpc>
                <a:spcPct val="90000"/>
              </a:lnSpc>
              <a:buNone/>
              <a:tabLst>
                <a:tab pos="0" algn="l"/>
              </a:tabLst>
            </a:pPr>
            <a:r>
              <a:rPr lang="es-ES" sz="4400" b="1" strike="noStrike" spc="-1">
                <a:solidFill>
                  <a:srgbClr val="C00000"/>
                </a:solidFill>
                <a:latin typeface="Century Gothic"/>
                <a:ea typeface="Century Gothic"/>
              </a:rPr>
              <a:t>Group’s Overview</a:t>
            </a:r>
            <a:endParaRPr lang="en-US" sz="4400" b="0" strike="noStrike" spc="-1">
              <a:solidFill>
                <a:srgbClr val="000000"/>
              </a:solidFill>
              <a:latin typeface="Arial"/>
            </a:endParaRPr>
          </a:p>
        </p:txBody>
      </p:sp>
      <p:sp>
        <p:nvSpPr>
          <p:cNvPr id="30" name="TextBox 4">
            <a:extLst>
              <a:ext uri="{FF2B5EF4-FFF2-40B4-BE49-F238E27FC236}">
                <a16:creationId xmlns:a16="http://schemas.microsoft.com/office/drawing/2014/main" id="{A29C8ACE-4B32-F15B-4FC5-E109745B1995}"/>
              </a:ext>
            </a:extLst>
          </p:cNvPr>
          <p:cNvSpPr/>
          <p:nvPr/>
        </p:nvSpPr>
        <p:spPr>
          <a:xfrm>
            <a:off x="3903840" y="6546240"/>
            <a:ext cx="614484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en-US" sz="1800" b="0" strike="noStrike" spc="-1">
              <a:solidFill>
                <a:srgbClr val="000000"/>
              </a:solidFill>
              <a:latin typeface="Arial"/>
            </a:endParaRPr>
          </a:p>
        </p:txBody>
      </p:sp>
      <p:sp>
        <p:nvSpPr>
          <p:cNvPr id="31" name="TextBox 6">
            <a:extLst>
              <a:ext uri="{FF2B5EF4-FFF2-40B4-BE49-F238E27FC236}">
                <a16:creationId xmlns:a16="http://schemas.microsoft.com/office/drawing/2014/main" id="{F06067E8-1FD7-73F2-9915-72CB9D9C3517}"/>
              </a:ext>
            </a:extLst>
          </p:cNvPr>
          <p:cNvSpPr/>
          <p:nvPr/>
        </p:nvSpPr>
        <p:spPr>
          <a:xfrm>
            <a:off x="6368760" y="3429000"/>
            <a:ext cx="183960" cy="3070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en-US" sz="1400" b="0" strike="noStrike" spc="-1">
              <a:solidFill>
                <a:srgbClr val="000000"/>
              </a:solidFill>
              <a:latin typeface="Arial"/>
              <a:ea typeface="Arial"/>
            </a:endParaRPr>
          </a:p>
        </p:txBody>
      </p:sp>
      <p:sp>
        <p:nvSpPr>
          <p:cNvPr id="32" name="Rectangle 1">
            <a:extLst>
              <a:ext uri="{FF2B5EF4-FFF2-40B4-BE49-F238E27FC236}">
                <a16:creationId xmlns:a16="http://schemas.microsoft.com/office/drawing/2014/main" id="{F5E13297-017C-C892-5BED-827ED8C3C71E}"/>
              </a:ext>
            </a:extLst>
          </p:cNvPr>
          <p:cNvSpPr/>
          <p:nvPr/>
        </p:nvSpPr>
        <p:spPr>
          <a:xfrm>
            <a:off x="201600" y="2640798"/>
            <a:ext cx="11879280" cy="236842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numCol="1" spcCol="0" anchor="ctr">
            <a:spAutoFit/>
          </a:bodyPr>
          <a:lstStyle/>
          <a:p>
            <a:pPr defTabSz="914400">
              <a:lnSpc>
                <a:spcPct val="100000"/>
              </a:lnSpc>
              <a:tabLst>
                <a:tab pos="0" algn="l"/>
              </a:tabLst>
            </a:pPr>
            <a:r>
              <a:rPr lang="en-ES" sz="2000" b="1" strike="noStrike" spc="-1">
                <a:solidFill>
                  <a:srgbClr val="000000"/>
                </a:solidFill>
                <a:latin typeface="Arial"/>
                <a:ea typeface="Arial"/>
              </a:rPr>
              <a:t>Leadership, Internationalization &amp; Impact</a:t>
            </a:r>
            <a:endParaRPr lang="en-US" sz="2000" b="0" strike="noStrike" spc="-1" dirty="0">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Major Roles: </a:t>
            </a:r>
            <a:br>
              <a:rPr lang="es-ES" sz="1600" b="1" strike="noStrike" spc="-1" dirty="0">
                <a:solidFill>
                  <a:srgbClr val="000000"/>
                </a:solidFill>
                <a:latin typeface="Arial"/>
                <a:ea typeface="Arial"/>
              </a:rPr>
            </a:br>
            <a:r>
              <a:rPr lang="es-ES" sz="1600" b="1" strike="noStrike" spc="-1" dirty="0">
                <a:solidFill>
                  <a:srgbClr val="000000"/>
                </a:solidFill>
                <a:latin typeface="Arial"/>
                <a:ea typeface="Arial"/>
              </a:rPr>
              <a:t>	</a:t>
            </a:r>
            <a:r>
              <a:rPr lang="es-ES" sz="1600" strike="noStrike" spc="-1" dirty="0">
                <a:solidFill>
                  <a:srgbClr val="000000"/>
                </a:solidFill>
                <a:latin typeface="Arial"/>
                <a:ea typeface="Arial"/>
              </a:rPr>
              <a:t>J. Gallego: </a:t>
            </a:r>
            <a:r>
              <a:rPr lang="es-ES" sz="1600" strike="noStrike" spc="-1" dirty="0" err="1">
                <a:solidFill>
                  <a:srgbClr val="000000"/>
                </a:solidFill>
                <a:latin typeface="Arial"/>
                <a:ea typeface="Arial"/>
              </a:rPr>
              <a:t>National</a:t>
            </a:r>
            <a:r>
              <a:rPr lang="es-ES" sz="1600" strike="noStrike" spc="-1" dirty="0">
                <a:solidFill>
                  <a:srgbClr val="000000"/>
                </a:solidFill>
                <a:latin typeface="Arial"/>
                <a:ea typeface="Arial"/>
              </a:rPr>
              <a:t> representative and </a:t>
            </a:r>
            <a:r>
              <a:rPr lang="es-ES" sz="1600" strike="noStrike" spc="-1" dirty="0" err="1">
                <a:solidFill>
                  <a:srgbClr val="000000"/>
                </a:solidFill>
                <a:latin typeface="Arial"/>
                <a:ea typeface="Arial"/>
              </a:rPr>
              <a:t>co-chair</a:t>
            </a:r>
            <a:r>
              <a:rPr lang="es-ES" sz="1600" strike="noStrike" spc="-1" dirty="0">
                <a:solidFill>
                  <a:srgbClr val="000000"/>
                </a:solidFill>
                <a:latin typeface="Arial"/>
                <a:ea typeface="Arial"/>
              </a:rPr>
              <a:t> </a:t>
            </a:r>
            <a:r>
              <a:rPr lang="es-ES" sz="1600" strike="noStrike" spc="-1" dirty="0" err="1">
                <a:solidFill>
                  <a:srgbClr val="000000"/>
                </a:solidFill>
                <a:latin typeface="Arial"/>
                <a:ea typeface="Arial"/>
              </a:rPr>
              <a:t>of</a:t>
            </a:r>
            <a:r>
              <a:rPr lang="es-ES" sz="1600" strike="noStrike" spc="-1" dirty="0">
                <a:solidFill>
                  <a:srgbClr val="000000"/>
                </a:solidFill>
                <a:latin typeface="Arial"/>
                <a:ea typeface="Arial"/>
              </a:rPr>
              <a:t> </a:t>
            </a:r>
            <a:r>
              <a:rPr lang="es-ES" sz="1600" strike="noStrike" spc="-1" dirty="0" err="1">
                <a:solidFill>
                  <a:srgbClr val="000000"/>
                </a:solidFill>
                <a:latin typeface="Arial"/>
                <a:ea typeface="Arial"/>
              </a:rPr>
              <a:t>the</a:t>
            </a:r>
            <a:r>
              <a:rPr lang="es-ES" sz="1600" strike="noStrike" spc="-1" dirty="0">
                <a:solidFill>
                  <a:srgbClr val="000000"/>
                </a:solidFill>
                <a:latin typeface="Arial"/>
                <a:ea typeface="Arial"/>
              </a:rPr>
              <a:t> Board. </a:t>
            </a:r>
            <a:r>
              <a:rPr lang="es-ES" sz="1600" b="0" strike="noStrike" spc="-1" dirty="0">
                <a:solidFill>
                  <a:srgbClr val="000000"/>
                </a:solidFill>
                <a:latin typeface="Arial"/>
                <a:ea typeface="Arial"/>
              </a:rPr>
              <a:t>Members </a:t>
            </a:r>
            <a:r>
              <a:rPr lang="es-ES" sz="1600" b="0" strike="noStrike" spc="-1" dirty="0" err="1">
                <a:solidFill>
                  <a:srgbClr val="000000"/>
                </a:solidFill>
                <a:latin typeface="Arial"/>
                <a:ea typeface="Arial"/>
              </a:rPr>
              <a:t>of</a:t>
            </a:r>
            <a:r>
              <a:rPr lang="es-ES" sz="1600" b="0" strike="noStrike" spc="-1" dirty="0">
                <a:solidFill>
                  <a:srgbClr val="000000"/>
                </a:solidFill>
                <a:latin typeface="Arial"/>
                <a:ea typeface="Arial"/>
              </a:rPr>
              <a:t> </a:t>
            </a:r>
            <a:r>
              <a:rPr lang="es-ES" sz="1600" b="0" strike="noStrike" spc="-1" dirty="0" err="1">
                <a:solidFill>
                  <a:srgbClr val="000000"/>
                </a:solidFill>
                <a:latin typeface="Arial"/>
                <a:ea typeface="Arial"/>
              </a:rPr>
              <a:t>Science</a:t>
            </a:r>
            <a:r>
              <a:rPr lang="es-ES" sz="1600" b="0" strike="noStrike" spc="-1" dirty="0">
                <a:solidFill>
                  <a:srgbClr val="000000"/>
                </a:solidFill>
                <a:latin typeface="Arial"/>
                <a:ea typeface="Arial"/>
              </a:rPr>
              <a:t> Working </a:t>
            </a:r>
            <a:r>
              <a:rPr lang="es-ES" sz="1600" b="0" strike="noStrike" spc="-1" dirty="0" err="1">
                <a:solidFill>
                  <a:srgbClr val="000000"/>
                </a:solidFill>
                <a:latin typeface="Arial"/>
                <a:ea typeface="Arial"/>
              </a:rPr>
              <a:t>Groups</a:t>
            </a:r>
            <a:endParaRPr lang="es-ES" sz="1600" b="0" strike="noStrike" spc="-1" dirty="0">
              <a:solidFill>
                <a:srgbClr val="000000"/>
              </a:solidFill>
              <a:latin typeface="Arial"/>
              <a:ea typeface="Arial"/>
            </a:endParaRPr>
          </a:p>
          <a:p>
            <a:pPr lvl="4">
              <a:tabLst>
                <a:tab pos="0" algn="l"/>
              </a:tabLst>
            </a:pPr>
            <a:r>
              <a:rPr lang="es-ES" sz="1600" spc="-1" dirty="0">
                <a:latin typeface="Arial"/>
                <a:ea typeface="Arial"/>
              </a:rPr>
              <a:t>		A. Gil de Paz: </a:t>
            </a:r>
            <a:r>
              <a:rPr lang="es-ES" sz="1600" spc="-1" dirty="0" err="1">
                <a:latin typeface="Arial"/>
                <a:ea typeface="Arial"/>
              </a:rPr>
              <a:t>Calibration</a:t>
            </a:r>
            <a:r>
              <a:rPr lang="es-ES" sz="1600" spc="-1" dirty="0">
                <a:latin typeface="Arial"/>
                <a:ea typeface="Arial"/>
              </a:rPr>
              <a:t> </a:t>
            </a:r>
            <a:r>
              <a:rPr lang="es-ES" sz="1600" spc="-1" dirty="0" err="1">
                <a:latin typeface="Arial"/>
                <a:ea typeface="Arial"/>
              </a:rPr>
              <a:t>Scientist</a:t>
            </a:r>
            <a:endParaRPr lang="es-ES" sz="1600" b="0" strike="noStrike" spc="-1" dirty="0">
              <a:solidFill>
                <a:srgbClr val="000000"/>
              </a:solidFill>
              <a:latin typeface="Arial"/>
              <a:ea typeface="Arial"/>
            </a:endParaRPr>
          </a:p>
          <a:p>
            <a:pPr lvl="4">
              <a:tabLst>
                <a:tab pos="0" algn="l"/>
              </a:tabLst>
            </a:pPr>
            <a:r>
              <a:rPr lang="es-ES" sz="1600" spc="-1" dirty="0">
                <a:latin typeface="Arial"/>
                <a:ea typeface="Arial"/>
              </a:rPr>
              <a:t>		CALEMOS: </a:t>
            </a:r>
            <a:r>
              <a:rPr lang="es-ES" sz="1600" spc="-1" dirty="0" err="1">
                <a:latin typeface="Arial"/>
                <a:ea typeface="Arial"/>
              </a:rPr>
              <a:t>Calibration</a:t>
            </a:r>
            <a:r>
              <a:rPr lang="es-ES" sz="1600" spc="-1" dirty="0">
                <a:latin typeface="Arial"/>
                <a:ea typeface="Arial"/>
              </a:rPr>
              <a:t> </a:t>
            </a:r>
            <a:r>
              <a:rPr lang="es-ES" sz="1600" spc="-1" dirty="0" err="1">
                <a:latin typeface="Arial"/>
                <a:ea typeface="Arial"/>
              </a:rPr>
              <a:t>unit</a:t>
            </a:r>
            <a:r>
              <a:rPr lang="es-ES" sz="1600" spc="-1" dirty="0">
                <a:latin typeface="Arial"/>
                <a:ea typeface="Arial"/>
              </a:rPr>
              <a:t>: Á. Castillo+</a:t>
            </a:r>
          </a:p>
          <a:p>
            <a:pPr lvl="4">
              <a:tabLst>
                <a:tab pos="0" algn="l"/>
              </a:tabLst>
            </a:pPr>
            <a:r>
              <a:rPr lang="es-ES" sz="1600" b="0" strike="noStrike" spc="-1" dirty="0">
                <a:solidFill>
                  <a:srgbClr val="000000"/>
                </a:solidFill>
                <a:latin typeface="Arial"/>
                <a:ea typeface="Arial"/>
              </a:rPr>
              <a:t>		</a:t>
            </a:r>
            <a:r>
              <a:rPr lang="es-ES" sz="1600" b="0" strike="noStrike" spc="-1" dirty="0" err="1">
                <a:solidFill>
                  <a:srgbClr val="000000"/>
                </a:solidFill>
                <a:latin typeface="Arial"/>
                <a:ea typeface="Arial"/>
              </a:rPr>
              <a:t>near</a:t>
            </a:r>
            <a:r>
              <a:rPr lang="es-ES" sz="1600" b="0" strike="noStrike" spc="-1" dirty="0">
                <a:solidFill>
                  <a:srgbClr val="000000"/>
                </a:solidFill>
                <a:latin typeface="Arial"/>
                <a:ea typeface="Arial"/>
              </a:rPr>
              <a:t>-IR </a:t>
            </a:r>
            <a:r>
              <a:rPr lang="es-ES" sz="1600" b="0" strike="noStrike" spc="-1" dirty="0" err="1">
                <a:solidFill>
                  <a:srgbClr val="000000"/>
                </a:solidFill>
                <a:latin typeface="Arial"/>
                <a:ea typeface="Arial"/>
              </a:rPr>
              <a:t>channel</a:t>
            </a:r>
            <a:r>
              <a:rPr lang="es-ES" sz="1600" b="0" strike="noStrike" spc="-1" dirty="0">
                <a:solidFill>
                  <a:srgbClr val="000000"/>
                </a:solidFill>
                <a:latin typeface="Arial"/>
                <a:ea typeface="Arial"/>
              </a:rPr>
              <a:t>; </a:t>
            </a:r>
            <a:r>
              <a:rPr lang="es-ES" sz="1600" b="0" strike="noStrike" spc="-1" dirty="0" err="1">
                <a:solidFill>
                  <a:srgbClr val="000000"/>
                </a:solidFill>
                <a:latin typeface="Arial"/>
                <a:ea typeface="Arial"/>
              </a:rPr>
              <a:t>near</a:t>
            </a:r>
            <a:r>
              <a:rPr lang="es-ES" sz="1600" b="0" strike="noStrike" spc="-1" dirty="0">
                <a:solidFill>
                  <a:srgbClr val="000000"/>
                </a:solidFill>
                <a:latin typeface="Arial"/>
                <a:ea typeface="Arial"/>
              </a:rPr>
              <a:t>-IR </a:t>
            </a:r>
            <a:r>
              <a:rPr lang="es-ES" sz="1600" b="0" strike="noStrike" spc="-1" dirty="0" err="1">
                <a:solidFill>
                  <a:srgbClr val="000000"/>
                </a:solidFill>
                <a:latin typeface="Arial"/>
                <a:ea typeface="Arial"/>
              </a:rPr>
              <a:t>spectrographs</a:t>
            </a:r>
            <a:r>
              <a:rPr lang="es-ES" sz="1600" b="0" strike="noStrike" spc="-1" dirty="0">
                <a:solidFill>
                  <a:srgbClr val="000000"/>
                </a:solidFill>
                <a:latin typeface="Arial"/>
                <a:ea typeface="Arial"/>
              </a:rPr>
              <a:t>: F. Montenegro+		10-15 %  MOSAIC total (</a:t>
            </a:r>
            <a:r>
              <a:rPr lang="es-ES" sz="1600" b="0" strike="noStrike" spc="-1" dirty="0" err="1">
                <a:solidFill>
                  <a:srgbClr val="000000"/>
                </a:solidFill>
                <a:latin typeface="Arial"/>
                <a:ea typeface="Arial"/>
              </a:rPr>
              <a:t>One</a:t>
            </a:r>
            <a:r>
              <a:rPr lang="es-ES" sz="1600" b="0" strike="noStrike" spc="-1" dirty="0">
                <a:solidFill>
                  <a:srgbClr val="000000"/>
                </a:solidFill>
                <a:latin typeface="Arial"/>
                <a:ea typeface="Arial"/>
              </a:rPr>
              <a:t> </a:t>
            </a:r>
            <a:r>
              <a:rPr lang="es-ES" sz="1600" b="0" strike="noStrike" spc="-1" dirty="0" err="1">
                <a:solidFill>
                  <a:srgbClr val="000000"/>
                </a:solidFill>
                <a:latin typeface="Arial"/>
                <a:ea typeface="Arial"/>
              </a:rPr>
              <a:t>channel</a:t>
            </a:r>
            <a:r>
              <a:rPr lang="es-ES" sz="1600" b="0" strike="noStrike" spc="-1" dirty="0">
                <a:solidFill>
                  <a:srgbClr val="000000"/>
                </a:solidFill>
                <a:latin typeface="Arial"/>
                <a:ea typeface="Arial"/>
              </a:rPr>
              <a:t>, 3 </a:t>
            </a:r>
            <a:r>
              <a:rPr lang="es-ES" sz="1600" b="0" strike="noStrike" spc="-1" dirty="0" err="1">
                <a:solidFill>
                  <a:srgbClr val="000000"/>
                </a:solidFill>
                <a:latin typeface="Arial"/>
                <a:ea typeface="Arial"/>
              </a:rPr>
              <a:t>WPs</a:t>
            </a:r>
            <a:r>
              <a:rPr lang="es-ES" sz="1600" b="0" strike="noStrike" spc="-1" dirty="0">
                <a:solidFill>
                  <a:srgbClr val="000000"/>
                </a:solidFill>
                <a:latin typeface="Arial"/>
                <a:ea typeface="Arial"/>
              </a:rPr>
              <a:t>)</a:t>
            </a: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Recognitions:</a:t>
            </a:r>
            <a:r>
              <a:rPr lang="en-ES" sz="1600" b="0" strike="noStrike" spc="-1">
                <a:solidFill>
                  <a:srgbClr val="000000"/>
                </a:solidFill>
                <a:latin typeface="Arial"/>
                <a:ea typeface="Arial"/>
              </a:rPr>
              <a:t> </a:t>
            </a:r>
            <a:r>
              <a:rPr lang="es-ES" sz="1600" b="0" strike="noStrike" spc="-1" dirty="0" err="1">
                <a:solidFill>
                  <a:srgbClr val="000000"/>
                </a:solidFill>
                <a:latin typeface="Arial"/>
                <a:ea typeface="Arial"/>
              </a:rPr>
              <a:t>Fully</a:t>
            </a:r>
            <a:r>
              <a:rPr lang="es-ES" sz="1600" b="0" strike="noStrike" spc="-1" dirty="0">
                <a:solidFill>
                  <a:srgbClr val="000000"/>
                </a:solidFill>
                <a:latin typeface="Arial"/>
                <a:ea typeface="Arial"/>
              </a:rPr>
              <a:t> </a:t>
            </a:r>
            <a:r>
              <a:rPr lang="es-ES" sz="1600" b="0" strike="noStrike" spc="-1" dirty="0" err="1">
                <a:solidFill>
                  <a:srgbClr val="000000"/>
                </a:solidFill>
                <a:latin typeface="Arial"/>
                <a:ea typeface="Arial"/>
              </a:rPr>
              <a:t>embedded</a:t>
            </a:r>
            <a:r>
              <a:rPr lang="es-ES" sz="1600" b="0" strike="noStrike" spc="-1" dirty="0">
                <a:solidFill>
                  <a:srgbClr val="000000"/>
                </a:solidFill>
                <a:latin typeface="Arial"/>
                <a:ea typeface="Arial"/>
              </a:rPr>
              <a:t> in </a:t>
            </a:r>
            <a:r>
              <a:rPr lang="es-ES" sz="1600" b="0" strike="noStrike" spc="-1" dirty="0" err="1">
                <a:solidFill>
                  <a:srgbClr val="000000"/>
                </a:solidFill>
                <a:latin typeface="Arial"/>
                <a:ea typeface="Arial"/>
              </a:rPr>
              <a:t>the</a:t>
            </a:r>
            <a:r>
              <a:rPr lang="es-ES" sz="1600" b="0" strike="noStrike" spc="-1" dirty="0">
                <a:solidFill>
                  <a:srgbClr val="000000"/>
                </a:solidFill>
                <a:latin typeface="Arial"/>
                <a:ea typeface="Arial"/>
              </a:rPr>
              <a:t> MOSAIC </a:t>
            </a:r>
            <a:r>
              <a:rPr lang="es-ES" sz="1600" b="0" strike="noStrike" spc="-1" dirty="0" err="1">
                <a:solidFill>
                  <a:srgbClr val="000000"/>
                </a:solidFill>
                <a:latin typeface="Arial"/>
                <a:ea typeface="Arial"/>
              </a:rPr>
              <a:t>technological</a:t>
            </a:r>
            <a:r>
              <a:rPr lang="es-ES" sz="1600" b="0" strike="noStrike" spc="-1" dirty="0">
                <a:solidFill>
                  <a:srgbClr val="000000"/>
                </a:solidFill>
                <a:latin typeface="Arial"/>
                <a:ea typeface="Arial"/>
              </a:rPr>
              <a:t> and </a:t>
            </a:r>
            <a:r>
              <a:rPr lang="es-ES" sz="1600" b="0" strike="noStrike" spc="-1" dirty="0" err="1">
                <a:solidFill>
                  <a:srgbClr val="000000"/>
                </a:solidFill>
                <a:latin typeface="Arial"/>
                <a:ea typeface="Arial"/>
              </a:rPr>
              <a:t>science</a:t>
            </a:r>
            <a:r>
              <a:rPr lang="es-ES" sz="1600" b="0" strike="noStrike" spc="-1" dirty="0">
                <a:solidFill>
                  <a:srgbClr val="000000"/>
                </a:solidFill>
                <a:latin typeface="Arial"/>
                <a:ea typeface="Arial"/>
              </a:rPr>
              <a:t> </a:t>
            </a:r>
            <a:r>
              <a:rPr lang="es-ES" sz="1600" b="0" strike="noStrike" spc="-1" dirty="0" err="1">
                <a:solidFill>
                  <a:srgbClr val="000000"/>
                </a:solidFill>
                <a:latin typeface="Arial"/>
                <a:ea typeface="Arial"/>
              </a:rPr>
              <a:t>team</a:t>
            </a:r>
            <a:endParaRPr lang="en-US" sz="1600" b="0" strike="noStrike" spc="-1" dirty="0">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Tech Transfer / Out)reach (Optional but encouraged):</a:t>
            </a:r>
            <a:r>
              <a:rPr lang="en-ES" sz="1600" b="0" strike="noStrike" spc="-1">
                <a:solidFill>
                  <a:srgbClr val="000000"/>
                </a:solidFill>
                <a:latin typeface="Arial"/>
                <a:ea typeface="Arial"/>
              </a:rPr>
              <a:t> </a:t>
            </a:r>
            <a:endParaRPr lang="es-ES" sz="1600" b="0" strike="noStrike" spc="-1" dirty="0">
              <a:solidFill>
                <a:srgbClr val="000000"/>
              </a:solidFill>
              <a:latin typeface="Arial"/>
              <a:ea typeface="Arial"/>
            </a:endParaRPr>
          </a:p>
          <a:p>
            <a:pPr lvl="3">
              <a:tabLst>
                <a:tab pos="0" algn="l"/>
              </a:tabLst>
            </a:pPr>
            <a:r>
              <a:rPr lang="es-ES" sz="1600" spc="-1" dirty="0">
                <a:latin typeface="Arial"/>
              </a:rPr>
              <a:t>		Work </a:t>
            </a:r>
            <a:r>
              <a:rPr lang="es-ES" sz="1600" spc="-1" dirty="0" err="1">
                <a:latin typeface="Arial"/>
              </a:rPr>
              <a:t>with</a:t>
            </a:r>
            <a:r>
              <a:rPr lang="es-ES" sz="1600" spc="-1" dirty="0">
                <a:latin typeface="Arial"/>
              </a:rPr>
              <a:t> </a:t>
            </a:r>
            <a:r>
              <a:rPr lang="es-ES" sz="1600" spc="-1" dirty="0" err="1">
                <a:latin typeface="Arial"/>
              </a:rPr>
              <a:t>several</a:t>
            </a:r>
            <a:r>
              <a:rPr lang="es-ES" sz="1600" spc="-1" dirty="0">
                <a:latin typeface="Arial"/>
              </a:rPr>
              <a:t> </a:t>
            </a:r>
            <a:r>
              <a:rPr lang="es-ES" sz="1600" spc="-1" dirty="0" err="1">
                <a:latin typeface="Arial"/>
              </a:rPr>
              <a:t>private</a:t>
            </a:r>
            <a:r>
              <a:rPr lang="es-ES" sz="1600" spc="-1" dirty="0">
                <a:latin typeface="Arial"/>
              </a:rPr>
              <a:t> </a:t>
            </a:r>
            <a:r>
              <a:rPr lang="es-ES" sz="1600" spc="-1" dirty="0" err="1">
                <a:latin typeface="Arial"/>
              </a:rPr>
              <a:t>companies</a:t>
            </a:r>
            <a:r>
              <a:rPr lang="es-ES" sz="1600" spc="-1" dirty="0">
                <a:latin typeface="Arial"/>
              </a:rPr>
              <a:t>: FRACTAL; GMV</a:t>
            </a:r>
            <a:endParaRPr lang="en-US" sz="1600" b="0" strike="noStrike" spc="-1" dirty="0">
              <a:solidFill>
                <a:srgbClr val="000000"/>
              </a:solidFill>
              <a:latin typeface="Arial"/>
            </a:endParaRPr>
          </a:p>
        </p:txBody>
      </p:sp>
      <p:sp>
        <p:nvSpPr>
          <p:cNvPr id="33" name="Rectangle 2">
            <a:extLst>
              <a:ext uri="{FF2B5EF4-FFF2-40B4-BE49-F238E27FC236}">
                <a16:creationId xmlns:a16="http://schemas.microsoft.com/office/drawing/2014/main" id="{AD15FC68-7FB6-A143-6C03-28E87C617F09}"/>
              </a:ext>
            </a:extLst>
          </p:cNvPr>
          <p:cNvSpPr/>
          <p:nvPr/>
        </p:nvSpPr>
        <p:spPr>
          <a:xfrm>
            <a:off x="188640" y="5599221"/>
            <a:ext cx="8016980" cy="1137319"/>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numCol="1" spcCol="0" anchor="ctr">
            <a:spAutoFit/>
          </a:bodyPr>
          <a:lstStyle/>
          <a:p>
            <a:pPr defTabSz="914400">
              <a:lnSpc>
                <a:spcPct val="100000"/>
              </a:lnSpc>
              <a:tabLst>
                <a:tab pos="0" algn="l"/>
              </a:tabLst>
            </a:pPr>
            <a:r>
              <a:rPr lang="en-ES" sz="2000" b="1" strike="noStrike" spc="-1">
                <a:solidFill>
                  <a:srgbClr val="000000"/>
                </a:solidFill>
                <a:latin typeface="Arial"/>
                <a:ea typeface="Arial"/>
              </a:rPr>
              <a:t>The Horizon</a:t>
            </a:r>
            <a:endParaRPr lang="en-US" sz="2000" b="0" strike="noStrike" spc="-1" dirty="0">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Next Big Milestone:</a:t>
            </a:r>
            <a:r>
              <a:rPr lang="en-ES" sz="1600" b="0" strike="noStrike" spc="-1">
                <a:solidFill>
                  <a:srgbClr val="000000"/>
                </a:solidFill>
                <a:latin typeface="Arial"/>
                <a:ea typeface="Arial"/>
              </a:rPr>
              <a:t> </a:t>
            </a:r>
            <a:r>
              <a:rPr lang="es-ES" sz="1600" b="0" strike="noStrike" spc="-1" dirty="0" err="1">
                <a:solidFill>
                  <a:srgbClr val="000000"/>
                </a:solidFill>
                <a:latin typeface="Arial"/>
                <a:ea typeface="Arial"/>
              </a:rPr>
              <a:t>Preliminary</a:t>
            </a:r>
            <a:r>
              <a:rPr lang="es-ES" sz="1600" b="0" strike="noStrike" spc="-1" dirty="0">
                <a:solidFill>
                  <a:srgbClr val="000000"/>
                </a:solidFill>
                <a:latin typeface="Arial"/>
                <a:ea typeface="Arial"/>
              </a:rPr>
              <a:t> </a:t>
            </a:r>
            <a:r>
              <a:rPr lang="es-ES" sz="1600" b="0" strike="noStrike" spc="-1" dirty="0" err="1">
                <a:solidFill>
                  <a:srgbClr val="000000"/>
                </a:solidFill>
                <a:latin typeface="Arial"/>
                <a:ea typeface="Arial"/>
              </a:rPr>
              <a:t>Design</a:t>
            </a:r>
            <a:r>
              <a:rPr lang="es-ES" sz="1600" b="0" strike="noStrike" spc="-1" dirty="0">
                <a:solidFill>
                  <a:srgbClr val="000000"/>
                </a:solidFill>
                <a:latin typeface="Arial"/>
                <a:ea typeface="Arial"/>
              </a:rPr>
              <a:t> </a:t>
            </a:r>
            <a:r>
              <a:rPr lang="es-ES" sz="1600" b="0" strike="noStrike" spc="-1" dirty="0" err="1">
                <a:solidFill>
                  <a:srgbClr val="000000"/>
                </a:solidFill>
                <a:latin typeface="Arial"/>
                <a:ea typeface="Arial"/>
              </a:rPr>
              <a:t>Review</a:t>
            </a:r>
            <a:r>
              <a:rPr lang="es-ES" sz="1600" b="0" strike="noStrike" spc="-1" dirty="0">
                <a:solidFill>
                  <a:srgbClr val="000000"/>
                </a:solidFill>
                <a:latin typeface="Arial"/>
                <a:ea typeface="Arial"/>
              </a:rPr>
              <a:t> (PDR) </a:t>
            </a:r>
            <a:r>
              <a:rPr lang="es-ES" sz="1600" b="0" strike="noStrike" spc="-1" dirty="0" err="1">
                <a:solidFill>
                  <a:srgbClr val="000000"/>
                </a:solidFill>
                <a:latin typeface="Arial"/>
                <a:ea typeface="Arial"/>
              </a:rPr>
              <a:t>with</a:t>
            </a:r>
            <a:r>
              <a:rPr lang="es-ES" sz="1600" b="0" strike="noStrike" spc="-1" dirty="0">
                <a:solidFill>
                  <a:srgbClr val="000000"/>
                </a:solidFill>
                <a:latin typeface="Arial"/>
                <a:ea typeface="Arial"/>
              </a:rPr>
              <a:t> ESO in </a:t>
            </a:r>
            <a:r>
              <a:rPr lang="es-ES" sz="1600" b="0" strike="noStrike" spc="-1" dirty="0" err="1">
                <a:solidFill>
                  <a:srgbClr val="000000"/>
                </a:solidFill>
                <a:latin typeface="Arial"/>
                <a:ea typeface="Arial"/>
              </a:rPr>
              <a:t>February</a:t>
            </a:r>
            <a:r>
              <a:rPr lang="es-ES" sz="1600" b="0" strike="noStrike" spc="-1" dirty="0">
                <a:solidFill>
                  <a:srgbClr val="000000"/>
                </a:solidFill>
                <a:latin typeface="Arial"/>
                <a:ea typeface="Arial"/>
              </a:rPr>
              <a:t> 2028</a:t>
            </a:r>
          </a:p>
          <a:p>
            <a:pPr marL="285840" indent="-285840" defTabSz="914400">
              <a:lnSpc>
                <a:spcPct val="100000"/>
              </a:lnSpc>
              <a:buClr>
                <a:srgbClr val="000000"/>
              </a:buClr>
              <a:buFont typeface="Arial"/>
              <a:buChar char="•"/>
              <a:tabLst>
                <a:tab pos="0" algn="l"/>
              </a:tabLst>
            </a:pPr>
            <a:r>
              <a:rPr lang="es-ES" sz="1600" spc="-1" dirty="0">
                <a:latin typeface="Arial"/>
              </a:rPr>
              <a:t>MOSAIC </a:t>
            </a:r>
            <a:r>
              <a:rPr lang="es-ES" sz="1600" spc="-1" dirty="0" err="1">
                <a:latin typeface="Arial"/>
              </a:rPr>
              <a:t>Science</a:t>
            </a:r>
            <a:r>
              <a:rPr lang="es-ES" sz="1600" spc="-1" dirty="0">
                <a:latin typeface="Arial"/>
              </a:rPr>
              <a:t> Red </a:t>
            </a:r>
            <a:r>
              <a:rPr lang="es-ES" sz="1600" spc="-1" dirty="0" err="1">
                <a:latin typeface="Arial"/>
              </a:rPr>
              <a:t>book</a:t>
            </a:r>
            <a:endParaRPr lang="en-US" sz="1600" b="0" strike="noStrike" spc="-1" dirty="0">
              <a:solidFill>
                <a:srgbClr val="000000"/>
              </a:solidFill>
              <a:latin typeface="Arial"/>
            </a:endParaRPr>
          </a:p>
          <a:p>
            <a:pPr defTabSz="914400">
              <a:lnSpc>
                <a:spcPct val="100000"/>
              </a:lnSpc>
              <a:tabLst>
                <a:tab pos="0" algn="l"/>
              </a:tabLst>
            </a:pPr>
            <a:endParaRPr lang="en-US" sz="1600" b="0" strike="noStrike" spc="-1" dirty="0">
              <a:solidFill>
                <a:srgbClr val="000000"/>
              </a:solidFill>
              <a:latin typeface="Arial"/>
            </a:endParaRPr>
          </a:p>
        </p:txBody>
      </p:sp>
      <p:sp>
        <p:nvSpPr>
          <p:cNvPr id="34" name="Rectangle 3">
            <a:extLst>
              <a:ext uri="{FF2B5EF4-FFF2-40B4-BE49-F238E27FC236}">
                <a16:creationId xmlns:a16="http://schemas.microsoft.com/office/drawing/2014/main" id="{6C11981C-280C-ECE7-3BB0-E7F681D3338C}"/>
              </a:ext>
            </a:extLst>
          </p:cNvPr>
          <p:cNvSpPr/>
          <p:nvPr/>
        </p:nvSpPr>
        <p:spPr>
          <a:xfrm>
            <a:off x="201600" y="1026511"/>
            <a:ext cx="9532074" cy="1445096"/>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numCol="1" spcCol="0" anchor="ctr">
            <a:spAutoFit/>
          </a:bodyPr>
          <a:lstStyle/>
          <a:p>
            <a:pPr defTabSz="914400">
              <a:lnSpc>
                <a:spcPct val="100000"/>
              </a:lnSpc>
              <a:tabLst>
                <a:tab pos="0" algn="l"/>
              </a:tabLst>
            </a:pPr>
            <a:r>
              <a:rPr lang="en-ES" sz="2000" b="1" strike="noStrike" spc="-1">
                <a:solidFill>
                  <a:srgbClr val="000000"/>
                </a:solidFill>
                <a:latin typeface="Arial"/>
                <a:ea typeface="Arial"/>
              </a:rPr>
              <a:t>Top 2-3 Scientific Highlights</a:t>
            </a:r>
            <a:endParaRPr lang="en-US" sz="2000" b="0" strike="noStrike" spc="-1" dirty="0">
              <a:solidFill>
                <a:srgbClr val="000000"/>
              </a:solidFill>
              <a:latin typeface="Arial"/>
            </a:endParaRPr>
          </a:p>
          <a:p>
            <a:pPr defTabSz="914400">
              <a:lnSpc>
                <a:spcPct val="100000"/>
              </a:lnSpc>
              <a:tabLst>
                <a:tab pos="0" algn="l"/>
              </a:tabLst>
            </a:pPr>
            <a:endParaRPr lang="en-US" sz="2000" b="0" strike="noStrike" spc="-1" dirty="0">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Highlight 1:</a:t>
            </a:r>
            <a:r>
              <a:rPr lang="en-ES" sz="1600" b="0" strike="noStrike" spc="-1">
                <a:solidFill>
                  <a:srgbClr val="000000"/>
                </a:solidFill>
                <a:latin typeface="Arial"/>
                <a:ea typeface="Arial"/>
              </a:rPr>
              <a:t> </a:t>
            </a:r>
            <a:r>
              <a:rPr lang="es-ES" sz="1600" spc="-1" dirty="0" err="1">
                <a:latin typeface="Arial"/>
                <a:ea typeface="Arial"/>
              </a:rPr>
              <a:t>Massive</a:t>
            </a:r>
            <a:r>
              <a:rPr lang="es-ES" sz="1600" spc="-1" dirty="0">
                <a:latin typeface="Arial"/>
                <a:ea typeface="Arial"/>
              </a:rPr>
              <a:t> </a:t>
            </a:r>
            <a:r>
              <a:rPr lang="es-ES" sz="1600" spc="-1" dirty="0" err="1">
                <a:latin typeface="Arial"/>
                <a:ea typeface="Arial"/>
              </a:rPr>
              <a:t>surveys</a:t>
            </a:r>
            <a:r>
              <a:rPr lang="es-ES" sz="1600" spc="-1" dirty="0">
                <a:latin typeface="Arial"/>
                <a:ea typeface="Arial"/>
              </a:rPr>
              <a:t> </a:t>
            </a:r>
            <a:r>
              <a:rPr lang="es-ES" sz="1600" spc="-1" dirty="0" err="1">
                <a:latin typeface="Arial"/>
                <a:ea typeface="Arial"/>
              </a:rPr>
              <a:t>for</a:t>
            </a:r>
            <a:r>
              <a:rPr lang="es-ES" sz="1600" spc="-1" dirty="0">
                <a:latin typeface="Arial"/>
                <a:ea typeface="Arial"/>
              </a:rPr>
              <a:t> Galaxy </a:t>
            </a:r>
            <a:r>
              <a:rPr lang="es-ES" sz="1600" spc="-1" dirty="0" err="1">
                <a:latin typeface="Arial"/>
                <a:ea typeface="Arial"/>
              </a:rPr>
              <a:t>evolution</a:t>
            </a:r>
            <a:r>
              <a:rPr lang="es-ES" sz="1600" spc="-1" dirty="0">
                <a:latin typeface="Arial"/>
                <a:ea typeface="Arial"/>
              </a:rPr>
              <a:t>: </a:t>
            </a:r>
            <a:r>
              <a:rPr lang="es-ES" sz="1600" spc="-1" dirty="0" err="1">
                <a:latin typeface="Arial"/>
                <a:ea typeface="Arial"/>
              </a:rPr>
              <a:t>first</a:t>
            </a:r>
            <a:r>
              <a:rPr lang="es-ES" sz="1600" spc="-1" dirty="0">
                <a:latin typeface="Arial"/>
                <a:ea typeface="Arial"/>
              </a:rPr>
              <a:t> </a:t>
            </a:r>
            <a:r>
              <a:rPr lang="es-ES" sz="1600" spc="-1" dirty="0" err="1">
                <a:latin typeface="Arial"/>
                <a:ea typeface="Arial"/>
              </a:rPr>
              <a:t>galaxies</a:t>
            </a:r>
            <a:r>
              <a:rPr lang="es-ES" sz="1600" spc="-1" dirty="0">
                <a:latin typeface="Arial"/>
                <a:ea typeface="Arial"/>
              </a:rPr>
              <a:t>; </a:t>
            </a:r>
            <a:r>
              <a:rPr lang="es-ES" sz="1600" spc="-1" dirty="0" err="1">
                <a:latin typeface="Arial"/>
                <a:ea typeface="Arial"/>
              </a:rPr>
              <a:t>inventory</a:t>
            </a:r>
            <a:r>
              <a:rPr lang="es-ES" sz="1600" spc="-1" dirty="0">
                <a:latin typeface="Arial"/>
                <a:ea typeface="Arial"/>
              </a:rPr>
              <a:t> </a:t>
            </a:r>
            <a:r>
              <a:rPr lang="es-ES" sz="1600" spc="-1" dirty="0" err="1">
                <a:latin typeface="Arial"/>
                <a:ea typeface="Arial"/>
              </a:rPr>
              <a:t>of</a:t>
            </a:r>
            <a:r>
              <a:rPr lang="es-ES" sz="1600" spc="-1" dirty="0">
                <a:latin typeface="Arial"/>
                <a:ea typeface="Arial"/>
              </a:rPr>
              <a:t> </a:t>
            </a:r>
            <a:r>
              <a:rPr lang="es-ES" sz="1600" spc="-1" dirty="0" err="1">
                <a:latin typeface="Arial"/>
                <a:ea typeface="Arial"/>
              </a:rPr>
              <a:t>matter</a:t>
            </a:r>
            <a:r>
              <a:rPr lang="es-ES" sz="1600" spc="-1" dirty="0">
                <a:latin typeface="Arial"/>
                <a:ea typeface="Arial"/>
              </a:rPr>
              <a:t>; </a:t>
            </a:r>
            <a:r>
              <a:rPr lang="es-ES" sz="1600" spc="-1" dirty="0" err="1">
                <a:latin typeface="Arial"/>
                <a:ea typeface="Arial"/>
              </a:rPr>
              <a:t>mass</a:t>
            </a:r>
            <a:r>
              <a:rPr lang="es-ES" sz="1600" spc="-1" dirty="0">
                <a:latin typeface="Arial"/>
                <a:ea typeface="Arial"/>
              </a:rPr>
              <a:t> </a:t>
            </a:r>
            <a:r>
              <a:rPr lang="es-ES" sz="1600" spc="-1" dirty="0" err="1">
                <a:latin typeface="Arial"/>
                <a:ea typeface="Arial"/>
              </a:rPr>
              <a:t>asembly</a:t>
            </a:r>
            <a:endParaRPr lang="en-US" sz="1600" b="0" strike="noStrike" spc="-1" dirty="0">
              <a:solidFill>
                <a:srgbClr val="000000"/>
              </a:solidFill>
              <a:latin typeface="Arial"/>
            </a:endParaRPr>
          </a:p>
          <a:p>
            <a:pPr marL="285840" indent="-285840" defTabSz="914400">
              <a:lnSpc>
                <a:spcPct val="100000"/>
              </a:lnSpc>
              <a:buClr>
                <a:srgbClr val="000000"/>
              </a:buClr>
              <a:buFont typeface="Arial"/>
              <a:buChar char="•"/>
              <a:tabLst>
                <a:tab pos="0" algn="l"/>
              </a:tabLst>
            </a:pPr>
            <a:r>
              <a:rPr lang="en-ES" sz="1600" b="1" strike="noStrike" spc="-1">
                <a:solidFill>
                  <a:srgbClr val="000000"/>
                </a:solidFill>
                <a:latin typeface="Arial"/>
                <a:ea typeface="Arial"/>
              </a:rPr>
              <a:t>Highlight 2:</a:t>
            </a:r>
            <a:r>
              <a:rPr lang="en-ES" sz="1600" b="0" strike="noStrike" spc="-1">
                <a:solidFill>
                  <a:srgbClr val="000000"/>
                </a:solidFill>
                <a:latin typeface="Arial"/>
                <a:ea typeface="Arial"/>
              </a:rPr>
              <a:t> </a:t>
            </a:r>
            <a:r>
              <a:rPr lang="es-ES" sz="1600" spc="-1" dirty="0" err="1">
                <a:latin typeface="Arial"/>
                <a:ea typeface="Arial"/>
              </a:rPr>
              <a:t>Extragalactic</a:t>
            </a:r>
            <a:r>
              <a:rPr lang="es-ES" sz="1600" spc="-1" dirty="0">
                <a:latin typeface="Arial"/>
                <a:ea typeface="Arial"/>
              </a:rPr>
              <a:t> </a:t>
            </a:r>
            <a:r>
              <a:rPr lang="es-ES" sz="1600" spc="-1" dirty="0" err="1">
                <a:latin typeface="Arial"/>
                <a:ea typeface="Arial"/>
              </a:rPr>
              <a:t>stellar</a:t>
            </a:r>
            <a:r>
              <a:rPr lang="es-ES" sz="1600" spc="-1" dirty="0">
                <a:latin typeface="Arial"/>
                <a:ea typeface="Arial"/>
              </a:rPr>
              <a:t> </a:t>
            </a:r>
            <a:r>
              <a:rPr lang="es-ES" sz="1600" spc="-1" dirty="0" err="1">
                <a:latin typeface="Arial"/>
                <a:ea typeface="Arial"/>
              </a:rPr>
              <a:t>populations</a:t>
            </a:r>
            <a:r>
              <a:rPr lang="es-ES" sz="1600" spc="-1" dirty="0">
                <a:latin typeface="Arial"/>
                <a:ea typeface="Arial"/>
              </a:rPr>
              <a:t>; time-</a:t>
            </a:r>
            <a:r>
              <a:rPr lang="es-ES" sz="1600" spc="-1" dirty="0" err="1">
                <a:latin typeface="Arial"/>
                <a:ea typeface="Arial"/>
              </a:rPr>
              <a:t>domain</a:t>
            </a:r>
            <a:r>
              <a:rPr lang="es-ES" sz="1600" spc="-1" dirty="0">
                <a:latin typeface="Arial"/>
                <a:ea typeface="Arial"/>
              </a:rPr>
              <a:t> </a:t>
            </a:r>
            <a:r>
              <a:rPr lang="es-ES" sz="1600" spc="-1" dirty="0" err="1">
                <a:latin typeface="Arial"/>
                <a:ea typeface="Arial"/>
              </a:rPr>
              <a:t>astrophysics</a:t>
            </a:r>
            <a:endParaRPr lang="en-US" sz="1600" b="0" strike="noStrike" spc="-1" dirty="0">
              <a:solidFill>
                <a:srgbClr val="000000"/>
              </a:solidFill>
              <a:latin typeface="Arial"/>
            </a:endParaRPr>
          </a:p>
          <a:p>
            <a:pPr defTabSz="914400">
              <a:lnSpc>
                <a:spcPct val="100000"/>
              </a:lnSpc>
              <a:tabLst>
                <a:tab pos="0" algn="l"/>
              </a:tabLst>
            </a:pPr>
            <a:endParaRPr lang="en-US" sz="1600" b="0" strike="noStrike" spc="-1" dirty="0">
              <a:solidFill>
                <a:srgbClr val="000000"/>
              </a:solidFill>
              <a:latin typeface="Arial"/>
            </a:endParaRPr>
          </a:p>
        </p:txBody>
      </p:sp>
    </p:spTree>
    <p:extLst>
      <p:ext uri="{BB962C8B-B14F-4D97-AF65-F5344CB8AC3E}">
        <p14:creationId xmlns:p14="http://schemas.microsoft.com/office/powerpoint/2010/main" val="735186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98715431" name="Image 1"/>
          <p:cNvPicPr>
            <a:picLocks noChangeAspect="1"/>
          </p:cNvPicPr>
          <p:nvPr/>
        </p:nvPicPr>
        <p:blipFill>
          <a:blip r:embed="rId3"/>
          <a:srcRect r="9977"/>
          <a:stretch/>
        </p:blipFill>
        <p:spPr bwMode="auto">
          <a:xfrm>
            <a:off x="2823250" y="967054"/>
            <a:ext cx="9326242" cy="5827501"/>
          </a:xfrm>
          <a:prstGeom prst="rect">
            <a:avLst/>
          </a:prstGeom>
        </p:spPr>
      </p:pic>
      <p:sp>
        <p:nvSpPr>
          <p:cNvPr id="300058069" name="PlaceHolder 17"/>
          <p:cNvSpPr/>
          <p:nvPr/>
        </p:nvSpPr>
        <p:spPr bwMode="auto">
          <a:xfrm>
            <a:off x="1427521" y="-53263"/>
            <a:ext cx="10740045" cy="1155482"/>
          </a:xfrm>
          <a:prstGeom prst="rect">
            <a:avLst/>
          </a:prstGeom>
          <a:noFill/>
          <a:ln w="0">
            <a:noFill/>
          </a:ln>
        </p:spPr>
        <p:style>
          <a:lnRef idx="0">
            <a:srgbClr val="000000"/>
          </a:lnRef>
          <a:fillRef idx="0">
            <a:srgbClr val="000000"/>
          </a:fillRef>
          <a:effectRef idx="0">
            <a:srgbClr val="000000"/>
          </a:effectRef>
          <a:fontRef idx="minor"/>
        </p:style>
        <p:txBody>
          <a:bodyPr lIns="119963" tIns="59981" rIns="119963" bIns="59981" anchor="ctr">
            <a:noAutofit/>
          </a:bodyPr>
          <a:lstStyle/>
          <a:p>
            <a:pPr algn="ctr" defTabSz="914103">
              <a:lnSpc>
                <a:spcPct val="90000"/>
              </a:lnSpc>
              <a:tabLst>
                <a:tab pos="0" algn="l"/>
              </a:tabLst>
              <a:defRPr/>
            </a:pPr>
            <a:r>
              <a:rPr lang="en-GB" sz="4532" b="1" i="1" dirty="0">
                <a:solidFill>
                  <a:srgbClr val="3465A4"/>
                </a:solidFill>
                <a:latin typeface="Calibri"/>
                <a:ea typeface="Arial"/>
              </a:rPr>
              <a:t>MOSAIC on Nasmyth platform  </a:t>
            </a:r>
            <a:endParaRPr lang="en-US" sz="4532" dirty="0">
              <a:latin typeface="Arial"/>
            </a:endParaRPr>
          </a:p>
        </p:txBody>
      </p:sp>
      <p:cxnSp>
        <p:nvCxnSpPr>
          <p:cNvPr id="1488194244" name="Straight Connector 4"/>
          <p:cNvCxnSpPr/>
          <p:nvPr/>
        </p:nvCxnSpPr>
        <p:spPr bwMode="auto">
          <a:xfrm>
            <a:off x="1632897" y="894444"/>
            <a:ext cx="10381116" cy="14875"/>
          </a:xfrm>
          <a:prstGeom prst="straightConnector1">
            <a:avLst/>
          </a:prstGeom>
          <a:ln w="28575" cap="rnd">
            <a:solidFill>
              <a:srgbClr val="C55A11"/>
            </a:solidFill>
            <a:round/>
          </a:ln>
        </p:spPr>
      </p:cxnSp>
      <p:grpSp>
        <p:nvGrpSpPr>
          <p:cNvPr id="1043647446" name="Groupe 4"/>
          <p:cNvGrpSpPr/>
          <p:nvPr/>
        </p:nvGrpSpPr>
        <p:grpSpPr bwMode="auto">
          <a:xfrm>
            <a:off x="134844" y="1397808"/>
            <a:ext cx="3524032" cy="2311926"/>
            <a:chOff x="0" y="0"/>
            <a:chExt cx="3882240" cy="2576519"/>
          </a:xfrm>
        </p:grpSpPr>
        <p:pic>
          <p:nvPicPr>
            <p:cNvPr id="6" name="Image 5"/>
            <p:cNvPicPr/>
            <p:nvPr/>
          </p:nvPicPr>
          <p:blipFill>
            <a:blip r:embed="rId4"/>
            <a:srcRect l="30707"/>
            <a:stretch/>
          </p:blipFill>
          <p:spPr bwMode="auto">
            <a:xfrm>
              <a:off x="0" y="0"/>
              <a:ext cx="3882240" cy="2576519"/>
            </a:xfrm>
            <a:prstGeom prst="rect">
              <a:avLst/>
            </a:prstGeom>
            <a:noFill/>
            <a:ln w="0">
              <a:noFill/>
            </a:ln>
          </p:spPr>
        </p:pic>
        <p:pic>
          <p:nvPicPr>
            <p:cNvPr id="7" name="Image 6"/>
            <p:cNvPicPr/>
            <p:nvPr/>
          </p:nvPicPr>
          <p:blipFill>
            <a:blip r:embed="rId5"/>
            <a:stretch/>
          </p:blipFill>
          <p:spPr bwMode="auto">
            <a:xfrm>
              <a:off x="2591280" y="92520"/>
              <a:ext cx="1199880" cy="826560"/>
            </a:xfrm>
            <a:prstGeom prst="rect">
              <a:avLst/>
            </a:prstGeom>
            <a:noFill/>
            <a:ln w="36000">
              <a:solidFill>
                <a:srgbClr val="D2610C"/>
              </a:solidFill>
              <a:round/>
            </a:ln>
          </p:spPr>
        </p:pic>
      </p:grpSp>
      <p:sp>
        <p:nvSpPr>
          <p:cNvPr id="555362096" name="Flèche vers le bas 8"/>
          <p:cNvSpPr/>
          <p:nvPr/>
        </p:nvSpPr>
        <p:spPr bwMode="auto">
          <a:xfrm rot="-4200000">
            <a:off x="6231458" y="1160447"/>
            <a:ext cx="949630" cy="709396"/>
          </a:xfrm>
          <a:prstGeom prst="downArrow">
            <a:avLst>
              <a:gd name="adj1" fmla="val 50000"/>
              <a:gd name="adj2"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sz="1866"/>
          </a:p>
        </p:txBody>
      </p:sp>
      <p:sp>
        <p:nvSpPr>
          <p:cNvPr id="482805208" name="ZoneTexte 9"/>
          <p:cNvSpPr txBox="1"/>
          <p:nvPr/>
        </p:nvSpPr>
        <p:spPr bwMode="auto">
          <a:xfrm>
            <a:off x="4590929" y="967054"/>
            <a:ext cx="1311578" cy="666593"/>
          </a:xfrm>
          <a:prstGeom prst="rect">
            <a:avLst/>
          </a:prstGeom>
          <a:noFill/>
        </p:spPr>
        <p:txBody>
          <a:bodyPr wrap="none" rtlCol="0">
            <a:spAutoFit/>
          </a:bodyPr>
          <a:lstStyle/>
          <a:p>
            <a:pPr>
              <a:defRPr/>
            </a:pPr>
            <a:r>
              <a:rPr lang="fr-FR" sz="1866" i="1"/>
              <a:t>Light from </a:t>
            </a:r>
            <a:endParaRPr sz="1866"/>
          </a:p>
          <a:p>
            <a:pPr>
              <a:defRPr/>
            </a:pPr>
            <a:r>
              <a:rPr lang="fr-FR" sz="1866" i="1"/>
              <a:t>telescope</a:t>
            </a:r>
          </a:p>
        </p:txBody>
      </p:sp>
      <p:sp>
        <p:nvSpPr>
          <p:cNvPr id="474845912" name="Cuadro de texto 1"/>
          <p:cNvSpPr/>
          <p:nvPr/>
        </p:nvSpPr>
        <p:spPr bwMode="auto">
          <a:xfrm>
            <a:off x="10243520" y="1158955"/>
            <a:ext cx="1397329" cy="408263"/>
          </a:xfrm>
          <a:prstGeom prst="rect">
            <a:avLst/>
          </a:prstGeom>
          <a:solidFill>
            <a:srgbClr val="FFFFFF">
              <a:alpha val="30000"/>
            </a:srgbClr>
          </a:solidFill>
          <a:ln w="9525">
            <a:noFill/>
          </a:ln>
        </p:spPr>
        <p:style>
          <a:lnRef idx="0">
            <a:srgbClr val="000000"/>
          </a:lnRef>
          <a:fillRef idx="0">
            <a:srgbClr val="000000"/>
          </a:fillRef>
          <a:effectRef idx="0">
            <a:srgbClr val="000000"/>
          </a:effectRef>
          <a:fontRef idx="minor"/>
        </p:style>
        <p:txBody>
          <a:bodyPr lIns="119963" tIns="59981" rIns="119963" bIns="59981" anchor="t">
            <a:spAutoFit/>
          </a:bodyPr>
          <a:lstStyle/>
          <a:p>
            <a:pPr defTabSz="609402">
              <a:defRPr/>
            </a:pPr>
            <a:r>
              <a:rPr lang="es-ES" sz="1866" b="1">
                <a:solidFill>
                  <a:srgbClr val="A33E03"/>
                </a:solidFill>
                <a:latin typeface="Arial"/>
                <a:ea typeface="Times New Roman"/>
              </a:rPr>
              <a:t>Front-End</a:t>
            </a:r>
            <a:endParaRPr lang="en-US" sz="1866">
              <a:latin typeface="Arial"/>
            </a:endParaRPr>
          </a:p>
        </p:txBody>
      </p:sp>
      <p:sp>
        <p:nvSpPr>
          <p:cNvPr id="1761380490" name="Cuadro de texto 1"/>
          <p:cNvSpPr/>
          <p:nvPr/>
        </p:nvSpPr>
        <p:spPr bwMode="auto">
          <a:xfrm>
            <a:off x="9047169" y="6303127"/>
            <a:ext cx="1995224" cy="408263"/>
          </a:xfrm>
          <a:prstGeom prst="rect">
            <a:avLst/>
          </a:prstGeom>
          <a:solidFill>
            <a:srgbClr val="FFFFFF">
              <a:alpha val="30000"/>
            </a:srgbClr>
          </a:solidFill>
          <a:ln w="9525">
            <a:noFill/>
          </a:ln>
        </p:spPr>
        <p:style>
          <a:lnRef idx="0">
            <a:srgbClr val="000000"/>
          </a:lnRef>
          <a:fillRef idx="0">
            <a:srgbClr val="000000"/>
          </a:fillRef>
          <a:effectRef idx="0">
            <a:srgbClr val="000000"/>
          </a:effectRef>
          <a:fontRef idx="minor"/>
        </p:style>
        <p:txBody>
          <a:bodyPr wrap="square" lIns="119963" tIns="59981" rIns="119963" bIns="59981" anchor="t">
            <a:spAutoFit/>
          </a:bodyPr>
          <a:lstStyle/>
          <a:p>
            <a:pPr defTabSz="609402">
              <a:defRPr/>
            </a:pPr>
            <a:r>
              <a:rPr lang="es-ES" sz="1866" b="1">
                <a:solidFill>
                  <a:srgbClr val="A33E03"/>
                </a:solidFill>
                <a:latin typeface="Arial"/>
                <a:ea typeface="Times New Roman"/>
              </a:rPr>
              <a:t>NIR spectro. x2</a:t>
            </a:r>
            <a:endParaRPr lang="en-US" sz="1866">
              <a:latin typeface="Arial"/>
            </a:endParaRPr>
          </a:p>
        </p:txBody>
      </p:sp>
      <p:sp>
        <p:nvSpPr>
          <p:cNvPr id="2011113980" name="Cuadro de texto 1"/>
          <p:cNvSpPr/>
          <p:nvPr/>
        </p:nvSpPr>
        <p:spPr bwMode="auto">
          <a:xfrm>
            <a:off x="4155082" y="6359166"/>
            <a:ext cx="1615899" cy="408263"/>
          </a:xfrm>
          <a:prstGeom prst="rect">
            <a:avLst/>
          </a:prstGeom>
          <a:solidFill>
            <a:srgbClr val="FFFFFF">
              <a:alpha val="30000"/>
            </a:srgbClr>
          </a:solidFill>
          <a:ln w="9525">
            <a:noFill/>
          </a:ln>
        </p:spPr>
        <p:style>
          <a:lnRef idx="0">
            <a:srgbClr val="000000"/>
          </a:lnRef>
          <a:fillRef idx="0">
            <a:srgbClr val="000000"/>
          </a:fillRef>
          <a:effectRef idx="0">
            <a:srgbClr val="000000"/>
          </a:effectRef>
          <a:fontRef idx="minor"/>
        </p:style>
        <p:txBody>
          <a:bodyPr wrap="square" lIns="119963" tIns="59981" rIns="119963" bIns="59981" anchor="t">
            <a:spAutoFit/>
          </a:bodyPr>
          <a:lstStyle/>
          <a:p>
            <a:pPr defTabSz="609402">
              <a:defRPr/>
            </a:pPr>
            <a:r>
              <a:rPr lang="es-ES" sz="1866" b="1">
                <a:solidFill>
                  <a:srgbClr val="A33E03"/>
                </a:solidFill>
                <a:latin typeface="Arial"/>
                <a:ea typeface="Times New Roman"/>
              </a:rPr>
              <a:t>VIS spectro.</a:t>
            </a:r>
            <a:endParaRPr lang="en-US" sz="1866">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Rectangle 21"/>
          <p:cNvSpPr/>
          <p:nvPr/>
        </p:nvSpPr>
        <p:spPr>
          <a:xfrm>
            <a:off x="15531769" y="5203994"/>
            <a:ext cx="152593"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06" name="Rectangle 4"/>
          <p:cNvSpPr/>
          <p:nvPr/>
        </p:nvSpPr>
        <p:spPr>
          <a:xfrm>
            <a:off x="15555282" y="6247672"/>
            <a:ext cx="113725"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07" name="Rectangle 5"/>
          <p:cNvSpPr/>
          <p:nvPr/>
        </p:nvSpPr>
        <p:spPr>
          <a:xfrm>
            <a:off x="14153635" y="5318678"/>
            <a:ext cx="304706"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08" name="Rectangle 6"/>
          <p:cNvSpPr/>
          <p:nvPr/>
        </p:nvSpPr>
        <p:spPr>
          <a:xfrm>
            <a:off x="16703568" y="3784112"/>
            <a:ext cx="125241" cy="45250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n-US" sz="2399">
              <a:latin typeface="Arial"/>
              <a:ea typeface="DejaVu Sans"/>
            </a:endParaRPr>
          </a:p>
        </p:txBody>
      </p:sp>
      <p:sp>
        <p:nvSpPr>
          <p:cNvPr id="309" name="PlaceHolder 21"/>
          <p:cNvSpPr/>
          <p:nvPr/>
        </p:nvSpPr>
        <p:spPr>
          <a:xfrm>
            <a:off x="1431359" y="-38869"/>
            <a:ext cx="10719412" cy="113868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90000"/>
              </a:lnSpc>
              <a:tabLst>
                <a:tab pos="0" algn="l"/>
              </a:tabLst>
            </a:pPr>
            <a:r>
              <a:rPr lang="fr-FR" sz="5332" b="1" i="1">
                <a:solidFill>
                  <a:srgbClr val="2F5597"/>
                </a:solidFill>
                <a:latin typeface="Calibri"/>
                <a:ea typeface="Arial"/>
              </a:rPr>
              <a:t>MOSAIC Consortium  </a:t>
            </a:r>
            <a:r>
              <a:rPr lang="fr-FR" sz="5865" b="1" i="1">
                <a:solidFill>
                  <a:srgbClr val="2F5597"/>
                </a:solidFill>
                <a:latin typeface="Calibri"/>
                <a:ea typeface="Arial"/>
              </a:rPr>
              <a:t>  </a:t>
            </a:r>
            <a:r>
              <a:rPr lang="en-US" sz="3732">
                <a:solidFill>
                  <a:srgbClr val="336699"/>
                </a:solidFill>
                <a:latin typeface="Calibri Light"/>
                <a:ea typeface="Arial"/>
              </a:rPr>
              <a:t> </a:t>
            </a:r>
            <a:endParaRPr lang="en-US" sz="3732">
              <a:latin typeface="Arial"/>
            </a:endParaRPr>
          </a:p>
        </p:txBody>
      </p:sp>
      <p:sp>
        <p:nvSpPr>
          <p:cNvPr id="310" name="Espace réservé du contenu 2_ 8"/>
          <p:cNvSpPr/>
          <p:nvPr/>
        </p:nvSpPr>
        <p:spPr>
          <a:xfrm>
            <a:off x="124780" y="2007439"/>
            <a:ext cx="4600820" cy="3058096"/>
          </a:xfrm>
          <a:prstGeom prst="rect">
            <a:avLst/>
          </a:prstGeom>
          <a:noFill/>
          <a:ln w="36000">
            <a:solidFill>
              <a:srgbClr val="3465A4"/>
            </a:solidFill>
            <a:round/>
          </a:ln>
        </p:spPr>
        <p:style>
          <a:lnRef idx="0">
            <a:scrgbClr r="0" g="0" b="0"/>
          </a:lnRef>
          <a:fillRef idx="0">
            <a:scrgbClr r="0" g="0" b="0"/>
          </a:fillRef>
          <a:effectRef idx="0">
            <a:scrgbClr r="0" g="0" b="0"/>
          </a:effectRef>
          <a:fontRef idx="minor"/>
        </p:style>
        <p:txBody>
          <a:bodyPr lIns="143956" tIns="83974" rIns="143956" bIns="83974" anchor="t">
            <a:noAutofit/>
          </a:bodyPr>
          <a:lstStyle/>
          <a:p>
            <a:pPr>
              <a:lnSpc>
                <a:spcPct val="90000"/>
              </a:lnSpc>
              <a:spcBef>
                <a:spcPts val="1133"/>
              </a:spcBef>
              <a:spcAft>
                <a:spcPts val="756"/>
              </a:spcAft>
            </a:pPr>
            <a:r>
              <a:rPr lang="en-US" sz="2399" b="1" u="sng">
                <a:latin typeface="Calibri"/>
                <a:ea typeface="Arial"/>
              </a:rPr>
              <a:t>MOSAIC Consortium</a:t>
            </a:r>
            <a:endParaRPr lang="en-US" sz="2399">
              <a:latin typeface="Arial"/>
            </a:endParaRPr>
          </a:p>
          <a:p>
            <a:pPr marL="575813" indent="-428981">
              <a:lnSpc>
                <a:spcPct val="90000"/>
              </a:lnSpc>
              <a:buSzPct val="45000"/>
              <a:buFont typeface="Wingdings" charset="2"/>
              <a:buChar char=""/>
            </a:pPr>
            <a:r>
              <a:rPr lang="en-US" sz="1999">
                <a:latin typeface="Calibri"/>
                <a:ea typeface="Arial"/>
              </a:rPr>
              <a:t>25 Institutional Partners</a:t>
            </a:r>
            <a:endParaRPr lang="en-US" sz="1999">
              <a:latin typeface="Arial"/>
            </a:endParaRPr>
          </a:p>
          <a:p>
            <a:pPr marL="575813" indent="-428981">
              <a:lnSpc>
                <a:spcPct val="90000"/>
              </a:lnSpc>
              <a:buSzPct val="45000"/>
              <a:buFont typeface="Wingdings" charset="2"/>
              <a:buChar char=""/>
            </a:pPr>
            <a:r>
              <a:rPr lang="en-US" sz="1999">
                <a:solidFill>
                  <a:srgbClr val="B85C00"/>
                </a:solidFill>
                <a:latin typeface="Calibri"/>
                <a:ea typeface="Arial"/>
              </a:rPr>
              <a:t>33 Laboratories </a:t>
            </a:r>
            <a:endParaRPr lang="en-US" sz="1999">
              <a:latin typeface="Arial"/>
            </a:endParaRPr>
          </a:p>
          <a:p>
            <a:pPr marL="575813" indent="-428981">
              <a:lnSpc>
                <a:spcPct val="90000"/>
              </a:lnSpc>
              <a:buSzPct val="45000"/>
              <a:buFont typeface="Wingdings" charset="2"/>
              <a:buChar char=""/>
            </a:pPr>
            <a:r>
              <a:rPr lang="en-US" sz="1999">
                <a:latin typeface="Calibri"/>
                <a:ea typeface="Arial"/>
              </a:rPr>
              <a:t>14 countries</a:t>
            </a:r>
            <a:endParaRPr lang="en-US" sz="1999">
              <a:latin typeface="Arial"/>
            </a:endParaRPr>
          </a:p>
          <a:p>
            <a:pPr marL="575813" indent="-428981">
              <a:lnSpc>
                <a:spcPct val="90000"/>
              </a:lnSpc>
              <a:buSzPct val="45000"/>
              <a:buFont typeface="Wingdings" charset="2"/>
              <a:buChar char=""/>
            </a:pPr>
            <a:r>
              <a:rPr lang="en-US" sz="1999">
                <a:latin typeface="Calibri"/>
                <a:ea typeface="Arial"/>
              </a:rPr>
              <a:t>~350 members</a:t>
            </a:r>
            <a:endParaRPr lang="en-US" sz="1999">
              <a:latin typeface="Arial"/>
            </a:endParaRPr>
          </a:p>
          <a:p>
            <a:pPr>
              <a:lnSpc>
                <a:spcPct val="90000"/>
              </a:lnSpc>
            </a:pPr>
            <a:r>
              <a:rPr lang="en-US" sz="1999" b="1" i="1">
                <a:solidFill>
                  <a:srgbClr val="5983B0"/>
                </a:solidFill>
                <a:latin typeface="Calibri"/>
                <a:ea typeface="Arial"/>
              </a:rPr>
              <a:t>The consortium is responsible for raising the complete construction and commissioning funding of the instrument, including contingencies and functioning costs </a:t>
            </a:r>
            <a:endParaRPr lang="en-US" sz="1999">
              <a:latin typeface="Arial"/>
            </a:endParaRPr>
          </a:p>
        </p:txBody>
      </p:sp>
      <p:cxnSp>
        <p:nvCxnSpPr>
          <p:cNvPr id="311" name="Straight Connector 2"/>
          <p:cNvCxnSpPr/>
          <p:nvPr/>
        </p:nvCxnSpPr>
        <p:spPr>
          <a:xfrm>
            <a:off x="1680403" y="1085904"/>
            <a:ext cx="10386394" cy="20154"/>
          </a:xfrm>
          <a:prstGeom prst="straightConnector1">
            <a:avLst/>
          </a:prstGeom>
          <a:ln w="28575" cap="rnd">
            <a:solidFill>
              <a:srgbClr val="C55A11"/>
            </a:solidFill>
            <a:round/>
          </a:ln>
        </p:spPr>
      </p:cxnSp>
      <p:pic>
        <p:nvPicPr>
          <p:cNvPr id="313" name="Picture 312"/>
          <p:cNvPicPr/>
          <p:nvPr/>
        </p:nvPicPr>
        <p:blipFill>
          <a:blip r:embed="rId2"/>
          <a:stretch/>
        </p:blipFill>
        <p:spPr>
          <a:xfrm>
            <a:off x="4799440" y="1176930"/>
            <a:ext cx="7076856" cy="5002456"/>
          </a:xfrm>
          <a:prstGeom prst="rect">
            <a:avLst/>
          </a:prstGeom>
          <a:noFill/>
          <a:ln w="0">
            <a:noFill/>
          </a:ln>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TotalTime>
  <Words>2421</Words>
  <Application>Microsoft Macintosh PowerPoint</Application>
  <PresentationFormat>Panorámica</PresentationFormat>
  <Paragraphs>305</Paragraphs>
  <Slides>27</Slides>
  <Notes>14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27</vt:i4>
      </vt:variant>
    </vt:vector>
  </HeadingPairs>
  <TitlesOfParts>
    <vt:vector size="35" baseType="lpstr">
      <vt:lpstr>Courier New</vt:lpstr>
      <vt:lpstr>Arial</vt:lpstr>
      <vt:lpstr>Century Gothic</vt:lpstr>
      <vt:lpstr>Calibri</vt:lpstr>
      <vt:lpstr>Times New Roman</vt:lpstr>
      <vt:lpstr>Calibri Light</vt:lpstr>
      <vt:lpstr>Wingdings</vt:lpstr>
      <vt:lpstr>Tema de Office</vt:lpstr>
      <vt:lpstr>GUAIX UCM Group of Extragalactic Astrophysics and Astronomical Instrumentation</vt:lpstr>
      <vt:lpstr>Presentación de PowerPoint</vt:lpstr>
      <vt:lpstr>Presentación de PowerPoint</vt:lpstr>
      <vt:lpstr>Presentación de PowerPoint</vt:lpstr>
      <vt:lpstr>MOSAIC mIFU+MOS Spectrograph for ELT  UCM-IPARCOS node</vt:lpstr>
      <vt:lpstr>ELT: Extremely Large 39m Telescope</vt:lpstr>
      <vt:lpstr>Group’s Overview</vt:lpstr>
      <vt:lpstr>Presentación de PowerPoint</vt:lpstr>
      <vt:lpstr>Presentación de PowerPoint</vt:lpstr>
      <vt:lpstr>Presentación de PowerPoint</vt:lpstr>
      <vt:lpstr>Presentación de PowerPoint</vt:lpstr>
      <vt:lpstr>Presentación de PowerPoint</vt:lpstr>
      <vt:lpstr>ARRAKIHS ESA mission   UCM-IPARCOS contribution</vt:lpstr>
      <vt:lpstr>Presentación de PowerPoint</vt:lpstr>
      <vt:lpstr>Group’s Overview</vt:lpstr>
      <vt:lpstr>ATREIDS (ARRAKIHS Telescope Realistic Exploration and Imaging Detection Simulations)</vt:lpstr>
      <vt:lpstr>FRIDA AO-nIR imager and spectrograph for GTC 10.4m telescope   UCM-IPARCOS contribution</vt:lpstr>
      <vt:lpstr>Presentación de PowerPoint</vt:lpstr>
      <vt:lpstr>Group’s Overview</vt:lpstr>
      <vt:lpstr>Presentación de PowerPoint</vt:lpstr>
      <vt:lpstr>AtLAST UCM-IPARCOS node</vt:lpstr>
      <vt:lpstr>Presentación de PowerPoint</vt:lpstr>
      <vt:lpstr>Group’s Overview</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Jesus Gallego Maestro</cp:lastModifiedBy>
  <cp:revision>28</cp:revision>
  <dcterms:modified xsi:type="dcterms:W3CDTF">2026-05-07T09:47:53Z</dcterms:modified>
</cp:coreProperties>
</file>