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5" r:id="rId1"/>
  </p:sldMasterIdLst>
  <p:notesMasterIdLst>
    <p:notesMasterId r:id="rId18"/>
  </p:notesMasterIdLst>
  <p:sldIdLst>
    <p:sldId id="256" r:id="rId2"/>
    <p:sldId id="265" r:id="rId3"/>
    <p:sldId id="276" r:id="rId4"/>
    <p:sldId id="277" r:id="rId5"/>
    <p:sldId id="278" r:id="rId6"/>
    <p:sldId id="279" r:id="rId7"/>
    <p:sldId id="258" r:id="rId8"/>
    <p:sldId id="282" r:id="rId9"/>
    <p:sldId id="259" r:id="rId10"/>
    <p:sldId id="260" r:id="rId11"/>
    <p:sldId id="261" r:id="rId12"/>
    <p:sldId id="262" r:id="rId13"/>
    <p:sldId id="283" r:id="rId14"/>
    <p:sldId id="263" r:id="rId15"/>
    <p:sldId id="264" r:id="rId16"/>
    <p:sldId id="280" r:id="rId17"/>
  </p:sldIdLst>
  <p:sldSz cx="12192000" cy="6858000"/>
  <p:notesSz cx="6858000" cy="9144000"/>
  <p:embeddedFontLst>
    <p:embeddedFont>
      <p:font typeface="Aptos Narrow" panose="020B0004020202020204" pitchFamily="34" charset="0"/>
      <p:regular r:id="rId19"/>
      <p:bold r:id="rId20"/>
      <p:italic r:id="rId21"/>
      <p:boldItalic r:id="rId22"/>
    </p:embeddedFont>
    <p:embeddedFont>
      <p:font typeface="Century Gothic" panose="020B0502020202020204" pitchFamily="34" charset="0"/>
      <p:regular r:id="rId23"/>
      <p:bold r:id="rId24"/>
      <p:italic r:id="rId25"/>
      <p:boldItalic r:id="rId26"/>
    </p:embeddedFont>
    <p:embeddedFont>
      <p:font typeface="Roboto" panose="02000000000000000000" pitchFamily="2" charset="0"/>
      <p:regular r:id="rId27"/>
      <p:bold r:id="rId28"/>
      <p:italic r:id="rId29"/>
      <p:boldItalic r:id="rId30"/>
    </p:embeddedFont>
    <p:embeddedFont>
      <p:font typeface="Tahoma" panose="020B0604030504040204" pitchFamily="34" charset="0"/>
      <p:regular r:id="rId31"/>
      <p:bold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04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41"/>
    <p:restoredTop sz="94430"/>
  </p:normalViewPr>
  <p:slideViewPr>
    <p:cSldViewPr snapToGrid="0">
      <p:cViewPr varScale="1">
        <p:scale>
          <a:sx n="99" d="100"/>
          <a:sy n="99" d="100"/>
        </p:scale>
        <p:origin x="184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" name="Google Shape;152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7510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35E72-8041-5742-AD44-195BE38592F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4959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">
  <p:cSld name="Diseño personalizado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559982" y="1155404"/>
            <a:ext cx="6613451" cy="319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entury Gothic"/>
              <a:buNone/>
              <a:defRPr sz="54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body" idx="1"/>
          </p:nvPr>
        </p:nvSpPr>
        <p:spPr>
          <a:xfrm>
            <a:off x="559981" y="4394309"/>
            <a:ext cx="8293396" cy="125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" name="Google Shape;13;p2" descr="Logotipo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93381" y="2344370"/>
            <a:ext cx="1388589" cy="1084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8D8D96-445F-7FDE-561E-784D4535CE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trans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0759" y="587381"/>
            <a:ext cx="1233832" cy="147347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>
  <p:cSld name="Comparació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 txBox="1">
            <a:spLocks noGrp="1"/>
          </p:cNvSpPr>
          <p:nvPr>
            <p:ph type="title"/>
          </p:nvPr>
        </p:nvSpPr>
        <p:spPr>
          <a:xfrm>
            <a:off x="839788" y="74728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  <a:defRPr sz="44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body" idx="1"/>
          </p:nvPr>
        </p:nvSpPr>
        <p:spPr>
          <a:xfrm>
            <a:off x="839788" y="2184509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body" idx="2"/>
          </p:nvPr>
        </p:nvSpPr>
        <p:spPr>
          <a:xfrm>
            <a:off x="839788" y="3126957"/>
            <a:ext cx="5157787" cy="2719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0113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147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01131"/>
              </a:buClr>
              <a:buSzPts val="162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01131"/>
              </a:buClr>
              <a:buSzPts val="144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861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01131"/>
              </a:buClr>
              <a:buSzPts val="126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861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01131"/>
              </a:buClr>
              <a:buSzPts val="126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3"/>
          </p:nvPr>
        </p:nvSpPr>
        <p:spPr>
          <a:xfrm>
            <a:off x="6172200" y="2184509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body" idx="4"/>
          </p:nvPr>
        </p:nvSpPr>
        <p:spPr>
          <a:xfrm>
            <a:off x="6172200" y="3126957"/>
            <a:ext cx="5157787" cy="2719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0113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147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01131"/>
              </a:buClr>
              <a:buSzPts val="162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00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01131"/>
              </a:buClr>
              <a:buSzPts val="144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861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01131"/>
              </a:buClr>
              <a:buSzPts val="126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861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01131"/>
              </a:buClr>
              <a:buSzPts val="126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" name="Google Shape;18;p3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0ECDD384-816A-1336-C7B5-512330DAF4DB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 t="-4647" r="70061" b="-1"/>
          <a:stretch>
            <a:fillRect/>
          </a:stretch>
        </p:blipFill>
        <p:spPr>
          <a:xfrm>
            <a:off x="11406094" y="5989228"/>
            <a:ext cx="585316" cy="69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36ED1A-39A2-F177-A1E8-BEA5BDFE5F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trans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44118" y="5989228"/>
            <a:ext cx="585317" cy="698999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iseño personalizado">
  <p:cSld name="4_Diseño personalizado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8;p3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94DDDC58-0D24-A784-01E5-8D679C24C9B6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 t="-4647" r="70061" b="-1"/>
          <a:stretch>
            <a:fillRect/>
          </a:stretch>
        </p:blipFill>
        <p:spPr>
          <a:xfrm>
            <a:off x="11406094" y="5989228"/>
            <a:ext cx="585316" cy="69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4E007A-CAB3-8F27-295B-90A5D99ADC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trans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44118" y="5989228"/>
            <a:ext cx="585317" cy="698999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7" r:id="rId2"/>
    <p:sldLayoutId id="2147483664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jpg"/><Relationship Id="rId9" Type="http://schemas.openxmlformats.org/officeDocument/2006/relationships/image" Target="../media/image35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9"/>
          <p:cNvSpPr txBox="1">
            <a:spLocks noGrp="1"/>
          </p:cNvSpPr>
          <p:nvPr>
            <p:ph type="ctrTitle"/>
          </p:nvPr>
        </p:nvSpPr>
        <p:spPr>
          <a:xfrm>
            <a:off x="559982" y="1155404"/>
            <a:ext cx="8559304" cy="319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entury Gothic"/>
              <a:buNone/>
            </a:pPr>
            <a:r>
              <a:rPr lang="es-ES" sz="5400" dirty="0">
                <a:latin typeface="Century Gothic"/>
                <a:ea typeface="Century Gothic"/>
                <a:cs typeface="Century Gothic"/>
                <a:sym typeface="Century Gothic"/>
              </a:rPr>
              <a:t>GUAIX / </a:t>
            </a:r>
            <a:r>
              <a:rPr lang="es-ES" sz="5400" dirty="0" err="1">
                <a:latin typeface="Century Gothic"/>
                <a:ea typeface="Century Gothic"/>
                <a:cs typeface="Century Gothic"/>
                <a:sym typeface="Century Gothic"/>
              </a:rPr>
              <a:t>Science</a:t>
            </a:r>
            <a:endParaRPr sz="540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0" name="Google Shape;90;p19"/>
          <p:cNvSpPr txBox="1">
            <a:spLocks noGrp="1"/>
          </p:cNvSpPr>
          <p:nvPr>
            <p:ph type="body" idx="1"/>
          </p:nvPr>
        </p:nvSpPr>
        <p:spPr>
          <a:xfrm>
            <a:off x="559980" y="4394309"/>
            <a:ext cx="8781727" cy="125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s-ES" dirty="0"/>
              <a:t>IPARCOS </a:t>
            </a:r>
            <a:r>
              <a:rPr lang="es-ES" dirty="0" err="1"/>
              <a:t>Scientific</a:t>
            </a:r>
            <a:r>
              <a:rPr lang="es-ES" dirty="0"/>
              <a:t> </a:t>
            </a:r>
            <a:r>
              <a:rPr lang="es-ES" dirty="0" err="1"/>
              <a:t>Advisory</a:t>
            </a:r>
            <a:r>
              <a:rPr lang="es-ES" dirty="0"/>
              <a:t> Board: Bi-</a:t>
            </a:r>
            <a:r>
              <a:rPr lang="es-ES" dirty="0" err="1"/>
              <a:t>Annual</a:t>
            </a:r>
            <a:r>
              <a:rPr lang="es-ES" dirty="0"/>
              <a:t> </a:t>
            </a:r>
            <a:r>
              <a:rPr lang="es-ES" dirty="0" err="1"/>
              <a:t>Review</a:t>
            </a:r>
            <a:r>
              <a:rPr lang="es-ES" dirty="0"/>
              <a:t> 2026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2920" y="320040"/>
            <a:ext cx="8138160" cy="502920"/>
          </a:xfrm>
          <a:prstGeom prst="rect">
            <a:avLst/>
          </a:prstGeom>
          <a:noFill/>
        </p:spPr>
        <p:txBody>
          <a:bodyPr wrap="none" lIns="0" rIns="0">
            <a:spAutoFit/>
          </a:bodyPr>
          <a:lstStyle/>
          <a:p>
            <a:pPr>
              <a:defRPr sz="2600" b="1">
                <a:solidFill>
                  <a:srgbClr val="141414"/>
                </a:solidFill>
              </a:defRPr>
            </a:pPr>
            <a:r>
              <a:t>Stellar populations, dynamics and galaxy assembly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1207" y="804672"/>
            <a:ext cx="8778240" cy="320040"/>
          </a:xfrm>
          <a:prstGeom prst="rect">
            <a:avLst/>
          </a:prstGeom>
          <a:noFill/>
        </p:spPr>
        <p:txBody>
          <a:bodyPr wrap="none" lIns="0">
            <a:spAutoFit/>
          </a:bodyPr>
          <a:lstStyle/>
          <a:p>
            <a:pPr>
              <a:defRPr sz="1200">
                <a:solidFill>
                  <a:srgbClr val="505050"/>
                </a:solidFill>
              </a:defRPr>
            </a:pPr>
            <a:r>
              <a:t>From local streams and discs to survey-driven stellar population constraints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5032401" y="2489212"/>
            <a:ext cx="3206720" cy="2600706"/>
          </a:xfrm>
          <a:prstGeom prst="roundRect">
            <a:avLst>
              <a:gd name="adj" fmla="val 5798"/>
            </a:avLst>
          </a:prstGeom>
          <a:solidFill>
            <a:srgbClr val="FFFFFF"/>
          </a:solidFill>
          <a:ln w="12700">
            <a:solidFill>
              <a:srgbClr val="E1E1E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7080220" y="1231316"/>
            <a:ext cx="3657600" cy="323165"/>
          </a:xfrm>
          <a:prstGeom prst="rect">
            <a:avLst/>
          </a:prstGeom>
          <a:noFill/>
        </p:spPr>
        <p:txBody>
          <a:bodyPr wrap="square" lIns="18288" rIns="18288">
            <a:spAutoFit/>
          </a:bodyPr>
          <a:lstStyle/>
          <a:p>
            <a:pPr>
              <a:defRPr sz="1500" b="1">
                <a:solidFill>
                  <a:srgbClr val="AB0F30"/>
                </a:solidFill>
              </a:defRPr>
            </a:pPr>
            <a:r>
              <a:rPr lang="es-ES" dirty="0" err="1"/>
              <a:t>Glimpse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programme</a:t>
            </a:r>
            <a:endParaRPr lang="es-ES" dirty="0"/>
          </a:p>
        </p:txBody>
      </p:sp>
      <p:sp>
        <p:nvSpPr>
          <p:cNvPr id="7" name="TextBox 6"/>
          <p:cNvSpPr txBox="1"/>
          <p:nvPr/>
        </p:nvSpPr>
        <p:spPr>
          <a:xfrm>
            <a:off x="7080220" y="1624508"/>
            <a:ext cx="5019631" cy="655564"/>
          </a:xfrm>
          <a:prstGeom prst="rect">
            <a:avLst/>
          </a:prstGeom>
          <a:noFill/>
        </p:spPr>
        <p:txBody>
          <a:bodyPr wrap="square" lIns="18288" rIns="18288">
            <a:spAutoFit/>
          </a:bodyPr>
          <a:lstStyle/>
          <a:p>
            <a:pPr>
              <a:defRPr sz="1220" b="0">
                <a:solidFill>
                  <a:srgbClr val="141414"/>
                </a:solidFill>
              </a:defRPr>
            </a:pPr>
            <a:r>
              <a:rPr dirty="0"/>
              <a:t>• Stellar populations and dynamics as fossil records of assembly</a:t>
            </a:r>
          </a:p>
          <a:p>
            <a:pPr>
              <a:defRPr sz="1220" b="0">
                <a:solidFill>
                  <a:srgbClr val="141414"/>
                </a:solidFill>
              </a:defRPr>
            </a:pPr>
            <a:r>
              <a:rPr dirty="0"/>
              <a:t>• Environmental effects: voids, cosmic web, bars and streams</a:t>
            </a:r>
          </a:p>
          <a:p>
            <a:pPr>
              <a:defRPr sz="1220" b="0">
                <a:solidFill>
                  <a:srgbClr val="141414"/>
                </a:solidFill>
              </a:defRPr>
            </a:pPr>
            <a:r>
              <a:rPr dirty="0"/>
              <a:t>• IFU + simulations + deep imaging as complementary tools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25302" y="5300395"/>
            <a:ext cx="9952074" cy="1420445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BEBE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649770" y="5382012"/>
            <a:ext cx="8961120" cy="323165"/>
          </a:xfrm>
          <a:prstGeom prst="rect">
            <a:avLst/>
          </a:prstGeom>
          <a:noFill/>
        </p:spPr>
        <p:txBody>
          <a:bodyPr wrap="square" lIns="18288" rIns="18288">
            <a:spAutoFit/>
          </a:bodyPr>
          <a:lstStyle/>
          <a:p>
            <a:pPr>
              <a:defRPr sz="950" b="1">
                <a:solidFill>
                  <a:srgbClr val="AB0F30"/>
                </a:solidFill>
              </a:defRPr>
            </a:pPr>
            <a:r>
              <a:rPr sz="1500" dirty="0"/>
              <a:t>Representative papers (2024–2026)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4359" y="5705176"/>
            <a:ext cx="5327975" cy="1015663"/>
          </a:xfrm>
          <a:prstGeom prst="rect">
            <a:avLst/>
          </a:prstGeom>
          <a:noFill/>
        </p:spPr>
        <p:txBody>
          <a:bodyPr wrap="square" lIns="18288" rIns="18288">
            <a:spAutoFit/>
          </a:bodyPr>
          <a:lstStyle/>
          <a:p>
            <a:pPr>
              <a:defRPr sz="725" b="0">
                <a:solidFill>
                  <a:srgbClr val="141414"/>
                </a:solidFill>
              </a:defRPr>
            </a:pPr>
            <a:r>
              <a:rPr sz="1000" dirty="0"/>
              <a:t>• Camps-Fariña+26 — sub-Gyr variability around the star-formation main sequence</a:t>
            </a:r>
          </a:p>
          <a:p>
            <a:pPr>
              <a:defRPr sz="725" b="0">
                <a:solidFill>
                  <a:srgbClr val="141414"/>
                </a:solidFill>
              </a:defRPr>
            </a:pPr>
            <a:r>
              <a:rPr sz="1000" dirty="0"/>
              <a:t>• Camps-Fariña+24 — mass/morphology effects on mass assembly</a:t>
            </a:r>
          </a:p>
          <a:p>
            <a:pPr>
              <a:defRPr sz="725" b="0">
                <a:solidFill>
                  <a:srgbClr val="141414"/>
                </a:solidFill>
              </a:defRPr>
            </a:pPr>
            <a:r>
              <a:rPr sz="1000" dirty="0"/>
              <a:t>• Conrado+24 — CAVITY: spatially resolved stellar populations in voids</a:t>
            </a:r>
          </a:p>
          <a:p>
            <a:pPr>
              <a:defRPr sz="725" b="0">
                <a:solidFill>
                  <a:srgbClr val="141414"/>
                </a:solidFill>
              </a:defRPr>
            </a:pPr>
            <a:r>
              <a:rPr sz="1000" dirty="0"/>
              <a:t>• García-Benito+24 — CAVITY first public data release</a:t>
            </a:r>
          </a:p>
          <a:p>
            <a:pPr>
              <a:defRPr sz="725" b="0">
                <a:solidFill>
                  <a:srgbClr val="141414"/>
                </a:solidFill>
              </a:defRPr>
            </a:pPr>
            <a:r>
              <a:rPr sz="1000" dirty="0"/>
              <a:t>• Pérez+25 — galaxy mass-size segregation in the cosmic web</a:t>
            </a:r>
          </a:p>
          <a:p>
            <a:pPr>
              <a:defRPr sz="725" b="0">
                <a:solidFill>
                  <a:srgbClr val="141414"/>
                </a:solidFill>
              </a:defRPr>
            </a:pPr>
            <a:r>
              <a:rPr sz="1000" dirty="0"/>
              <a:t>• de Sá-Freitas+25 — bar ages in nearby galaxies (TIMER)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54448" y="5705177"/>
            <a:ext cx="4411980" cy="1015663"/>
          </a:xfrm>
          <a:prstGeom prst="rect">
            <a:avLst/>
          </a:prstGeom>
          <a:noFill/>
        </p:spPr>
        <p:txBody>
          <a:bodyPr wrap="square" lIns="18288" rIns="18288">
            <a:spAutoFit/>
          </a:bodyPr>
          <a:lstStyle/>
          <a:p>
            <a:pPr>
              <a:defRPr sz="725" b="0">
                <a:solidFill>
                  <a:srgbClr val="141414"/>
                </a:solidFill>
              </a:defRPr>
            </a:pPr>
            <a:r>
              <a:rPr sz="1000" dirty="0"/>
              <a:t>• Sánchez-Menguiano+26 — bars and H II regions in TIMER</a:t>
            </a:r>
          </a:p>
          <a:p>
            <a:pPr>
              <a:defRPr sz="725" b="0">
                <a:solidFill>
                  <a:srgbClr val="141414"/>
                </a:solidFill>
              </a:defRPr>
            </a:pPr>
            <a:r>
              <a:rPr sz="1000" dirty="0"/>
              <a:t>• Ikhsanova+25 — mock TNG50 galaxies for WEAVE-</a:t>
            </a:r>
            <a:r>
              <a:rPr sz="1000" dirty="0" err="1"/>
              <a:t>StePS</a:t>
            </a:r>
            <a:endParaRPr sz="1000" dirty="0"/>
          </a:p>
          <a:p>
            <a:pPr>
              <a:defRPr sz="725" b="0">
                <a:solidFill>
                  <a:srgbClr val="141414"/>
                </a:solidFill>
              </a:defRPr>
            </a:pPr>
            <a:r>
              <a:rPr sz="1000" dirty="0"/>
              <a:t>• Martínez-Delgado+24 — NGC 7241 blue stellar stream with MEGARA</a:t>
            </a:r>
          </a:p>
          <a:p>
            <a:pPr>
              <a:defRPr sz="725" b="0">
                <a:solidFill>
                  <a:srgbClr val="141414"/>
                </a:solidFill>
              </a:defRPr>
            </a:pPr>
            <a:r>
              <a:rPr sz="1000" dirty="0"/>
              <a:t>• Miró-Carretero+25 — tidal streams: observations meet simulations</a:t>
            </a:r>
          </a:p>
          <a:p>
            <a:pPr>
              <a:defRPr sz="725" b="0">
                <a:solidFill>
                  <a:srgbClr val="141414"/>
                </a:solidFill>
              </a:defRPr>
            </a:pPr>
            <a:r>
              <a:rPr sz="1000" dirty="0"/>
              <a:t>• Rodríguez-Cardoso+25 — AGORA simulations: satellite quenching</a:t>
            </a:r>
          </a:p>
          <a:p>
            <a:pPr>
              <a:defRPr sz="725" b="0">
                <a:solidFill>
                  <a:srgbClr val="141414"/>
                </a:solidFill>
              </a:defRPr>
            </a:pPr>
            <a:r>
              <a:rPr sz="1000" dirty="0"/>
              <a:t>• Marrero-de la Rosa+26 — BEARD: drivers of mass-size relation</a:t>
            </a: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8BE1A432-518A-A76E-F31A-C5C1E31ED291}"/>
              </a:ext>
            </a:extLst>
          </p:cNvPr>
          <p:cNvSpPr/>
          <p:nvPr/>
        </p:nvSpPr>
        <p:spPr>
          <a:xfrm>
            <a:off x="138075" y="1253911"/>
            <a:ext cx="4807410" cy="2589371"/>
          </a:xfrm>
          <a:prstGeom prst="roundRect">
            <a:avLst>
              <a:gd name="adj" fmla="val 5798"/>
            </a:avLst>
          </a:prstGeom>
          <a:solidFill>
            <a:srgbClr val="FFFFFF"/>
          </a:solidFill>
          <a:ln w="12700">
            <a:solidFill>
              <a:srgbClr val="E1E1E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C3B59EEA-C08F-6685-5AEE-7A1D87B421B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183" t="11586" r="7182"/>
          <a:stretch>
            <a:fillRect/>
          </a:stretch>
        </p:blipFill>
        <p:spPr>
          <a:xfrm>
            <a:off x="5121301" y="2581825"/>
            <a:ext cx="3031572" cy="2508093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9A95B41-9B27-744C-42B5-0DFABE48A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991" y="1338779"/>
            <a:ext cx="4538857" cy="2321301"/>
          </a:xfrm>
          <a:prstGeom prst="rect">
            <a:avLst/>
          </a:prstGeom>
        </p:spPr>
      </p:pic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12643282-681D-BE47-8BE5-FD02BEE46823}"/>
              </a:ext>
            </a:extLst>
          </p:cNvPr>
          <p:cNvSpPr/>
          <p:nvPr/>
        </p:nvSpPr>
        <p:spPr>
          <a:xfrm>
            <a:off x="8363067" y="2489212"/>
            <a:ext cx="3690857" cy="2600706"/>
          </a:xfrm>
          <a:prstGeom prst="roundRect">
            <a:avLst>
              <a:gd name="adj" fmla="val 5798"/>
            </a:avLst>
          </a:prstGeom>
          <a:solidFill>
            <a:srgbClr val="FFFFFF"/>
          </a:solidFill>
          <a:ln w="12700">
            <a:solidFill>
              <a:srgbClr val="E1E1E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47EF63B2-A80A-91F8-EA61-73343FD01E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5322" y="2506034"/>
            <a:ext cx="3155968" cy="2523746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B36E6371-67CF-8E87-16D3-23DFA3E6874A}"/>
              </a:ext>
            </a:extLst>
          </p:cNvPr>
          <p:cNvSpPr txBox="1"/>
          <p:nvPr/>
        </p:nvSpPr>
        <p:spPr>
          <a:xfrm>
            <a:off x="1978220" y="3597061"/>
            <a:ext cx="2689755" cy="246221"/>
          </a:xfrm>
          <a:prstGeom prst="rect">
            <a:avLst/>
          </a:prstGeom>
          <a:noFill/>
        </p:spPr>
        <p:txBody>
          <a:bodyPr wrap="square" lIns="18288" rIns="18288">
            <a:spAutoFit/>
          </a:bodyPr>
          <a:lstStyle/>
          <a:p>
            <a:pPr algn="r">
              <a:defRPr sz="725" b="0">
                <a:solidFill>
                  <a:srgbClr val="141414"/>
                </a:solidFill>
              </a:defRPr>
            </a:pPr>
            <a:r>
              <a:rPr sz="1000" dirty="0"/>
              <a:t>Camps-Fariña+26</a:t>
            </a:r>
          </a:p>
        </p:txBody>
      </p:sp>
      <p:sp>
        <p:nvSpPr>
          <p:cNvPr id="21" name="TextBox 10">
            <a:extLst>
              <a:ext uri="{FF2B5EF4-FFF2-40B4-BE49-F238E27FC236}">
                <a16:creationId xmlns:a16="http://schemas.microsoft.com/office/drawing/2014/main" id="{279BADE3-A943-5391-1C94-80CC1D4EE9ED}"/>
              </a:ext>
            </a:extLst>
          </p:cNvPr>
          <p:cNvSpPr txBox="1"/>
          <p:nvPr/>
        </p:nvSpPr>
        <p:spPr>
          <a:xfrm>
            <a:off x="8440077" y="4816166"/>
            <a:ext cx="1753229" cy="246221"/>
          </a:xfrm>
          <a:prstGeom prst="rect">
            <a:avLst/>
          </a:prstGeom>
          <a:noFill/>
        </p:spPr>
        <p:txBody>
          <a:bodyPr wrap="square" lIns="18288" rIns="18288">
            <a:spAutoFit/>
          </a:bodyPr>
          <a:lstStyle/>
          <a:p>
            <a:pPr>
              <a:defRPr sz="725" b="0">
                <a:solidFill>
                  <a:srgbClr val="141414"/>
                </a:solidFill>
              </a:defRPr>
            </a:pPr>
            <a:r>
              <a:rPr sz="1000" dirty="0"/>
              <a:t> Rodríguez-Cardoso+25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2920" y="320040"/>
            <a:ext cx="8138160" cy="502920"/>
          </a:xfrm>
          <a:prstGeom prst="rect">
            <a:avLst/>
          </a:prstGeom>
          <a:noFill/>
        </p:spPr>
        <p:txBody>
          <a:bodyPr wrap="none" lIns="0" rIns="0">
            <a:spAutoFit/>
          </a:bodyPr>
          <a:lstStyle/>
          <a:p>
            <a:pPr>
              <a:defRPr sz="2600" b="1">
                <a:solidFill>
                  <a:srgbClr val="141414"/>
                </a:solidFill>
              </a:defRPr>
            </a:pPr>
            <a:r>
              <a:t>AGN feedback and outflows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1207" y="804672"/>
            <a:ext cx="8778240" cy="320040"/>
          </a:xfrm>
          <a:prstGeom prst="rect">
            <a:avLst/>
          </a:prstGeom>
          <a:noFill/>
        </p:spPr>
        <p:txBody>
          <a:bodyPr wrap="none" lIns="0">
            <a:spAutoFit/>
          </a:bodyPr>
          <a:lstStyle/>
          <a:p>
            <a:pPr>
              <a:defRPr sz="1200">
                <a:solidFill>
                  <a:srgbClr val="505050"/>
                </a:solidFill>
              </a:defRPr>
            </a:pPr>
            <a:r>
              <a:t>Ionized, molecular and mid-IR diagnostics of how AGN couple to their host galaxies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70345" y="1076611"/>
            <a:ext cx="7257504" cy="4332707"/>
          </a:xfrm>
          <a:prstGeom prst="roundRect">
            <a:avLst>
              <a:gd name="adj" fmla="val 4691"/>
            </a:avLst>
          </a:prstGeom>
          <a:solidFill>
            <a:srgbClr val="FFFFFF"/>
          </a:solidFill>
          <a:ln w="12700">
            <a:solidFill>
              <a:srgbClr val="E1E1E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7820131" y="1211366"/>
            <a:ext cx="3657600" cy="323165"/>
          </a:xfrm>
          <a:prstGeom prst="rect">
            <a:avLst/>
          </a:prstGeom>
          <a:noFill/>
        </p:spPr>
        <p:txBody>
          <a:bodyPr wrap="square" lIns="18288" rIns="18288">
            <a:spAutoFit/>
          </a:bodyPr>
          <a:lstStyle/>
          <a:p>
            <a:pPr>
              <a:defRPr sz="1500" b="1">
                <a:solidFill>
                  <a:srgbClr val="AB0F30"/>
                </a:solidFill>
              </a:defRPr>
            </a:pPr>
            <a:r>
              <a:rPr lang="es-ES" dirty="0" err="1"/>
              <a:t>Glimpse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programme</a:t>
            </a:r>
            <a:endParaRPr lang="es-ES" dirty="0"/>
          </a:p>
        </p:txBody>
      </p:sp>
      <p:sp>
        <p:nvSpPr>
          <p:cNvPr id="7" name="TextBox 6"/>
          <p:cNvSpPr txBox="1"/>
          <p:nvPr/>
        </p:nvSpPr>
        <p:spPr>
          <a:xfrm>
            <a:off x="7820131" y="1572110"/>
            <a:ext cx="3733092" cy="1200329"/>
          </a:xfrm>
          <a:prstGeom prst="rect">
            <a:avLst/>
          </a:prstGeom>
          <a:noFill/>
        </p:spPr>
        <p:txBody>
          <a:bodyPr wrap="square" lIns="18288" rIns="18288">
            <a:spAutoFit/>
          </a:bodyPr>
          <a:lstStyle/>
          <a:p>
            <a:pPr>
              <a:defRPr sz="1200" b="0">
                <a:solidFill>
                  <a:srgbClr val="141414"/>
                </a:solidFill>
              </a:defRPr>
            </a:pPr>
            <a:r>
              <a:rPr dirty="0"/>
              <a:t>• MEGARA and JWST/MIRI data expose outflow geometry and energetics</a:t>
            </a:r>
          </a:p>
          <a:p>
            <a:pPr>
              <a:defRPr sz="1200" b="0">
                <a:solidFill>
                  <a:srgbClr val="141414"/>
                </a:solidFill>
              </a:defRPr>
            </a:pPr>
            <a:r>
              <a:rPr dirty="0"/>
              <a:t>• GATOS and related collaborations connect dust, molecular gas and nuclear activity</a:t>
            </a:r>
          </a:p>
          <a:p>
            <a:pPr>
              <a:defRPr sz="1200" b="0">
                <a:solidFill>
                  <a:srgbClr val="141414"/>
                </a:solidFill>
              </a:defRPr>
            </a:pPr>
            <a:r>
              <a:rPr dirty="0"/>
              <a:t>• The group contributes to both survey-scale and target-specific feedback constraints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47809" y="5505329"/>
            <a:ext cx="9171434" cy="118872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BEBE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465567" y="5529783"/>
            <a:ext cx="8961120" cy="323165"/>
          </a:xfrm>
          <a:prstGeom prst="rect">
            <a:avLst/>
          </a:prstGeom>
          <a:noFill/>
        </p:spPr>
        <p:txBody>
          <a:bodyPr wrap="square" lIns="18288" rIns="18288">
            <a:spAutoFit/>
          </a:bodyPr>
          <a:lstStyle/>
          <a:p>
            <a:pPr>
              <a:defRPr sz="950" b="1">
                <a:solidFill>
                  <a:srgbClr val="AB0F30"/>
                </a:solidFill>
              </a:defRPr>
            </a:pPr>
            <a:r>
              <a:rPr lang="es-ES" sz="1500" dirty="0" err="1"/>
              <a:t>Other</a:t>
            </a:r>
            <a:r>
              <a:rPr lang="es-ES" sz="1500" dirty="0"/>
              <a:t> r</a:t>
            </a:r>
            <a:r>
              <a:rPr sz="1500" dirty="0" err="1"/>
              <a:t>epresentative</a:t>
            </a:r>
            <a:r>
              <a:rPr sz="1500" dirty="0"/>
              <a:t> papers (2024–2026)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2403" y="5822391"/>
            <a:ext cx="4411980" cy="861774"/>
          </a:xfrm>
          <a:prstGeom prst="rect">
            <a:avLst/>
          </a:prstGeom>
          <a:noFill/>
        </p:spPr>
        <p:txBody>
          <a:bodyPr wrap="square" lIns="18288" rIns="18288">
            <a:spAutoFit/>
          </a:bodyPr>
          <a:lstStyle/>
          <a:p>
            <a:pPr>
              <a:defRPr sz="750" b="0">
                <a:solidFill>
                  <a:srgbClr val="141414"/>
                </a:solidFill>
              </a:defRPr>
            </a:pPr>
            <a:r>
              <a:rPr sz="1000" dirty="0"/>
              <a:t>• Bellocchi+26 — multi-phase AGN-driven outflow in IRAS 17020+4544</a:t>
            </a:r>
          </a:p>
          <a:p>
            <a:pPr>
              <a:defRPr sz="750" b="0">
                <a:solidFill>
                  <a:srgbClr val="141414"/>
                </a:solidFill>
              </a:defRPr>
            </a:pPr>
            <a:r>
              <a:rPr sz="1000" dirty="0"/>
              <a:t>• Hermosa Muñoz+24 — MEGARA view of outflows in LINERs</a:t>
            </a:r>
          </a:p>
          <a:p>
            <a:pPr>
              <a:defRPr sz="750" b="0">
                <a:solidFill>
                  <a:srgbClr val="141414"/>
                </a:solidFill>
              </a:defRPr>
            </a:pPr>
            <a:r>
              <a:rPr sz="1000" dirty="0"/>
              <a:t>• Esposito+26 — GATOS X: molecular gas </a:t>
            </a:r>
            <a:r>
              <a:rPr sz="1000" dirty="0" err="1"/>
              <a:t>clumpiness</a:t>
            </a:r>
            <a:r>
              <a:rPr sz="1000" dirty="0"/>
              <a:t> under AGN influence</a:t>
            </a:r>
          </a:p>
          <a:p>
            <a:pPr>
              <a:defRPr sz="750" b="0">
                <a:solidFill>
                  <a:srgbClr val="141414"/>
                </a:solidFill>
              </a:defRPr>
            </a:pPr>
            <a:r>
              <a:rPr sz="1000" dirty="0"/>
              <a:t>• Zhang+26 — feedback effects in low-luminosity AGN with JWST</a:t>
            </a:r>
          </a:p>
          <a:p>
            <a:pPr>
              <a:defRPr sz="750" b="0">
                <a:solidFill>
                  <a:srgbClr val="141414"/>
                </a:solidFill>
              </a:defRPr>
            </a:pPr>
            <a:r>
              <a:rPr sz="1000" dirty="0"/>
              <a:t>• Haidar+26 — GATOS XI: excess dust heating in NLRs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61543" y="5822391"/>
            <a:ext cx="4411980" cy="861774"/>
          </a:xfrm>
          <a:prstGeom prst="rect">
            <a:avLst/>
          </a:prstGeom>
          <a:noFill/>
        </p:spPr>
        <p:txBody>
          <a:bodyPr wrap="square" lIns="18288" rIns="18288">
            <a:spAutoFit/>
          </a:bodyPr>
          <a:lstStyle/>
          <a:p>
            <a:pPr>
              <a:defRPr sz="750" b="0">
                <a:solidFill>
                  <a:srgbClr val="141414"/>
                </a:solidFill>
              </a:defRPr>
            </a:pPr>
            <a:r>
              <a:rPr sz="1000"/>
              <a:t>• Lopez-Rodriguez+25 — GATOS VIII: extended mid-IR emission in AGN</a:t>
            </a:r>
          </a:p>
          <a:p>
            <a:pPr>
              <a:defRPr sz="750" b="0">
                <a:solidFill>
                  <a:srgbClr val="141414"/>
                </a:solidFill>
              </a:defRPr>
            </a:pPr>
            <a:r>
              <a:rPr sz="1000"/>
              <a:t>• Fuller+25 — GATOS VII: SOFIA 20–214 μm imaging atlas</a:t>
            </a:r>
          </a:p>
          <a:p>
            <a:pPr>
              <a:defRPr sz="750" b="0">
                <a:solidFill>
                  <a:srgbClr val="141414"/>
                </a:solidFill>
              </a:defRPr>
            </a:pPr>
            <a:r>
              <a:rPr sz="1000"/>
              <a:t>• González-Martín+25 — JWST diversity of nuclear obscuring dust</a:t>
            </a:r>
          </a:p>
          <a:p>
            <a:pPr>
              <a:defRPr sz="750" b="0">
                <a:solidFill>
                  <a:srgbClr val="141414"/>
                </a:solidFill>
              </a:defRPr>
            </a:pPr>
            <a:r>
              <a:rPr sz="1000"/>
              <a:t>• Campbell+25 — GATOS IX: emission-line contamination in JWST/MIRI</a:t>
            </a:r>
          </a:p>
          <a:p>
            <a:pPr>
              <a:defRPr sz="750" b="0">
                <a:solidFill>
                  <a:srgbClr val="141414"/>
                </a:solidFill>
              </a:defRPr>
            </a:pPr>
            <a:r>
              <a:rPr sz="1000"/>
              <a:t>• Delaney+25 — molecular hydrogen excitation in Seyferts</a:t>
            </a:r>
          </a:p>
        </p:txBody>
      </p:sp>
      <p:pic>
        <p:nvPicPr>
          <p:cNvPr id="5" name="Imagen 4" descr="Gráfico, Gráfico de dispersión&#10;&#10;Descripción generada automáticamente">
            <a:extLst>
              <a:ext uri="{FF2B5EF4-FFF2-40B4-BE49-F238E27FC236}">
                <a16:creationId xmlns:a16="http://schemas.microsoft.com/office/drawing/2014/main" id="{5886DF7D-270E-2557-4340-9C9C34965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595" y="1147789"/>
            <a:ext cx="2461282" cy="2596652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46542759-0592-39FF-3198-19528BB0F828}"/>
              </a:ext>
            </a:extLst>
          </p:cNvPr>
          <p:cNvSpPr txBox="1"/>
          <p:nvPr/>
        </p:nvSpPr>
        <p:spPr>
          <a:xfrm>
            <a:off x="601186" y="4828362"/>
            <a:ext cx="2247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50" dirty="0"/>
              <a:t>García-Burillo+21,24, Esposito+26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85C43C7-33FE-BD9D-BBA2-1562C8C2CF62}"/>
              </a:ext>
            </a:extLst>
          </p:cNvPr>
          <p:cNvSpPr txBox="1"/>
          <p:nvPr/>
        </p:nvSpPr>
        <p:spPr>
          <a:xfrm>
            <a:off x="571428" y="3746427"/>
            <a:ext cx="22320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000" dirty="0" err="1">
                <a:solidFill>
                  <a:schemeClr val="tx1"/>
                </a:solidFill>
              </a:rPr>
              <a:t>The</a:t>
            </a:r>
            <a:r>
              <a:rPr lang="es-ES" sz="1000" dirty="0">
                <a:solidFill>
                  <a:schemeClr val="tx1"/>
                </a:solidFill>
              </a:rPr>
              <a:t> AGN </a:t>
            </a:r>
            <a:r>
              <a:rPr lang="es-ES" sz="1000" dirty="0" err="1">
                <a:solidFill>
                  <a:schemeClr val="tx1"/>
                </a:solidFill>
              </a:rPr>
              <a:t>feedback</a:t>
            </a:r>
            <a:r>
              <a:rPr lang="es-ES" sz="1000" dirty="0">
                <a:solidFill>
                  <a:schemeClr val="tx1"/>
                </a:solidFill>
              </a:rPr>
              <a:t> </a:t>
            </a:r>
            <a:r>
              <a:rPr lang="es-ES" sz="1000" dirty="0" err="1">
                <a:solidFill>
                  <a:schemeClr val="tx1"/>
                </a:solidFill>
              </a:rPr>
              <a:t>reshapes</a:t>
            </a:r>
            <a:r>
              <a:rPr lang="es-ES" sz="1000" dirty="0">
                <a:solidFill>
                  <a:schemeClr val="tx1"/>
                </a:solidFill>
              </a:rPr>
              <a:t> </a:t>
            </a:r>
            <a:r>
              <a:rPr lang="es-ES" sz="1000" dirty="0" err="1">
                <a:solidFill>
                  <a:schemeClr val="tx1"/>
                </a:solidFill>
              </a:rPr>
              <a:t>the</a:t>
            </a:r>
            <a:r>
              <a:rPr lang="es-ES" sz="1000" dirty="0">
                <a:solidFill>
                  <a:schemeClr val="tx1"/>
                </a:solidFill>
              </a:rPr>
              <a:t> </a:t>
            </a:r>
            <a:r>
              <a:rPr lang="es-ES" sz="1000" dirty="0" err="1">
                <a:solidFill>
                  <a:schemeClr val="tx1"/>
                </a:solidFill>
              </a:rPr>
              <a:t>structure</a:t>
            </a:r>
            <a:r>
              <a:rPr lang="es-ES" sz="1000" dirty="0">
                <a:solidFill>
                  <a:schemeClr val="tx1"/>
                </a:solidFill>
              </a:rPr>
              <a:t> </a:t>
            </a:r>
            <a:r>
              <a:rPr lang="es-ES" sz="1000" dirty="0" err="1">
                <a:solidFill>
                  <a:schemeClr val="tx1"/>
                </a:solidFill>
              </a:rPr>
              <a:t>of</a:t>
            </a:r>
            <a:r>
              <a:rPr lang="es-ES" sz="1000" dirty="0">
                <a:solidFill>
                  <a:schemeClr val="tx1"/>
                </a:solidFill>
              </a:rPr>
              <a:t> </a:t>
            </a:r>
            <a:r>
              <a:rPr lang="es-ES" sz="1000" dirty="0" err="1">
                <a:solidFill>
                  <a:schemeClr val="tx1"/>
                </a:solidFill>
              </a:rPr>
              <a:t>the</a:t>
            </a:r>
            <a:r>
              <a:rPr lang="es-ES" sz="1000" dirty="0">
                <a:solidFill>
                  <a:schemeClr val="tx1"/>
                </a:solidFill>
              </a:rPr>
              <a:t> molecular gas in </a:t>
            </a:r>
            <a:r>
              <a:rPr lang="es-ES" sz="1000" dirty="0" err="1">
                <a:solidFill>
                  <a:schemeClr val="tx1"/>
                </a:solidFill>
              </a:rPr>
              <a:t>the</a:t>
            </a:r>
            <a:r>
              <a:rPr lang="es-ES" sz="1000" dirty="0">
                <a:solidFill>
                  <a:schemeClr val="tx1"/>
                </a:solidFill>
              </a:rPr>
              <a:t> </a:t>
            </a:r>
            <a:r>
              <a:rPr lang="es-ES" sz="1000" dirty="0" err="1">
                <a:solidFill>
                  <a:schemeClr val="tx1"/>
                </a:solidFill>
              </a:rPr>
              <a:t>nucleus</a:t>
            </a:r>
            <a:r>
              <a:rPr lang="es-ES" sz="1000" dirty="0">
                <a:solidFill>
                  <a:schemeClr val="tx1"/>
                </a:solidFill>
              </a:rPr>
              <a:t>, </a:t>
            </a:r>
            <a:r>
              <a:rPr lang="es-ES" sz="1000" dirty="0" err="1">
                <a:solidFill>
                  <a:schemeClr val="tx1"/>
                </a:solidFill>
              </a:rPr>
              <a:t>reducing</a:t>
            </a:r>
            <a:r>
              <a:rPr lang="es-ES" sz="1000" dirty="0">
                <a:solidFill>
                  <a:schemeClr val="tx1"/>
                </a:solidFill>
              </a:rPr>
              <a:t> </a:t>
            </a:r>
            <a:r>
              <a:rPr lang="es-ES" sz="1000" dirty="0" err="1">
                <a:solidFill>
                  <a:schemeClr val="tx1"/>
                </a:solidFill>
              </a:rPr>
              <a:t>its</a:t>
            </a:r>
            <a:r>
              <a:rPr lang="es-ES" sz="1000" dirty="0">
                <a:solidFill>
                  <a:schemeClr val="tx1"/>
                </a:solidFill>
              </a:rPr>
              <a:t> </a:t>
            </a:r>
            <a:r>
              <a:rPr lang="es-ES" sz="1000" dirty="0" err="1">
                <a:solidFill>
                  <a:schemeClr val="tx1"/>
                </a:solidFill>
              </a:rPr>
              <a:t>clumpiness</a:t>
            </a:r>
            <a:r>
              <a:rPr lang="es-ES" sz="1000" dirty="0">
                <a:solidFill>
                  <a:schemeClr val="tx1"/>
                </a:solidFill>
              </a:rPr>
              <a:t> (and </a:t>
            </a:r>
            <a:r>
              <a:rPr lang="es-ES" sz="1000" dirty="0" err="1">
                <a:solidFill>
                  <a:schemeClr val="tx1"/>
                </a:solidFill>
              </a:rPr>
              <a:t>likely</a:t>
            </a:r>
            <a:r>
              <a:rPr lang="es-ES" sz="1000" dirty="0">
                <a:solidFill>
                  <a:schemeClr val="tx1"/>
                </a:solidFill>
              </a:rPr>
              <a:t> </a:t>
            </a:r>
            <a:r>
              <a:rPr lang="es-ES" sz="1000" dirty="0" err="1">
                <a:solidFill>
                  <a:schemeClr val="tx1"/>
                </a:solidFill>
              </a:rPr>
              <a:t>its</a:t>
            </a:r>
            <a:r>
              <a:rPr lang="es-ES" sz="1000" dirty="0">
                <a:solidFill>
                  <a:schemeClr val="tx1"/>
                </a:solidFill>
              </a:rPr>
              <a:t> </a:t>
            </a:r>
            <a:r>
              <a:rPr lang="es-ES" sz="1000" dirty="0" err="1">
                <a:solidFill>
                  <a:schemeClr val="tx1"/>
                </a:solidFill>
              </a:rPr>
              <a:t>ability</a:t>
            </a:r>
            <a:r>
              <a:rPr lang="es-ES" sz="1000" dirty="0">
                <a:solidFill>
                  <a:schemeClr val="tx1"/>
                </a:solidFill>
              </a:rPr>
              <a:t> </a:t>
            </a:r>
            <a:r>
              <a:rPr lang="es-ES" sz="1000" dirty="0" err="1">
                <a:solidFill>
                  <a:schemeClr val="tx1"/>
                </a:solidFill>
              </a:rPr>
              <a:t>to</a:t>
            </a:r>
            <a:r>
              <a:rPr lang="es-ES" sz="1000" dirty="0">
                <a:solidFill>
                  <a:schemeClr val="tx1"/>
                </a:solidFill>
              </a:rPr>
              <a:t> </a:t>
            </a:r>
            <a:r>
              <a:rPr lang="es-ES" sz="1000" dirty="0" err="1">
                <a:solidFill>
                  <a:schemeClr val="tx1"/>
                </a:solidFill>
              </a:rPr>
              <a:t>form</a:t>
            </a:r>
            <a:r>
              <a:rPr lang="es-ES" sz="1000" dirty="0">
                <a:solidFill>
                  <a:schemeClr val="tx1"/>
                </a:solidFill>
              </a:rPr>
              <a:t> </a:t>
            </a:r>
            <a:r>
              <a:rPr lang="es-ES" sz="1000" dirty="0" err="1">
                <a:solidFill>
                  <a:schemeClr val="tx1"/>
                </a:solidFill>
              </a:rPr>
              <a:t>stars</a:t>
            </a:r>
            <a:r>
              <a:rPr lang="es-ES" sz="1000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14" name="Imagen 13" descr="Imagen que contiene Texto&#10;&#10;Descripción generada automáticamente">
            <a:extLst>
              <a:ext uri="{FF2B5EF4-FFF2-40B4-BE49-F238E27FC236}">
                <a16:creationId xmlns:a16="http://schemas.microsoft.com/office/drawing/2014/main" id="{49C86B15-C360-3879-9EA3-719730A1A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9692" y="1337732"/>
            <a:ext cx="2286238" cy="2265779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8161ADDD-D34A-866F-F8DA-7F0BF3C815D1}"/>
              </a:ext>
            </a:extLst>
          </p:cNvPr>
          <p:cNvSpPr txBox="1"/>
          <p:nvPr/>
        </p:nvSpPr>
        <p:spPr>
          <a:xfrm>
            <a:off x="3509982" y="4803908"/>
            <a:ext cx="100059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50" dirty="0"/>
              <a:t>Haidar+24,26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3958710-41DA-31FF-3CF4-AF736479B425}"/>
              </a:ext>
            </a:extLst>
          </p:cNvPr>
          <p:cNvSpPr txBox="1"/>
          <p:nvPr/>
        </p:nvSpPr>
        <p:spPr>
          <a:xfrm>
            <a:off x="2887409" y="3746427"/>
            <a:ext cx="218894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000" dirty="0">
                <a:solidFill>
                  <a:schemeClr val="tx1"/>
                </a:solidFill>
              </a:rPr>
              <a:t>(</a:t>
            </a:r>
            <a:r>
              <a:rPr lang="es-ES" sz="1000" dirty="0" err="1">
                <a:solidFill>
                  <a:schemeClr val="tx1"/>
                </a:solidFill>
              </a:rPr>
              <a:t>Fast</a:t>
            </a:r>
            <a:r>
              <a:rPr lang="es-ES" sz="1000" dirty="0">
                <a:solidFill>
                  <a:schemeClr val="tx1"/>
                </a:solidFill>
              </a:rPr>
              <a:t>) shocks </a:t>
            </a:r>
            <a:r>
              <a:rPr lang="es-ES" sz="1000" dirty="0" err="1">
                <a:solidFill>
                  <a:schemeClr val="tx1"/>
                </a:solidFill>
              </a:rPr>
              <a:t>may</a:t>
            </a:r>
            <a:r>
              <a:rPr lang="es-ES" sz="1000" dirty="0">
                <a:solidFill>
                  <a:schemeClr val="tx1"/>
                </a:solidFill>
              </a:rPr>
              <a:t> be a </a:t>
            </a:r>
            <a:r>
              <a:rPr lang="es-ES" sz="1000" dirty="0" err="1">
                <a:solidFill>
                  <a:schemeClr val="tx1"/>
                </a:solidFill>
              </a:rPr>
              <a:t>key</a:t>
            </a:r>
            <a:r>
              <a:rPr lang="es-ES" sz="1000" dirty="0">
                <a:solidFill>
                  <a:schemeClr val="tx1"/>
                </a:solidFill>
              </a:rPr>
              <a:t> driver </a:t>
            </a:r>
            <a:r>
              <a:rPr lang="es-ES" sz="1000" dirty="0" err="1">
                <a:solidFill>
                  <a:schemeClr val="tx1"/>
                </a:solidFill>
              </a:rPr>
              <a:t>of</a:t>
            </a:r>
            <a:r>
              <a:rPr lang="es-ES" sz="1000" dirty="0">
                <a:solidFill>
                  <a:schemeClr val="tx1"/>
                </a:solidFill>
              </a:rPr>
              <a:t> </a:t>
            </a:r>
            <a:r>
              <a:rPr lang="es-ES" sz="1000" dirty="0" err="1">
                <a:solidFill>
                  <a:schemeClr val="tx1"/>
                </a:solidFill>
              </a:rPr>
              <a:t>the</a:t>
            </a:r>
            <a:r>
              <a:rPr lang="es-ES" sz="1000" dirty="0">
                <a:solidFill>
                  <a:schemeClr val="tx1"/>
                </a:solidFill>
              </a:rPr>
              <a:t> extended </a:t>
            </a:r>
            <a:r>
              <a:rPr lang="es-ES" sz="1000" dirty="0" err="1">
                <a:solidFill>
                  <a:schemeClr val="tx1"/>
                </a:solidFill>
              </a:rPr>
              <a:t>dust</a:t>
            </a:r>
            <a:r>
              <a:rPr lang="es-ES" sz="1000" dirty="0">
                <a:solidFill>
                  <a:schemeClr val="tx1"/>
                </a:solidFill>
              </a:rPr>
              <a:t> </a:t>
            </a:r>
            <a:r>
              <a:rPr lang="es-ES" sz="1000" dirty="0" err="1">
                <a:solidFill>
                  <a:schemeClr val="tx1"/>
                </a:solidFill>
              </a:rPr>
              <a:t>emission</a:t>
            </a:r>
            <a:r>
              <a:rPr lang="es-ES" sz="1000" dirty="0">
                <a:solidFill>
                  <a:schemeClr val="tx1"/>
                </a:solidFill>
              </a:rPr>
              <a:t> in </a:t>
            </a:r>
            <a:r>
              <a:rPr lang="es-ES" sz="1000" dirty="0" err="1">
                <a:solidFill>
                  <a:schemeClr val="tx1"/>
                </a:solidFill>
              </a:rPr>
              <a:t>the</a:t>
            </a:r>
            <a:r>
              <a:rPr lang="es-ES" sz="1000" dirty="0">
                <a:solidFill>
                  <a:schemeClr val="tx1"/>
                </a:solidFill>
              </a:rPr>
              <a:t> central </a:t>
            </a:r>
            <a:r>
              <a:rPr lang="es-ES" sz="1000" dirty="0" err="1">
                <a:solidFill>
                  <a:schemeClr val="tx1"/>
                </a:solidFill>
              </a:rPr>
              <a:t>few</a:t>
            </a:r>
            <a:r>
              <a:rPr lang="es-ES" sz="1000" dirty="0">
                <a:solidFill>
                  <a:schemeClr val="tx1"/>
                </a:solidFill>
              </a:rPr>
              <a:t> </a:t>
            </a:r>
            <a:r>
              <a:rPr lang="es-ES" sz="1000" dirty="0" err="1">
                <a:solidFill>
                  <a:schemeClr val="tx1"/>
                </a:solidFill>
              </a:rPr>
              <a:t>hundred</a:t>
            </a:r>
            <a:r>
              <a:rPr lang="es-ES" sz="1000" dirty="0">
                <a:solidFill>
                  <a:schemeClr val="tx1"/>
                </a:solidFill>
              </a:rPr>
              <a:t> parsecs </a:t>
            </a:r>
            <a:r>
              <a:rPr lang="es-ES" sz="1000" dirty="0" err="1">
                <a:solidFill>
                  <a:schemeClr val="tx1"/>
                </a:solidFill>
              </a:rPr>
              <a:t>of</a:t>
            </a:r>
            <a:r>
              <a:rPr lang="es-ES" sz="1000" dirty="0">
                <a:solidFill>
                  <a:schemeClr val="tx1"/>
                </a:solidFill>
              </a:rPr>
              <a:t> AGN, </a:t>
            </a:r>
            <a:r>
              <a:rPr lang="es-ES" sz="1000" dirty="0" err="1">
                <a:solidFill>
                  <a:schemeClr val="tx1"/>
                </a:solidFill>
              </a:rPr>
              <a:t>potentially</a:t>
            </a:r>
            <a:r>
              <a:rPr lang="es-ES" sz="1000" dirty="0">
                <a:solidFill>
                  <a:schemeClr val="tx1"/>
                </a:solidFill>
              </a:rPr>
              <a:t> </a:t>
            </a:r>
            <a:r>
              <a:rPr lang="es-ES" sz="1000" dirty="0" err="1">
                <a:solidFill>
                  <a:schemeClr val="tx1"/>
                </a:solidFill>
              </a:rPr>
              <a:t>dominating</a:t>
            </a:r>
            <a:r>
              <a:rPr lang="es-ES" sz="1000" dirty="0">
                <a:solidFill>
                  <a:schemeClr val="tx1"/>
                </a:solidFill>
              </a:rPr>
              <a:t> </a:t>
            </a:r>
            <a:r>
              <a:rPr lang="es-ES" sz="1000" dirty="0" err="1">
                <a:solidFill>
                  <a:schemeClr val="tx1"/>
                </a:solidFill>
              </a:rPr>
              <a:t>over</a:t>
            </a:r>
            <a:r>
              <a:rPr lang="es-ES" sz="1000" dirty="0">
                <a:solidFill>
                  <a:schemeClr val="tx1"/>
                </a:solidFill>
              </a:rPr>
              <a:t> </a:t>
            </a:r>
            <a:r>
              <a:rPr lang="es-ES" sz="1000" dirty="0" err="1">
                <a:solidFill>
                  <a:schemeClr val="tx1"/>
                </a:solidFill>
              </a:rPr>
              <a:t>direct</a:t>
            </a:r>
            <a:r>
              <a:rPr lang="es-ES" sz="1000" dirty="0">
                <a:solidFill>
                  <a:schemeClr val="tx1"/>
                </a:solidFill>
              </a:rPr>
              <a:t> AGN </a:t>
            </a:r>
            <a:r>
              <a:rPr lang="es-ES" sz="1000" dirty="0" err="1">
                <a:solidFill>
                  <a:schemeClr val="tx1"/>
                </a:solidFill>
              </a:rPr>
              <a:t>radiative</a:t>
            </a:r>
            <a:r>
              <a:rPr lang="es-ES" sz="1000" dirty="0">
                <a:solidFill>
                  <a:schemeClr val="tx1"/>
                </a:solidFill>
              </a:rPr>
              <a:t> </a:t>
            </a:r>
            <a:r>
              <a:rPr lang="es-ES" sz="1000" dirty="0" err="1">
                <a:solidFill>
                  <a:schemeClr val="tx1"/>
                </a:solidFill>
              </a:rPr>
              <a:t>heating</a:t>
            </a:r>
            <a:endParaRPr lang="es-ES" sz="1000" dirty="0">
              <a:solidFill>
                <a:schemeClr val="tx1"/>
              </a:solidFill>
            </a:endParaRPr>
          </a:p>
        </p:txBody>
      </p:sp>
      <p:pic>
        <p:nvPicPr>
          <p:cNvPr id="17" name="Imagen 16" descr="Gráfico, Diagrama, Gráfico radial&#10;&#10;Descripción generada automáticamente">
            <a:extLst>
              <a:ext uri="{FF2B5EF4-FFF2-40B4-BE49-F238E27FC236}">
                <a16:creationId xmlns:a16="http://schemas.microsoft.com/office/drawing/2014/main" id="{70DDD083-7B65-E74E-A667-54210F19C4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6463" y="1488879"/>
            <a:ext cx="2346884" cy="2313357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2B94F21C-DA9F-113C-16A1-104C8B9AA576}"/>
              </a:ext>
            </a:extLst>
          </p:cNvPr>
          <p:cNvSpPr txBox="1"/>
          <p:nvPr/>
        </p:nvSpPr>
        <p:spPr>
          <a:xfrm>
            <a:off x="5885447" y="4803908"/>
            <a:ext cx="137249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50" dirty="0"/>
              <a:t>Zhang+24,26, </a:t>
            </a:r>
          </a:p>
          <a:p>
            <a:r>
              <a:rPr lang="es-ES" sz="1050" dirty="0"/>
              <a:t>García-Bernete+24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00AA9B0C-9131-62FA-A4F6-F9E307D212F8}"/>
              </a:ext>
            </a:extLst>
          </p:cNvPr>
          <p:cNvSpPr txBox="1"/>
          <p:nvPr/>
        </p:nvSpPr>
        <p:spPr>
          <a:xfrm>
            <a:off x="5175679" y="3813453"/>
            <a:ext cx="23468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000" dirty="0">
                <a:solidFill>
                  <a:schemeClr val="tx1"/>
                </a:solidFill>
              </a:rPr>
              <a:t>LLAGN show </a:t>
            </a:r>
            <a:r>
              <a:rPr lang="es-ES" sz="1000" dirty="0" err="1">
                <a:solidFill>
                  <a:schemeClr val="tx1"/>
                </a:solidFill>
              </a:rPr>
              <a:t>higher</a:t>
            </a:r>
            <a:r>
              <a:rPr lang="es-ES" sz="1000" dirty="0">
                <a:solidFill>
                  <a:schemeClr val="tx1"/>
                </a:solidFill>
              </a:rPr>
              <a:t> 11.3/7.7 ratios </a:t>
            </a:r>
            <a:r>
              <a:rPr lang="es-ES" sz="1000" dirty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es-ES" sz="1000" dirty="0" err="1">
                <a:solidFill>
                  <a:schemeClr val="tx1"/>
                </a:solidFill>
              </a:rPr>
              <a:t>dominance</a:t>
            </a:r>
            <a:r>
              <a:rPr lang="es-ES" sz="1000" dirty="0">
                <a:solidFill>
                  <a:schemeClr val="tx1"/>
                </a:solidFill>
              </a:rPr>
              <a:t> </a:t>
            </a:r>
            <a:r>
              <a:rPr lang="es-ES" sz="1000" dirty="0" err="1">
                <a:solidFill>
                  <a:schemeClr val="tx1"/>
                </a:solidFill>
              </a:rPr>
              <a:t>of</a:t>
            </a:r>
            <a:r>
              <a:rPr lang="es-ES" sz="1000" dirty="0">
                <a:solidFill>
                  <a:schemeClr val="tx1"/>
                </a:solidFill>
              </a:rPr>
              <a:t> </a:t>
            </a:r>
            <a:r>
              <a:rPr lang="es-ES" sz="1000" dirty="0" err="1">
                <a:solidFill>
                  <a:schemeClr val="tx1"/>
                </a:solidFill>
              </a:rPr>
              <a:t>large</a:t>
            </a:r>
            <a:r>
              <a:rPr lang="es-ES" sz="1000" dirty="0">
                <a:solidFill>
                  <a:schemeClr val="tx1"/>
                </a:solidFill>
              </a:rPr>
              <a:t> </a:t>
            </a:r>
            <a:r>
              <a:rPr lang="es-ES" sz="1000" dirty="0" err="1">
                <a:solidFill>
                  <a:schemeClr val="tx1"/>
                </a:solidFill>
              </a:rPr>
              <a:t>PAHs</a:t>
            </a:r>
            <a:r>
              <a:rPr lang="es-ES" sz="1000" dirty="0">
                <a:solidFill>
                  <a:schemeClr val="tx1"/>
                </a:solidFill>
              </a:rPr>
              <a:t>, </a:t>
            </a:r>
            <a:r>
              <a:rPr lang="es-ES" sz="1000" dirty="0" err="1">
                <a:solidFill>
                  <a:schemeClr val="tx1"/>
                </a:solidFill>
              </a:rPr>
              <a:t>consistent</a:t>
            </a:r>
            <a:r>
              <a:rPr lang="es-ES" sz="1000" dirty="0">
                <a:solidFill>
                  <a:schemeClr val="tx1"/>
                </a:solidFill>
              </a:rPr>
              <a:t> </a:t>
            </a:r>
            <a:r>
              <a:rPr lang="es-ES" sz="1000" dirty="0" err="1">
                <a:solidFill>
                  <a:schemeClr val="tx1"/>
                </a:solidFill>
              </a:rPr>
              <a:t>with</a:t>
            </a:r>
            <a:r>
              <a:rPr lang="es-ES" sz="1000" dirty="0">
                <a:solidFill>
                  <a:schemeClr val="tx1"/>
                </a:solidFill>
              </a:rPr>
              <a:t> </a:t>
            </a:r>
            <a:r>
              <a:rPr lang="es-ES" sz="1000" dirty="0" err="1">
                <a:solidFill>
                  <a:schemeClr val="tx1"/>
                </a:solidFill>
              </a:rPr>
              <a:t>destruction</a:t>
            </a:r>
            <a:r>
              <a:rPr lang="es-ES" sz="1000" dirty="0">
                <a:solidFill>
                  <a:schemeClr val="tx1"/>
                </a:solidFill>
              </a:rPr>
              <a:t> </a:t>
            </a:r>
            <a:r>
              <a:rPr lang="es-ES" sz="1000" dirty="0" err="1">
                <a:solidFill>
                  <a:schemeClr val="tx1"/>
                </a:solidFill>
              </a:rPr>
              <a:t>of</a:t>
            </a:r>
            <a:r>
              <a:rPr lang="es-ES" sz="1000" dirty="0">
                <a:solidFill>
                  <a:schemeClr val="tx1"/>
                </a:solidFill>
              </a:rPr>
              <a:t> </a:t>
            </a:r>
            <a:r>
              <a:rPr lang="es-ES" sz="1000" dirty="0" err="1">
                <a:solidFill>
                  <a:schemeClr val="tx1"/>
                </a:solidFill>
              </a:rPr>
              <a:t>small</a:t>
            </a:r>
            <a:r>
              <a:rPr lang="es-ES" sz="1000" dirty="0">
                <a:solidFill>
                  <a:schemeClr val="tx1"/>
                </a:solidFill>
              </a:rPr>
              <a:t> </a:t>
            </a:r>
            <a:r>
              <a:rPr lang="es-ES" sz="1000" dirty="0" err="1">
                <a:solidFill>
                  <a:schemeClr val="tx1"/>
                </a:solidFill>
              </a:rPr>
              <a:t>PAHs</a:t>
            </a:r>
            <a:r>
              <a:rPr lang="es-ES" sz="1000" dirty="0">
                <a:solidFill>
                  <a:schemeClr val="tx1"/>
                </a:solidFill>
              </a:rPr>
              <a:t> </a:t>
            </a:r>
            <a:r>
              <a:rPr lang="es-ES" sz="1000" dirty="0" err="1">
                <a:solidFill>
                  <a:schemeClr val="tx1"/>
                </a:solidFill>
              </a:rPr>
              <a:t>by</a:t>
            </a:r>
            <a:r>
              <a:rPr lang="es-ES" sz="1000" dirty="0">
                <a:solidFill>
                  <a:schemeClr val="tx1"/>
                </a:solidFill>
              </a:rPr>
              <a:t> AGN </a:t>
            </a:r>
            <a:r>
              <a:rPr lang="es-ES" sz="1000" dirty="0" err="1">
                <a:solidFill>
                  <a:schemeClr val="tx1"/>
                </a:solidFill>
              </a:rPr>
              <a:t>feedback</a:t>
            </a:r>
            <a:endParaRPr lang="es-ES" sz="1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2920" y="320040"/>
            <a:ext cx="8138160" cy="502920"/>
          </a:xfrm>
          <a:prstGeom prst="rect">
            <a:avLst/>
          </a:prstGeom>
          <a:noFill/>
        </p:spPr>
        <p:txBody>
          <a:bodyPr wrap="none" lIns="0" rIns="0">
            <a:spAutoFit/>
          </a:bodyPr>
          <a:lstStyle/>
          <a:p>
            <a:pPr>
              <a:defRPr sz="2600" b="1">
                <a:solidFill>
                  <a:srgbClr val="141414"/>
                </a:solidFill>
              </a:defRPr>
            </a:pPr>
            <a:r>
              <a:t>High-energy, magnetism and multiwavelength transients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1207" y="804672"/>
            <a:ext cx="8778240" cy="320040"/>
          </a:xfrm>
          <a:prstGeom prst="rect">
            <a:avLst/>
          </a:prstGeom>
          <a:noFill/>
        </p:spPr>
        <p:txBody>
          <a:bodyPr wrap="none" lIns="0">
            <a:spAutoFit/>
          </a:bodyPr>
          <a:lstStyle/>
          <a:p>
            <a:pPr>
              <a:defRPr sz="1200">
                <a:solidFill>
                  <a:srgbClr val="505050"/>
                </a:solidFill>
              </a:defRPr>
            </a:pPr>
            <a:r>
              <a:t>Gamma rays, radio polarization and transient hosts as complementary windows on feedback and environments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593699" y="1443447"/>
            <a:ext cx="7852144" cy="3169209"/>
          </a:xfrm>
          <a:prstGeom prst="roundRect">
            <a:avLst>
              <a:gd name="adj" fmla="val 6105"/>
            </a:avLst>
          </a:prstGeom>
          <a:solidFill>
            <a:srgbClr val="FFFFFF"/>
          </a:solidFill>
          <a:ln w="12700">
            <a:solidFill>
              <a:srgbClr val="E1E1E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8641080" y="2357776"/>
            <a:ext cx="2714552" cy="323165"/>
          </a:xfrm>
          <a:prstGeom prst="rect">
            <a:avLst/>
          </a:prstGeom>
          <a:noFill/>
        </p:spPr>
        <p:txBody>
          <a:bodyPr wrap="square" lIns="18288" rIns="18288">
            <a:spAutoFit/>
          </a:bodyPr>
          <a:lstStyle/>
          <a:p>
            <a:pPr>
              <a:defRPr sz="1500" b="1">
                <a:solidFill>
                  <a:srgbClr val="AB0F30"/>
                </a:solidFill>
              </a:defRPr>
            </a:pPr>
            <a:r>
              <a:rPr lang="es-ES" dirty="0" err="1"/>
              <a:t>Glimpse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programme</a:t>
            </a:r>
            <a:endParaRPr lang="es-ES" dirty="0"/>
          </a:p>
        </p:txBody>
      </p:sp>
      <p:sp>
        <p:nvSpPr>
          <p:cNvPr id="7" name="TextBox 6"/>
          <p:cNvSpPr txBox="1"/>
          <p:nvPr/>
        </p:nvSpPr>
        <p:spPr>
          <a:xfrm>
            <a:off x="8641080" y="2819602"/>
            <a:ext cx="3256789" cy="1218795"/>
          </a:xfrm>
          <a:prstGeom prst="rect">
            <a:avLst/>
          </a:prstGeom>
          <a:noFill/>
        </p:spPr>
        <p:txBody>
          <a:bodyPr wrap="square" lIns="18288" rIns="18288">
            <a:spAutoFit/>
          </a:bodyPr>
          <a:lstStyle/>
          <a:p>
            <a:pPr>
              <a:defRPr sz="1220" b="0">
                <a:solidFill>
                  <a:srgbClr val="141414"/>
                </a:solidFill>
              </a:defRPr>
            </a:pPr>
            <a:r>
              <a:rPr dirty="0"/>
              <a:t>• Optical spectroscopy connects AGN/outflow energetics to </a:t>
            </a:r>
            <a:r>
              <a:rPr dirty="0" err="1"/>
              <a:t>γ</a:t>
            </a:r>
            <a:r>
              <a:rPr dirty="0"/>
              <a:t>-ray limits</a:t>
            </a:r>
          </a:p>
          <a:p>
            <a:pPr>
              <a:defRPr sz="1220" b="0">
                <a:solidFill>
                  <a:srgbClr val="141414"/>
                </a:solidFill>
              </a:defRPr>
            </a:pPr>
            <a:r>
              <a:rPr dirty="0"/>
              <a:t>• POSSUM/LOFAR work probes magnetized cosmic structures</a:t>
            </a:r>
          </a:p>
          <a:p>
            <a:pPr>
              <a:defRPr sz="1220" b="0">
                <a:solidFill>
                  <a:srgbClr val="141414"/>
                </a:solidFill>
              </a:defRPr>
            </a:pPr>
            <a:r>
              <a:rPr dirty="0"/>
              <a:t>• FRB and blazar host follow-up extends the group into fast multiwavelength science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65674" y="4978908"/>
            <a:ext cx="9086584" cy="123444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BEBE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445418" y="5024628"/>
            <a:ext cx="8961120" cy="323165"/>
          </a:xfrm>
          <a:prstGeom prst="rect">
            <a:avLst/>
          </a:prstGeom>
          <a:noFill/>
        </p:spPr>
        <p:txBody>
          <a:bodyPr wrap="square" lIns="18288" rIns="18288">
            <a:spAutoFit/>
          </a:bodyPr>
          <a:lstStyle/>
          <a:p>
            <a:pPr>
              <a:defRPr sz="950" b="1">
                <a:solidFill>
                  <a:srgbClr val="AB0F30"/>
                </a:solidFill>
              </a:defRPr>
            </a:pPr>
            <a:r>
              <a:rPr sz="1500" dirty="0"/>
              <a:t>Representative papers (2024–2026)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5418" y="5317236"/>
            <a:ext cx="4411980" cy="861774"/>
          </a:xfrm>
          <a:prstGeom prst="rect">
            <a:avLst/>
          </a:prstGeom>
          <a:noFill/>
        </p:spPr>
        <p:txBody>
          <a:bodyPr wrap="square" lIns="18288" rIns="18288">
            <a:spAutoFit/>
          </a:bodyPr>
          <a:lstStyle/>
          <a:p>
            <a:pPr>
              <a:defRPr sz="740" b="0">
                <a:solidFill>
                  <a:srgbClr val="141414"/>
                </a:solidFill>
              </a:defRPr>
            </a:pPr>
            <a:r>
              <a:rPr sz="1000" dirty="0"/>
              <a:t>• León+26 — LINER outflows with Fermi-LAT and MEGARA</a:t>
            </a:r>
          </a:p>
          <a:p>
            <a:pPr>
              <a:defRPr sz="740" b="0">
                <a:solidFill>
                  <a:srgbClr val="141414"/>
                </a:solidFill>
              </a:defRPr>
            </a:pPr>
            <a:r>
              <a:rPr sz="1000" dirty="0"/>
              <a:t>• Álvarez-Crespo+25 — Fermi blazar candidates; changing-look blazar</a:t>
            </a:r>
          </a:p>
          <a:p>
            <a:pPr>
              <a:defRPr sz="740" b="0">
                <a:solidFill>
                  <a:srgbClr val="141414"/>
                </a:solidFill>
              </a:defRPr>
            </a:pPr>
            <a:r>
              <a:rPr sz="1000" dirty="0"/>
              <a:t>• Hazra+24 — most distant </a:t>
            </a:r>
            <a:r>
              <a:rPr sz="1000" dirty="0" err="1"/>
              <a:t>γ</a:t>
            </a:r>
            <a:r>
              <a:rPr sz="1000" dirty="0"/>
              <a:t>-ray BL Lac object</a:t>
            </a:r>
          </a:p>
          <a:p>
            <a:pPr>
              <a:defRPr sz="740" b="0">
                <a:solidFill>
                  <a:srgbClr val="141414"/>
                </a:solidFill>
              </a:defRPr>
            </a:pPr>
            <a:r>
              <a:rPr sz="1000" dirty="0"/>
              <a:t>• Bhardwaj+25 — hyperactive FRB in an SMC-like satellite host</a:t>
            </a:r>
          </a:p>
          <a:p>
            <a:pPr>
              <a:defRPr sz="740" b="0">
                <a:solidFill>
                  <a:srgbClr val="141414"/>
                </a:solidFill>
              </a:defRPr>
            </a:pPr>
            <a:r>
              <a:rPr sz="1000" dirty="0"/>
              <a:t>• Hewitt+24 — repeating FRB source in a low-luminosity dwarf galaxy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94558" y="5317236"/>
            <a:ext cx="4411980" cy="861774"/>
          </a:xfrm>
          <a:prstGeom prst="rect">
            <a:avLst/>
          </a:prstGeom>
          <a:noFill/>
        </p:spPr>
        <p:txBody>
          <a:bodyPr wrap="square" lIns="18288" rIns="18288">
            <a:spAutoFit/>
          </a:bodyPr>
          <a:lstStyle/>
          <a:p>
            <a:pPr>
              <a:defRPr sz="740" b="0">
                <a:solidFill>
                  <a:srgbClr val="141414"/>
                </a:solidFill>
              </a:defRPr>
            </a:pPr>
            <a:r>
              <a:rPr sz="1000" dirty="0"/>
              <a:t>• Alonso-López+26 — magnetic fields in the Shapley Supercluster core</a:t>
            </a:r>
          </a:p>
          <a:p>
            <a:pPr>
              <a:defRPr sz="740" b="0">
                <a:solidFill>
                  <a:srgbClr val="141414"/>
                </a:solidFill>
              </a:defRPr>
            </a:pPr>
            <a:r>
              <a:rPr sz="1000" dirty="0"/>
              <a:t>• Pignataro+25 — detection of magnetic fields in superclusters</a:t>
            </a:r>
          </a:p>
          <a:p>
            <a:pPr>
              <a:defRPr sz="740" b="0">
                <a:solidFill>
                  <a:srgbClr val="141414"/>
                </a:solidFill>
              </a:defRPr>
            </a:pPr>
            <a:r>
              <a:rPr sz="1000" dirty="0"/>
              <a:t>• Gaensler+25 — POSSUM science goals and survey description</a:t>
            </a:r>
          </a:p>
          <a:p>
            <a:pPr>
              <a:defRPr sz="740" b="0">
                <a:solidFill>
                  <a:srgbClr val="141414"/>
                </a:solidFill>
              </a:defRPr>
            </a:pPr>
            <a:r>
              <a:rPr sz="1000" dirty="0"/>
              <a:t>• Carretti+25 — LOFAR RMs and magnetic fields in cosmic filaments</a:t>
            </a:r>
          </a:p>
          <a:p>
            <a:pPr>
              <a:defRPr sz="740" b="0">
                <a:solidFill>
                  <a:srgbClr val="141414"/>
                </a:solidFill>
              </a:defRPr>
            </a:pPr>
            <a:r>
              <a:rPr sz="1000" dirty="0"/>
              <a:t>• Piras+25 — LOFAR Deep Fields polarized extragalactic sources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43BF29DA-352F-0692-EE67-A3F382830AB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729" y="1525249"/>
            <a:ext cx="7772400" cy="2934248"/>
          </a:xfrm>
          <a:prstGeom prst="rect">
            <a:avLst/>
          </a:prstGeom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id="{7100D74B-1FB5-065D-4DCB-9E36C1325CE6}"/>
              </a:ext>
            </a:extLst>
          </p:cNvPr>
          <p:cNvSpPr txBox="1"/>
          <p:nvPr/>
        </p:nvSpPr>
        <p:spPr>
          <a:xfrm>
            <a:off x="3944754" y="4340677"/>
            <a:ext cx="4411980" cy="246221"/>
          </a:xfrm>
          <a:prstGeom prst="rect">
            <a:avLst/>
          </a:prstGeom>
          <a:noFill/>
        </p:spPr>
        <p:txBody>
          <a:bodyPr wrap="square" lIns="18288" rIns="18288">
            <a:spAutoFit/>
          </a:bodyPr>
          <a:lstStyle/>
          <a:p>
            <a:pPr algn="r">
              <a:defRPr sz="740" b="0">
                <a:solidFill>
                  <a:srgbClr val="141414"/>
                </a:solidFill>
              </a:defRPr>
            </a:pPr>
            <a:r>
              <a:rPr sz="1000" dirty="0"/>
              <a:t>Alonso-López+</a:t>
            </a:r>
            <a:r>
              <a:rPr lang="es-ES" sz="1000" dirty="0"/>
              <a:t>26</a:t>
            </a:r>
            <a:endParaRPr sz="1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FE5D9F-54A5-F001-80E1-49F62130A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BF8859-47FA-65B2-B0C7-93A3D818F59C}"/>
              </a:ext>
            </a:extLst>
          </p:cNvPr>
          <p:cNvSpPr txBox="1"/>
          <p:nvPr/>
        </p:nvSpPr>
        <p:spPr>
          <a:xfrm>
            <a:off x="502920" y="320040"/>
            <a:ext cx="6120265" cy="492443"/>
          </a:xfrm>
          <a:prstGeom prst="rect">
            <a:avLst/>
          </a:prstGeom>
          <a:noFill/>
        </p:spPr>
        <p:txBody>
          <a:bodyPr wrap="none" lIns="0" rIns="0">
            <a:spAutoFit/>
          </a:bodyPr>
          <a:lstStyle/>
          <a:p>
            <a:pPr>
              <a:defRPr sz="2600" b="1">
                <a:solidFill>
                  <a:srgbClr val="141414"/>
                </a:solidFill>
              </a:defRPr>
            </a:pPr>
            <a:r>
              <a:rPr lang="es-ES" dirty="0"/>
              <a:t>Dwarfs4MOSAIC: La Palma ITP </a:t>
            </a:r>
            <a:r>
              <a:rPr lang="es-ES" dirty="0" err="1"/>
              <a:t>project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A59CC3-1610-C88D-A19A-51459C4294F1}"/>
              </a:ext>
            </a:extLst>
          </p:cNvPr>
          <p:cNvSpPr txBox="1"/>
          <p:nvPr/>
        </p:nvSpPr>
        <p:spPr>
          <a:xfrm>
            <a:off x="206558" y="744216"/>
            <a:ext cx="7482163" cy="461665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defTabSz="356760"/>
            <a:r>
              <a:rPr lang="en-US" sz="1200" dirty="0">
                <a:solidFill>
                  <a:srgbClr val="333333"/>
                </a:solidFill>
                <a:latin typeface="Roboto" panose="02000000000000000000" pitchFamily="2" charset="0"/>
              </a:rPr>
              <a:t>A 2D study of low-mass star-forming galaxies as low-redshift analogs to reionization-epoch primeval galaxies. A pilot study for MOSAIC at ELT</a:t>
            </a:r>
            <a:endParaRPr lang="es-ES" spc="-1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28BA5EC-7028-24DF-DB5E-56E51DA4F77B}"/>
              </a:ext>
            </a:extLst>
          </p:cNvPr>
          <p:cNvSpPr/>
          <p:nvPr/>
        </p:nvSpPr>
        <p:spPr>
          <a:xfrm>
            <a:off x="612647" y="1188720"/>
            <a:ext cx="6149660" cy="4261072"/>
          </a:xfrm>
          <a:prstGeom prst="roundRect">
            <a:avLst>
              <a:gd name="adj" fmla="val 5189"/>
            </a:avLst>
          </a:prstGeom>
          <a:solidFill>
            <a:srgbClr val="FFFFFF"/>
          </a:solidFill>
          <a:ln w="12700">
            <a:solidFill>
              <a:srgbClr val="E1E1E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C9E244-0CBD-8A09-99F0-6D86BF3D058B}"/>
              </a:ext>
            </a:extLst>
          </p:cNvPr>
          <p:cNvSpPr txBox="1"/>
          <p:nvPr/>
        </p:nvSpPr>
        <p:spPr>
          <a:xfrm>
            <a:off x="6865443" y="1240755"/>
            <a:ext cx="4389120" cy="323165"/>
          </a:xfrm>
          <a:prstGeom prst="rect">
            <a:avLst/>
          </a:prstGeom>
          <a:noFill/>
        </p:spPr>
        <p:txBody>
          <a:bodyPr wrap="square" lIns="18288" rIns="18288">
            <a:spAutoFit/>
          </a:bodyPr>
          <a:lstStyle/>
          <a:p>
            <a:pPr>
              <a:defRPr sz="1500" b="1">
                <a:solidFill>
                  <a:srgbClr val="AB0F30"/>
                </a:solidFill>
              </a:defRPr>
            </a:pPr>
            <a:r>
              <a:rPr lang="es-ES" dirty="0"/>
              <a:t>Glimpse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observational</a:t>
            </a:r>
            <a:r>
              <a:rPr lang="es-ES" dirty="0"/>
              <a:t> </a:t>
            </a:r>
            <a:r>
              <a:rPr lang="es-ES" dirty="0" err="1"/>
              <a:t>programme</a:t>
            </a:r>
            <a:endParaRPr lang="es-E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B55C33-4AE0-1A50-C8B8-B68B4A497DA0}"/>
              </a:ext>
            </a:extLst>
          </p:cNvPr>
          <p:cNvSpPr txBox="1"/>
          <p:nvPr/>
        </p:nvSpPr>
        <p:spPr>
          <a:xfrm>
            <a:off x="6865443" y="1618137"/>
            <a:ext cx="5191878" cy="1054135"/>
          </a:xfrm>
          <a:prstGeom prst="rect">
            <a:avLst/>
          </a:prstGeom>
          <a:noFill/>
        </p:spPr>
        <p:txBody>
          <a:bodyPr wrap="square" lIns="18288" rIns="18288">
            <a:spAutoFit/>
          </a:bodyPr>
          <a:lstStyle/>
          <a:p>
            <a:pPr>
              <a:defRPr sz="1250" b="0">
                <a:solidFill>
                  <a:srgbClr val="141414"/>
                </a:solidFill>
              </a:defRPr>
            </a:pPr>
            <a:r>
              <a:rPr dirty="0"/>
              <a:t>• </a:t>
            </a:r>
            <a:r>
              <a:rPr lang="es-ES" dirty="0"/>
              <a:t>From June 2024 </a:t>
            </a:r>
            <a:r>
              <a:rPr lang="es-ES" dirty="0" err="1"/>
              <a:t>to</a:t>
            </a:r>
            <a:r>
              <a:rPr lang="es-ES" dirty="0"/>
              <a:t> December 2026</a:t>
            </a:r>
          </a:p>
          <a:p>
            <a:pPr>
              <a:defRPr sz="1250" b="0">
                <a:solidFill>
                  <a:srgbClr val="141414"/>
                </a:solidFill>
              </a:defRPr>
            </a:pPr>
            <a:r>
              <a:rPr lang="es-ES" dirty="0"/>
              <a:t>• 80h GTC/MEGARA</a:t>
            </a:r>
          </a:p>
          <a:p>
            <a:pPr>
              <a:defRPr sz="1250" b="0">
                <a:solidFill>
                  <a:srgbClr val="141414"/>
                </a:solidFill>
              </a:defRPr>
            </a:pPr>
            <a:r>
              <a:rPr lang="es-ES" dirty="0"/>
              <a:t>• 82h WHT/WEAVE</a:t>
            </a:r>
          </a:p>
          <a:p>
            <a:pPr>
              <a:defRPr sz="1250" b="0">
                <a:solidFill>
                  <a:srgbClr val="141414"/>
                </a:solidFill>
              </a:defRPr>
            </a:pPr>
            <a:r>
              <a:rPr lang="es-ES" dirty="0"/>
              <a:t>• 3n LT/IO</a:t>
            </a:r>
          </a:p>
          <a:p>
            <a:pPr>
              <a:defRPr sz="1250" b="0">
                <a:solidFill>
                  <a:srgbClr val="141414"/>
                </a:solidFill>
              </a:defRPr>
            </a:pPr>
            <a:r>
              <a:rPr lang="es-ES" dirty="0"/>
              <a:t>• 7n INT/WFC</a:t>
            </a:r>
            <a:endParaRPr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57CF569-7846-5436-169D-3FCBB8DE0582}"/>
              </a:ext>
            </a:extLst>
          </p:cNvPr>
          <p:cNvSpPr/>
          <p:nvPr/>
        </p:nvSpPr>
        <p:spPr>
          <a:xfrm>
            <a:off x="539494" y="5546578"/>
            <a:ext cx="9079993" cy="118872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BEBE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2F7DDB-D4DB-E436-C47D-91C1181CC0F0}"/>
              </a:ext>
            </a:extLst>
          </p:cNvPr>
          <p:cNvSpPr txBox="1"/>
          <p:nvPr/>
        </p:nvSpPr>
        <p:spPr>
          <a:xfrm>
            <a:off x="654210" y="5658800"/>
            <a:ext cx="8961120" cy="323165"/>
          </a:xfrm>
          <a:prstGeom prst="rect">
            <a:avLst/>
          </a:prstGeom>
          <a:noFill/>
        </p:spPr>
        <p:txBody>
          <a:bodyPr wrap="square" lIns="18288" rIns="18288">
            <a:spAutoFit/>
          </a:bodyPr>
          <a:lstStyle/>
          <a:p>
            <a:pPr>
              <a:defRPr sz="950" b="1">
                <a:solidFill>
                  <a:srgbClr val="AB0F30"/>
                </a:solidFill>
              </a:defRPr>
            </a:pPr>
            <a:r>
              <a:rPr sz="1500" dirty="0"/>
              <a:t>Representative papers (2024–2026)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792C37-36D8-C054-D8EA-B63ABAD3CDCA}"/>
              </a:ext>
            </a:extLst>
          </p:cNvPr>
          <p:cNvSpPr txBox="1"/>
          <p:nvPr/>
        </p:nvSpPr>
        <p:spPr>
          <a:xfrm>
            <a:off x="654210" y="5951408"/>
            <a:ext cx="5876076" cy="553998"/>
          </a:xfrm>
          <a:prstGeom prst="rect">
            <a:avLst/>
          </a:prstGeom>
          <a:noFill/>
        </p:spPr>
        <p:txBody>
          <a:bodyPr wrap="square" lIns="18288" rIns="18288">
            <a:spAutoFit/>
          </a:bodyPr>
          <a:lstStyle/>
          <a:p>
            <a:pPr>
              <a:defRPr sz="770" b="0">
                <a:solidFill>
                  <a:srgbClr val="141414"/>
                </a:solidFill>
              </a:defRPr>
            </a:pPr>
            <a:r>
              <a:rPr sz="1000" dirty="0"/>
              <a:t>• </a:t>
            </a:r>
            <a:r>
              <a:rPr lang="es-ES" sz="1000" dirty="0"/>
              <a:t>Gallego et al 2025, </a:t>
            </a:r>
            <a:r>
              <a:rPr lang="es-ES" sz="1000" dirty="0" err="1"/>
              <a:t>Presentation</a:t>
            </a:r>
            <a:r>
              <a:rPr lang="es-ES" sz="1000" dirty="0"/>
              <a:t> </a:t>
            </a:r>
            <a:r>
              <a:rPr lang="es-ES" sz="1000" dirty="0" err="1"/>
              <a:t>of</a:t>
            </a:r>
            <a:r>
              <a:rPr lang="es-ES" sz="1000" dirty="0"/>
              <a:t> </a:t>
            </a:r>
            <a:r>
              <a:rPr lang="es-ES" sz="1000" dirty="0" err="1"/>
              <a:t>the</a:t>
            </a:r>
            <a:r>
              <a:rPr lang="es-ES" sz="1000" dirty="0"/>
              <a:t> Data </a:t>
            </a:r>
            <a:r>
              <a:rPr lang="es-ES" sz="1000" dirty="0" err="1"/>
              <a:t>Release</a:t>
            </a:r>
            <a:r>
              <a:rPr lang="es-ES" sz="1000" dirty="0"/>
              <a:t> 1 </a:t>
            </a:r>
            <a:r>
              <a:rPr lang="es-ES" sz="1000" dirty="0" err="1"/>
              <a:t>to</a:t>
            </a:r>
            <a:r>
              <a:rPr lang="es-ES" sz="1000" dirty="0"/>
              <a:t> </a:t>
            </a:r>
            <a:r>
              <a:rPr lang="es-ES" sz="1000" dirty="0" err="1"/>
              <a:t>the</a:t>
            </a:r>
            <a:r>
              <a:rPr lang="es-ES" sz="1000" dirty="0"/>
              <a:t> MOSAIC </a:t>
            </a:r>
            <a:r>
              <a:rPr lang="es-ES" sz="1000" dirty="0" err="1"/>
              <a:t>consortium</a:t>
            </a:r>
            <a:endParaRPr lang="es-ES" sz="1000" dirty="0"/>
          </a:p>
          <a:p>
            <a:pPr>
              <a:defRPr sz="770" b="0">
                <a:solidFill>
                  <a:srgbClr val="141414"/>
                </a:solidFill>
              </a:defRPr>
            </a:pPr>
            <a:r>
              <a:rPr lang="es-ES" sz="1000" dirty="0"/>
              <a:t>• Gallego et al 2026, Public </a:t>
            </a:r>
            <a:r>
              <a:rPr lang="es-ES" sz="1000" dirty="0" err="1"/>
              <a:t>release</a:t>
            </a:r>
            <a:r>
              <a:rPr lang="es-ES" sz="1000" dirty="0"/>
              <a:t> </a:t>
            </a:r>
            <a:r>
              <a:rPr lang="es-ES" sz="1000" dirty="0" err="1"/>
              <a:t>of</a:t>
            </a:r>
            <a:r>
              <a:rPr lang="es-ES" sz="1000" dirty="0"/>
              <a:t> </a:t>
            </a:r>
            <a:r>
              <a:rPr lang="es-ES" sz="1000" dirty="0" err="1"/>
              <a:t>the</a:t>
            </a:r>
            <a:r>
              <a:rPr lang="es-ES" sz="1000" dirty="0"/>
              <a:t> Dwarfs4MOSAIC Data </a:t>
            </a:r>
            <a:r>
              <a:rPr lang="es-ES" sz="1000" dirty="0" err="1"/>
              <a:t>Release</a:t>
            </a:r>
            <a:r>
              <a:rPr lang="es-ES" sz="1000" dirty="0"/>
              <a:t> 1</a:t>
            </a:r>
            <a:endParaRPr sz="1000" dirty="0"/>
          </a:p>
          <a:p>
            <a:pPr>
              <a:defRPr sz="770" b="0">
                <a:solidFill>
                  <a:srgbClr val="141414"/>
                </a:solidFill>
              </a:defRPr>
            </a:pPr>
            <a:r>
              <a:rPr sz="1000" dirty="0"/>
              <a:t>•</a:t>
            </a:r>
            <a:r>
              <a:rPr lang="es-ES" sz="1000" dirty="0"/>
              <a:t> </a:t>
            </a:r>
            <a:r>
              <a:rPr lang="es-ES" sz="1000" dirty="0" err="1"/>
              <a:t>Chillarón</a:t>
            </a:r>
            <a:r>
              <a:rPr lang="es-ES" sz="1000" dirty="0"/>
              <a:t>-Víctor et al 2026, </a:t>
            </a:r>
            <a:r>
              <a:rPr lang="es-ES" sz="1000" dirty="0" err="1"/>
              <a:t>Presentation</a:t>
            </a:r>
            <a:r>
              <a:rPr lang="es-ES" sz="1000" dirty="0"/>
              <a:t> </a:t>
            </a:r>
            <a:r>
              <a:rPr lang="es-ES" sz="1000" dirty="0" err="1"/>
              <a:t>of</a:t>
            </a:r>
            <a:r>
              <a:rPr lang="es-ES" sz="1000" dirty="0"/>
              <a:t> </a:t>
            </a:r>
            <a:r>
              <a:rPr lang="es-ES" sz="1000" dirty="0" err="1"/>
              <a:t>the</a:t>
            </a:r>
            <a:r>
              <a:rPr lang="es-ES" sz="1000" dirty="0"/>
              <a:t> Project </a:t>
            </a:r>
            <a:r>
              <a:rPr lang="es-ES" sz="1000" dirty="0" err="1"/>
              <a:t>to</a:t>
            </a:r>
            <a:r>
              <a:rPr lang="es-ES" sz="1000" dirty="0"/>
              <a:t> </a:t>
            </a:r>
            <a:r>
              <a:rPr lang="es-ES" sz="1000" dirty="0" err="1"/>
              <a:t>the</a:t>
            </a:r>
            <a:r>
              <a:rPr lang="es-ES" sz="1000" dirty="0"/>
              <a:t> Spanish </a:t>
            </a:r>
            <a:r>
              <a:rPr lang="es-ES" sz="1000" dirty="0" err="1"/>
              <a:t>Astronomical</a:t>
            </a:r>
            <a:r>
              <a:rPr lang="es-ES" sz="1000" dirty="0"/>
              <a:t> </a:t>
            </a:r>
            <a:r>
              <a:rPr lang="es-ES" sz="1000" dirty="0" err="1"/>
              <a:t>Society</a:t>
            </a:r>
            <a:endParaRPr sz="1000" dirty="0"/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A8E949E1-FE15-969C-2178-906B17C3D6A7}"/>
              </a:ext>
            </a:extLst>
          </p:cNvPr>
          <p:cNvSpPr txBox="1"/>
          <p:nvPr/>
        </p:nvSpPr>
        <p:spPr>
          <a:xfrm>
            <a:off x="6865443" y="3195775"/>
            <a:ext cx="5191878" cy="2208297"/>
          </a:xfrm>
          <a:prstGeom prst="rect">
            <a:avLst/>
          </a:prstGeom>
          <a:noFill/>
        </p:spPr>
        <p:txBody>
          <a:bodyPr wrap="square" lIns="18288" rIns="18288">
            <a:spAutoFit/>
          </a:bodyPr>
          <a:lstStyle/>
          <a:p>
            <a:pPr>
              <a:defRPr sz="1250" b="0">
                <a:solidFill>
                  <a:srgbClr val="141414"/>
                </a:solidFill>
              </a:defRPr>
            </a:pPr>
            <a:r>
              <a:rPr dirty="0"/>
              <a:t>• </a:t>
            </a:r>
            <a:r>
              <a:rPr lang="es-ES" dirty="0"/>
              <a:t>Local </a:t>
            </a:r>
            <a:r>
              <a:rPr lang="es-ES" dirty="0" err="1"/>
              <a:t>counterparts</a:t>
            </a:r>
            <a:r>
              <a:rPr lang="es-ES" dirty="0"/>
              <a:t> and Lyman continuum </a:t>
            </a:r>
            <a:r>
              <a:rPr lang="es-ES" dirty="0" err="1"/>
              <a:t>leakers</a:t>
            </a:r>
            <a:endParaRPr dirty="0"/>
          </a:p>
          <a:p>
            <a:pPr>
              <a:defRPr sz="1250" b="0">
                <a:solidFill>
                  <a:srgbClr val="141414"/>
                </a:solidFill>
              </a:defRPr>
            </a:pPr>
            <a:r>
              <a:rPr dirty="0"/>
              <a:t>• </a:t>
            </a:r>
            <a:r>
              <a:rPr lang="es-ES" dirty="0" err="1"/>
              <a:t>Probing</a:t>
            </a:r>
            <a:r>
              <a:rPr lang="es-ES" dirty="0"/>
              <a:t> </a:t>
            </a:r>
            <a:r>
              <a:rPr lang="es-ES" dirty="0" err="1"/>
              <a:t>mass</a:t>
            </a:r>
            <a:r>
              <a:rPr lang="es-ES" dirty="0"/>
              <a:t> </a:t>
            </a:r>
            <a:r>
              <a:rPr lang="es-ES" dirty="0" err="1"/>
              <a:t>assembly</a:t>
            </a:r>
            <a:r>
              <a:rPr lang="es-ES" dirty="0"/>
              <a:t> in </a:t>
            </a:r>
            <a:r>
              <a:rPr lang="es-ES" dirty="0" err="1"/>
              <a:t>low-mass</a:t>
            </a:r>
            <a:r>
              <a:rPr lang="es-ES" dirty="0"/>
              <a:t> </a:t>
            </a:r>
            <a:r>
              <a:rPr lang="es-ES" dirty="0" err="1"/>
              <a:t>galaxies</a:t>
            </a:r>
            <a:r>
              <a:rPr lang="es-ES" dirty="0"/>
              <a:t> </a:t>
            </a:r>
            <a:r>
              <a:rPr lang="es-ES" dirty="0" err="1"/>
              <a:t>through</a:t>
            </a:r>
            <a:r>
              <a:rPr lang="es-ES" dirty="0"/>
              <a:t> gas </a:t>
            </a:r>
            <a:r>
              <a:rPr lang="es-ES" dirty="0" err="1"/>
              <a:t>metallicity</a:t>
            </a:r>
            <a:r>
              <a:rPr lang="es-ES" dirty="0"/>
              <a:t> </a:t>
            </a:r>
            <a:r>
              <a:rPr lang="es-ES" dirty="0" err="1"/>
              <a:t>gradients</a:t>
            </a:r>
            <a:endParaRPr dirty="0"/>
          </a:p>
          <a:p>
            <a:pPr>
              <a:defRPr sz="1250" b="0">
                <a:solidFill>
                  <a:srgbClr val="141414"/>
                </a:solidFill>
              </a:defRPr>
            </a:pPr>
            <a:r>
              <a:rPr dirty="0"/>
              <a:t>• </a:t>
            </a:r>
            <a:r>
              <a:rPr lang="es-ES" dirty="0" err="1"/>
              <a:t>Census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central </a:t>
            </a:r>
            <a:r>
              <a:rPr lang="es-ES" dirty="0" err="1"/>
              <a:t>black</a:t>
            </a:r>
            <a:r>
              <a:rPr lang="es-ES" dirty="0"/>
              <a:t> </a:t>
            </a:r>
            <a:r>
              <a:rPr lang="es-ES" dirty="0" err="1"/>
              <a:t>holes</a:t>
            </a:r>
            <a:r>
              <a:rPr lang="es-ES" dirty="0"/>
              <a:t> in </a:t>
            </a:r>
            <a:r>
              <a:rPr lang="es-ES" dirty="0" err="1"/>
              <a:t>low-mass</a:t>
            </a:r>
            <a:r>
              <a:rPr lang="es-ES" dirty="0"/>
              <a:t> </a:t>
            </a:r>
            <a:r>
              <a:rPr lang="es-ES" dirty="0" err="1"/>
              <a:t>galaxies</a:t>
            </a:r>
            <a:endParaRPr dirty="0"/>
          </a:p>
          <a:p>
            <a:pPr>
              <a:defRPr sz="1250" b="0">
                <a:solidFill>
                  <a:srgbClr val="141414"/>
                </a:solidFill>
              </a:defRPr>
            </a:pPr>
            <a:r>
              <a:rPr dirty="0"/>
              <a:t>• </a:t>
            </a:r>
            <a:r>
              <a:rPr lang="es-ES" dirty="0" err="1"/>
              <a:t>Highly</a:t>
            </a:r>
            <a:r>
              <a:rPr lang="es-ES" dirty="0"/>
              <a:t> </a:t>
            </a:r>
            <a:r>
              <a:rPr lang="es-ES" dirty="0" err="1"/>
              <a:t>ionized</a:t>
            </a:r>
            <a:r>
              <a:rPr lang="es-ES" dirty="0"/>
              <a:t> gas in </a:t>
            </a:r>
            <a:r>
              <a:rPr lang="es-ES" dirty="0" err="1"/>
              <a:t>high</a:t>
            </a:r>
            <a:r>
              <a:rPr lang="es-ES" dirty="0"/>
              <a:t>-z </a:t>
            </a:r>
            <a:r>
              <a:rPr lang="es-ES" dirty="0" err="1"/>
              <a:t>dwarg</a:t>
            </a:r>
            <a:r>
              <a:rPr lang="es-ES" dirty="0"/>
              <a:t> Galaxy </a:t>
            </a:r>
            <a:r>
              <a:rPr lang="es-ES" dirty="0" err="1"/>
              <a:t>analogs</a:t>
            </a:r>
            <a:endParaRPr lang="es-ES" dirty="0"/>
          </a:p>
          <a:p>
            <a:pPr>
              <a:defRPr sz="1250" b="0">
                <a:solidFill>
                  <a:srgbClr val="141414"/>
                </a:solidFill>
              </a:defRPr>
            </a:pPr>
            <a:r>
              <a:rPr lang="es-ES" dirty="0"/>
              <a:t>• </a:t>
            </a:r>
            <a:r>
              <a:rPr lang="es-ES" sz="1250" dirty="0">
                <a:solidFill>
                  <a:srgbClr val="141414"/>
                </a:solidFill>
              </a:rPr>
              <a:t>Stellar </a:t>
            </a:r>
            <a:r>
              <a:rPr lang="es-ES" sz="1250" dirty="0" err="1">
                <a:solidFill>
                  <a:srgbClr val="141414"/>
                </a:solidFill>
              </a:rPr>
              <a:t>kinematics</a:t>
            </a:r>
            <a:r>
              <a:rPr lang="es-ES" sz="1250" dirty="0">
                <a:solidFill>
                  <a:srgbClr val="141414"/>
                </a:solidFill>
              </a:rPr>
              <a:t> </a:t>
            </a:r>
            <a:r>
              <a:rPr lang="es-ES" sz="1250" dirty="0" err="1">
                <a:solidFill>
                  <a:srgbClr val="141414"/>
                </a:solidFill>
              </a:rPr>
              <a:t>of</a:t>
            </a:r>
            <a:r>
              <a:rPr lang="es-ES" sz="1250" dirty="0">
                <a:solidFill>
                  <a:srgbClr val="141414"/>
                </a:solidFill>
              </a:rPr>
              <a:t> </a:t>
            </a:r>
            <a:r>
              <a:rPr lang="es-ES" sz="1250" dirty="0" err="1">
                <a:solidFill>
                  <a:srgbClr val="141414"/>
                </a:solidFill>
              </a:rPr>
              <a:t>low-mass</a:t>
            </a:r>
            <a:r>
              <a:rPr lang="es-ES" sz="1250" dirty="0">
                <a:solidFill>
                  <a:srgbClr val="141414"/>
                </a:solidFill>
              </a:rPr>
              <a:t> </a:t>
            </a:r>
            <a:r>
              <a:rPr lang="es-ES" sz="1250" dirty="0" err="1">
                <a:solidFill>
                  <a:srgbClr val="141414"/>
                </a:solidFill>
              </a:rPr>
              <a:t>star-forming</a:t>
            </a:r>
            <a:r>
              <a:rPr lang="es-ES" sz="1250" dirty="0">
                <a:solidFill>
                  <a:srgbClr val="141414"/>
                </a:solidFill>
              </a:rPr>
              <a:t> </a:t>
            </a:r>
            <a:r>
              <a:rPr lang="es-ES" sz="1250" dirty="0" err="1">
                <a:solidFill>
                  <a:srgbClr val="141414"/>
                </a:solidFill>
              </a:rPr>
              <a:t>galaxies</a:t>
            </a:r>
            <a:endParaRPr lang="es-ES" sz="1250" dirty="0">
              <a:solidFill>
                <a:srgbClr val="141414"/>
              </a:solidFill>
            </a:endParaRPr>
          </a:p>
          <a:p>
            <a:pPr>
              <a:defRPr sz="1250" b="0">
                <a:solidFill>
                  <a:srgbClr val="141414"/>
                </a:solidFill>
              </a:defRPr>
            </a:pPr>
            <a:r>
              <a:rPr lang="es-ES" dirty="0"/>
              <a:t>•</a:t>
            </a:r>
            <a:r>
              <a:rPr lang="es-ES" sz="1250" dirty="0">
                <a:solidFill>
                  <a:srgbClr val="141414"/>
                </a:solidFill>
              </a:rPr>
              <a:t> </a:t>
            </a:r>
            <a:r>
              <a:rPr lang="es-ES" sz="1250" dirty="0" err="1">
                <a:solidFill>
                  <a:srgbClr val="141414"/>
                </a:solidFill>
              </a:rPr>
              <a:t>PopII</a:t>
            </a:r>
            <a:r>
              <a:rPr lang="es-ES" sz="1250" dirty="0">
                <a:solidFill>
                  <a:srgbClr val="141414"/>
                </a:solidFill>
              </a:rPr>
              <a:t> </a:t>
            </a:r>
            <a:r>
              <a:rPr lang="es-ES" sz="1250" dirty="0" err="1">
                <a:solidFill>
                  <a:srgbClr val="141414"/>
                </a:solidFill>
              </a:rPr>
              <a:t>galaxies</a:t>
            </a:r>
            <a:r>
              <a:rPr lang="es-ES" sz="1250" dirty="0">
                <a:solidFill>
                  <a:srgbClr val="141414"/>
                </a:solidFill>
              </a:rPr>
              <a:t> in </a:t>
            </a:r>
            <a:r>
              <a:rPr lang="es-ES" sz="1250" dirty="0" err="1">
                <a:solidFill>
                  <a:srgbClr val="141414"/>
                </a:solidFill>
              </a:rPr>
              <a:t>nearby</a:t>
            </a:r>
            <a:r>
              <a:rPr lang="es-ES" sz="1250" dirty="0">
                <a:solidFill>
                  <a:srgbClr val="141414"/>
                </a:solidFill>
              </a:rPr>
              <a:t> Galaxy </a:t>
            </a:r>
            <a:r>
              <a:rPr lang="es-ES" sz="1250" dirty="0" err="1">
                <a:solidFill>
                  <a:srgbClr val="141414"/>
                </a:solidFill>
              </a:rPr>
              <a:t>clusters</a:t>
            </a:r>
            <a:endParaRPr lang="es-ES" sz="1250" dirty="0">
              <a:solidFill>
                <a:srgbClr val="141414"/>
              </a:solidFill>
            </a:endParaRPr>
          </a:p>
          <a:p>
            <a:pPr>
              <a:defRPr sz="1250" b="0">
                <a:solidFill>
                  <a:srgbClr val="141414"/>
                </a:solidFill>
              </a:defRPr>
            </a:pPr>
            <a:r>
              <a:rPr lang="es-ES" dirty="0"/>
              <a:t>• </a:t>
            </a:r>
            <a:r>
              <a:rPr lang="es-ES" dirty="0" err="1"/>
              <a:t>Reconcilying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cosmological</a:t>
            </a:r>
            <a:r>
              <a:rPr lang="es-ES" dirty="0"/>
              <a:t> </a:t>
            </a:r>
            <a:r>
              <a:rPr lang="es-ES" dirty="0" err="1"/>
              <a:t>dust</a:t>
            </a:r>
            <a:r>
              <a:rPr lang="es-ES" dirty="0"/>
              <a:t> </a:t>
            </a:r>
            <a:r>
              <a:rPr lang="es-ES" dirty="0" err="1"/>
              <a:t>attenuation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one</a:t>
            </a:r>
            <a:r>
              <a:rPr lang="es-ES" dirty="0"/>
              <a:t> per </a:t>
            </a:r>
            <a:r>
              <a:rPr lang="es-ES" dirty="0" err="1"/>
              <a:t>stellar</a:t>
            </a:r>
            <a:r>
              <a:rPr lang="es-ES" dirty="0"/>
              <a:t> </a:t>
            </a:r>
            <a:r>
              <a:rPr lang="es-ES" dirty="0" err="1"/>
              <a:t>mass</a:t>
            </a:r>
            <a:r>
              <a:rPr lang="es-ES" dirty="0"/>
              <a:t> </a:t>
            </a:r>
            <a:r>
              <a:rPr lang="es-ES" dirty="0" err="1"/>
              <a:t>bin</a:t>
            </a:r>
            <a:endParaRPr lang="es-ES" dirty="0"/>
          </a:p>
          <a:p>
            <a:pPr>
              <a:defRPr sz="1250" b="0">
                <a:solidFill>
                  <a:srgbClr val="141414"/>
                </a:solidFill>
              </a:defRPr>
            </a:pPr>
            <a:r>
              <a:rPr lang="es-ES" dirty="0"/>
              <a:t>• Tidal </a:t>
            </a:r>
            <a:r>
              <a:rPr lang="es-ES" dirty="0" err="1"/>
              <a:t>streams</a:t>
            </a:r>
            <a:r>
              <a:rPr lang="es-ES" dirty="0"/>
              <a:t> </a:t>
            </a:r>
            <a:r>
              <a:rPr lang="es-ES" dirty="0" err="1"/>
              <a:t>or</a:t>
            </a:r>
            <a:r>
              <a:rPr lang="es-ES" dirty="0"/>
              <a:t> </a:t>
            </a:r>
            <a:r>
              <a:rPr lang="es-ES" dirty="0" err="1"/>
              <a:t>any</a:t>
            </a:r>
            <a:r>
              <a:rPr lang="es-ES" dirty="0"/>
              <a:t> </a:t>
            </a:r>
            <a:r>
              <a:rPr lang="es-ES" dirty="0" err="1"/>
              <a:t>sign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past</a:t>
            </a:r>
            <a:r>
              <a:rPr lang="es-ES" dirty="0"/>
              <a:t> </a:t>
            </a:r>
            <a:r>
              <a:rPr lang="es-ES" dirty="0" err="1"/>
              <a:t>interaction</a:t>
            </a:r>
            <a:r>
              <a:rPr lang="es-ES" dirty="0"/>
              <a:t> in </a:t>
            </a:r>
            <a:r>
              <a:rPr lang="es-ES" dirty="0" err="1"/>
              <a:t>low-mass</a:t>
            </a:r>
            <a:r>
              <a:rPr lang="es-ES" dirty="0"/>
              <a:t> </a:t>
            </a:r>
            <a:r>
              <a:rPr lang="es-ES" dirty="0" err="1"/>
              <a:t>galaxies</a:t>
            </a:r>
            <a:endParaRPr lang="es-ES" dirty="0"/>
          </a:p>
          <a:p>
            <a:pPr>
              <a:defRPr sz="1250" b="0">
                <a:solidFill>
                  <a:srgbClr val="141414"/>
                </a:solidFill>
              </a:defRPr>
            </a:pPr>
            <a:r>
              <a:rPr lang="es-ES" dirty="0"/>
              <a:t>• </a:t>
            </a:r>
            <a:r>
              <a:rPr lang="es-ES" dirty="0" err="1"/>
              <a:t>Synergies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present</a:t>
            </a:r>
            <a:r>
              <a:rPr lang="es-ES" dirty="0"/>
              <a:t> and future </a:t>
            </a:r>
            <a:r>
              <a:rPr lang="es-ES" dirty="0" err="1"/>
              <a:t>facilities</a:t>
            </a:r>
            <a:r>
              <a:rPr lang="es-ES" dirty="0"/>
              <a:t> </a:t>
            </a:r>
            <a:endParaRPr dirty="0"/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2D34DADD-AC4B-F7F1-BE8C-4553D9CCAE46}"/>
              </a:ext>
            </a:extLst>
          </p:cNvPr>
          <p:cNvSpPr txBox="1"/>
          <p:nvPr/>
        </p:nvSpPr>
        <p:spPr>
          <a:xfrm>
            <a:off x="6859587" y="2914223"/>
            <a:ext cx="4389120" cy="323165"/>
          </a:xfrm>
          <a:prstGeom prst="rect">
            <a:avLst/>
          </a:prstGeom>
          <a:noFill/>
        </p:spPr>
        <p:txBody>
          <a:bodyPr wrap="square" lIns="18288" rIns="18288">
            <a:spAutoFit/>
          </a:bodyPr>
          <a:lstStyle/>
          <a:p>
            <a:pPr>
              <a:defRPr sz="1500" b="1">
                <a:solidFill>
                  <a:srgbClr val="AB0F30"/>
                </a:solidFill>
              </a:defRPr>
            </a:pPr>
            <a:r>
              <a:rPr lang="es-ES" dirty="0" err="1"/>
              <a:t>Scientific</a:t>
            </a:r>
            <a:r>
              <a:rPr lang="es-ES" dirty="0"/>
              <a:t> cases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9D949B85-75C4-8B14-4777-22EDBE2640F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35" t="1584" r="3347" b="950"/>
          <a:stretch>
            <a:fillRect/>
          </a:stretch>
        </p:blipFill>
        <p:spPr>
          <a:xfrm>
            <a:off x="684311" y="1547712"/>
            <a:ext cx="6149660" cy="353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7047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2920" y="320040"/>
            <a:ext cx="8138160" cy="502920"/>
          </a:xfrm>
          <a:prstGeom prst="rect">
            <a:avLst/>
          </a:prstGeom>
          <a:noFill/>
        </p:spPr>
        <p:txBody>
          <a:bodyPr wrap="none" lIns="0" rIns="0">
            <a:spAutoFit/>
          </a:bodyPr>
          <a:lstStyle/>
          <a:p>
            <a:pPr>
              <a:defRPr sz="2600" b="1">
                <a:solidFill>
                  <a:srgbClr val="141414"/>
                </a:solidFill>
              </a:defRPr>
            </a:pPr>
            <a:r>
              <a:rPr dirty="0"/>
              <a:t>Instrumentation as a science accelerator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1207" y="804672"/>
            <a:ext cx="5739713" cy="276999"/>
          </a:xfrm>
          <a:prstGeom prst="rect">
            <a:avLst/>
          </a:prstGeom>
          <a:noFill/>
        </p:spPr>
        <p:txBody>
          <a:bodyPr wrap="none" lIns="0">
            <a:spAutoFit/>
          </a:bodyPr>
          <a:lstStyle/>
          <a:p>
            <a:pPr>
              <a:defRPr sz="1200">
                <a:solidFill>
                  <a:srgbClr val="505050"/>
                </a:solidFill>
              </a:defRPr>
            </a:pPr>
            <a:r>
              <a:rPr lang="es-ES" dirty="0"/>
              <a:t>(</a:t>
            </a:r>
            <a:r>
              <a:rPr dirty="0"/>
              <a:t>details covered in the dedicated GUAIX instrumentation presentation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J. Gallego)</a:t>
            </a:r>
            <a:endParaRPr dirty="0"/>
          </a:p>
        </p:txBody>
      </p:sp>
      <p:sp>
        <p:nvSpPr>
          <p:cNvPr id="4" name="Rounded Rectangle 3"/>
          <p:cNvSpPr/>
          <p:nvPr/>
        </p:nvSpPr>
        <p:spPr>
          <a:xfrm>
            <a:off x="612647" y="1188720"/>
            <a:ext cx="6149660" cy="4261072"/>
          </a:xfrm>
          <a:prstGeom prst="roundRect">
            <a:avLst>
              <a:gd name="adj" fmla="val 5189"/>
            </a:avLst>
          </a:prstGeom>
          <a:solidFill>
            <a:srgbClr val="FFFFFF"/>
          </a:solidFill>
          <a:ln w="12700">
            <a:solidFill>
              <a:srgbClr val="E1E1E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6865443" y="1223170"/>
            <a:ext cx="4389120" cy="320040"/>
          </a:xfrm>
          <a:prstGeom prst="rect">
            <a:avLst/>
          </a:prstGeom>
          <a:noFill/>
        </p:spPr>
        <p:txBody>
          <a:bodyPr wrap="square" lIns="18288" rIns="18288">
            <a:spAutoFit/>
          </a:bodyPr>
          <a:lstStyle/>
          <a:p>
            <a:pPr>
              <a:defRPr sz="1600" b="1">
                <a:solidFill>
                  <a:srgbClr val="AB0F30"/>
                </a:solidFill>
              </a:defRPr>
            </a:pPr>
            <a:r>
              <a:rPr dirty="0"/>
              <a:t>Science-enabling role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65443" y="1609344"/>
            <a:ext cx="5191878" cy="1054135"/>
          </a:xfrm>
          <a:prstGeom prst="rect">
            <a:avLst/>
          </a:prstGeom>
          <a:noFill/>
        </p:spPr>
        <p:txBody>
          <a:bodyPr wrap="square" lIns="18288" rIns="18288">
            <a:spAutoFit/>
          </a:bodyPr>
          <a:lstStyle/>
          <a:p>
            <a:pPr>
              <a:defRPr sz="1250" b="0">
                <a:solidFill>
                  <a:srgbClr val="141414"/>
                </a:solidFill>
              </a:defRPr>
            </a:pPr>
            <a:r>
              <a:rPr dirty="0"/>
              <a:t>• MEGARA: mature science exploitation and community impact</a:t>
            </a:r>
          </a:p>
          <a:p>
            <a:pPr>
              <a:defRPr sz="1250" b="0">
                <a:solidFill>
                  <a:srgbClr val="141414"/>
                </a:solidFill>
              </a:defRPr>
            </a:pPr>
            <a:r>
              <a:rPr dirty="0"/>
              <a:t>• TARSIS: science preparation + construction </a:t>
            </a:r>
            <a:r>
              <a:rPr lang="es-ES" dirty="0"/>
              <a:t>(PDR </a:t>
            </a:r>
            <a:r>
              <a:rPr lang="es-ES" dirty="0" err="1"/>
              <a:t>completed</a:t>
            </a:r>
            <a:r>
              <a:rPr lang="es-ES" dirty="0"/>
              <a:t>) (after Calar Alto EC </a:t>
            </a:r>
            <a:r>
              <a:rPr lang="es-ES" dirty="0" err="1"/>
              <a:t>ruling</a:t>
            </a:r>
            <a:r>
              <a:rPr lang="es-ES" dirty="0"/>
              <a:t>,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team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looking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alternatives: ESO, PO, ING) </a:t>
            </a:r>
            <a:endParaRPr dirty="0"/>
          </a:p>
          <a:p>
            <a:pPr>
              <a:defRPr sz="1250" b="0">
                <a:solidFill>
                  <a:srgbClr val="141414"/>
                </a:solidFill>
              </a:defRPr>
            </a:pPr>
            <a:r>
              <a:rPr dirty="0"/>
              <a:t>• MOSAIC / ELT: Spanish contribution through design milestones</a:t>
            </a:r>
          </a:p>
          <a:p>
            <a:pPr>
              <a:defRPr sz="1250" b="0">
                <a:solidFill>
                  <a:srgbClr val="141414"/>
                </a:solidFill>
              </a:defRPr>
            </a:pPr>
            <a:r>
              <a:rPr dirty="0"/>
              <a:t>• ARRAKIHS, Athena/X-IFU and </a:t>
            </a:r>
            <a:r>
              <a:rPr dirty="0" err="1"/>
              <a:t>AtLAST</a:t>
            </a:r>
            <a:r>
              <a:rPr dirty="0"/>
              <a:t>: broader instrumental footprint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39494" y="5546578"/>
            <a:ext cx="9079993" cy="118872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BEBE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612647" y="5592298"/>
            <a:ext cx="8961120" cy="323165"/>
          </a:xfrm>
          <a:prstGeom prst="rect">
            <a:avLst/>
          </a:prstGeom>
          <a:noFill/>
        </p:spPr>
        <p:txBody>
          <a:bodyPr wrap="square" lIns="18288" rIns="18288">
            <a:spAutoFit/>
          </a:bodyPr>
          <a:lstStyle/>
          <a:p>
            <a:pPr>
              <a:defRPr sz="950" b="1">
                <a:solidFill>
                  <a:srgbClr val="AB0F30"/>
                </a:solidFill>
              </a:defRPr>
            </a:pPr>
            <a:r>
              <a:rPr sz="1500" dirty="0"/>
              <a:t>Representative papers (2024–2026)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2647" y="5884906"/>
            <a:ext cx="4411980" cy="707886"/>
          </a:xfrm>
          <a:prstGeom prst="rect">
            <a:avLst/>
          </a:prstGeom>
          <a:noFill/>
        </p:spPr>
        <p:txBody>
          <a:bodyPr wrap="square" lIns="18288" rIns="18288">
            <a:spAutoFit/>
          </a:bodyPr>
          <a:lstStyle/>
          <a:p>
            <a:pPr>
              <a:defRPr sz="770" b="0">
                <a:solidFill>
                  <a:srgbClr val="141414"/>
                </a:solidFill>
              </a:defRPr>
            </a:pPr>
            <a:r>
              <a:rPr sz="1000" dirty="0"/>
              <a:t>• Mroczkowski+25 — </a:t>
            </a:r>
            <a:r>
              <a:rPr sz="1000" dirty="0" err="1"/>
              <a:t>AtLAST</a:t>
            </a:r>
            <a:r>
              <a:rPr sz="1000" dirty="0"/>
              <a:t> conceptual design</a:t>
            </a:r>
          </a:p>
          <a:p>
            <a:pPr>
              <a:defRPr sz="770" b="0">
                <a:solidFill>
                  <a:srgbClr val="141414"/>
                </a:solidFill>
              </a:defRPr>
            </a:pPr>
            <a:r>
              <a:rPr sz="1000" dirty="0"/>
              <a:t>• van Kampen+24 — </a:t>
            </a:r>
            <a:r>
              <a:rPr sz="1000" dirty="0" err="1"/>
              <a:t>AtLAST</a:t>
            </a:r>
            <a:r>
              <a:rPr sz="1000" dirty="0"/>
              <a:t> science: surveying the distant Universe</a:t>
            </a:r>
          </a:p>
          <a:p>
            <a:pPr>
              <a:defRPr sz="770" b="0">
                <a:solidFill>
                  <a:srgbClr val="141414"/>
                </a:solidFill>
              </a:defRPr>
            </a:pPr>
            <a:r>
              <a:rPr sz="1000" dirty="0"/>
              <a:t>• Ceballos+24 — optimizing Athena/X-IFU-like TES detectors</a:t>
            </a:r>
          </a:p>
          <a:p>
            <a:pPr>
              <a:defRPr sz="770" b="0">
                <a:solidFill>
                  <a:srgbClr val="141414"/>
                </a:solidFill>
              </a:defRPr>
            </a:pPr>
            <a:r>
              <a:rPr sz="1000" dirty="0"/>
              <a:t>• Peille+25 — X-ray Integral Field Unit after Athena reformulation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61787" y="5884906"/>
            <a:ext cx="4411980" cy="707886"/>
          </a:xfrm>
          <a:prstGeom prst="rect">
            <a:avLst/>
          </a:prstGeom>
          <a:noFill/>
        </p:spPr>
        <p:txBody>
          <a:bodyPr wrap="square" lIns="18288" rIns="18288">
            <a:spAutoFit/>
          </a:bodyPr>
          <a:lstStyle/>
          <a:p>
            <a:pPr>
              <a:defRPr sz="770" b="0">
                <a:solidFill>
                  <a:srgbClr val="141414"/>
                </a:solidFill>
              </a:defRPr>
            </a:pPr>
            <a:r>
              <a:rPr sz="1000"/>
              <a:t>• Chamorro-Cazorla+26 — MEGADES science enabled by MEGARA</a:t>
            </a:r>
          </a:p>
          <a:p>
            <a:pPr>
              <a:defRPr sz="770" b="0">
                <a:solidFill>
                  <a:srgbClr val="141414"/>
                </a:solidFill>
              </a:defRPr>
            </a:pPr>
            <a:r>
              <a:rPr sz="1000"/>
              <a:t>• Martínez-Delgado+24 — MEGARA follow-up of stellar streams</a:t>
            </a:r>
          </a:p>
          <a:p>
            <a:pPr>
              <a:defRPr sz="770" b="0">
                <a:solidFill>
                  <a:srgbClr val="141414"/>
                </a:solidFill>
              </a:defRPr>
            </a:pPr>
            <a:r>
              <a:rPr sz="1000"/>
              <a:t>• García-Vargas+24 — MEGARA IFU on a low-metallicity dwarf</a:t>
            </a:r>
          </a:p>
          <a:p>
            <a:pPr>
              <a:defRPr sz="770" b="0">
                <a:solidFill>
                  <a:srgbClr val="141414"/>
                </a:solidFill>
              </a:defRPr>
            </a:pPr>
            <a:r>
              <a:rPr sz="1000"/>
              <a:t>• Hermosa Muñoz+24 — MEGARA outflows in LINERs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AC1CACF-7F5F-9C65-2CA4-3D67E8B7B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953" y="1467758"/>
            <a:ext cx="2667227" cy="177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833EB3C-03CD-0C41-BCC9-1E91C6D39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222" y="3381501"/>
            <a:ext cx="2682958" cy="1790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3FB6274-28E7-C8BC-2FCE-3F0EA783D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86" y="3381501"/>
            <a:ext cx="2737929" cy="182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EE55468-BBBE-2B5D-359A-89177D08FE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309" y="1210290"/>
            <a:ext cx="1594821" cy="1825286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DC41531C-436A-A373-4903-588F8940883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08149" y="1812457"/>
            <a:ext cx="1780236" cy="152838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2920" y="320040"/>
            <a:ext cx="8138160" cy="502920"/>
          </a:xfrm>
          <a:prstGeom prst="rect">
            <a:avLst/>
          </a:prstGeom>
          <a:noFill/>
        </p:spPr>
        <p:txBody>
          <a:bodyPr wrap="none" lIns="0" rIns="0">
            <a:spAutoFit/>
          </a:bodyPr>
          <a:lstStyle/>
          <a:p>
            <a:pPr>
              <a:defRPr sz="2600" b="1">
                <a:solidFill>
                  <a:srgbClr val="141414"/>
                </a:solidFill>
              </a:defRPr>
            </a:pPr>
            <a:r>
              <a:t>Latest results — off the press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1207" y="804672"/>
            <a:ext cx="3000180" cy="276999"/>
          </a:xfrm>
          <a:prstGeom prst="rect">
            <a:avLst/>
          </a:prstGeom>
          <a:noFill/>
        </p:spPr>
        <p:txBody>
          <a:bodyPr wrap="none" lIns="0">
            <a:spAutoFit/>
          </a:bodyPr>
          <a:lstStyle/>
          <a:p>
            <a:pPr>
              <a:defRPr sz="1200">
                <a:solidFill>
                  <a:srgbClr val="505050"/>
                </a:solidFill>
              </a:defRPr>
            </a:pPr>
            <a:r>
              <a:rPr lang="es-ES" dirty="0" err="1"/>
              <a:t>Submitted</a:t>
            </a:r>
            <a:r>
              <a:rPr lang="es-ES" dirty="0"/>
              <a:t> </a:t>
            </a:r>
            <a:r>
              <a:rPr dirty="0"/>
              <a:t>GUAIX-</a:t>
            </a:r>
            <a:r>
              <a:rPr lang="es-ES" dirty="0" err="1"/>
              <a:t>participated</a:t>
            </a:r>
            <a:r>
              <a:rPr dirty="0"/>
              <a:t> </a:t>
            </a:r>
            <a:r>
              <a:rPr lang="es-ES" dirty="0" err="1"/>
              <a:t>publications</a:t>
            </a:r>
            <a:endParaRPr dirty="0"/>
          </a:p>
        </p:txBody>
      </p:sp>
      <p:sp>
        <p:nvSpPr>
          <p:cNvPr id="4" name="TextBox 3"/>
          <p:cNvSpPr txBox="1"/>
          <p:nvPr/>
        </p:nvSpPr>
        <p:spPr>
          <a:xfrm>
            <a:off x="339180" y="1079202"/>
            <a:ext cx="2743200" cy="274320"/>
          </a:xfrm>
          <a:prstGeom prst="rect">
            <a:avLst/>
          </a:prstGeom>
          <a:noFill/>
        </p:spPr>
        <p:txBody>
          <a:bodyPr wrap="square" lIns="18288" rIns="18288">
            <a:spAutoFit/>
          </a:bodyPr>
          <a:lstStyle/>
          <a:p>
            <a:pPr algn="ctr">
              <a:defRPr sz="1350" b="1">
                <a:solidFill>
                  <a:srgbClr val="AB0F30"/>
                </a:solidFill>
              </a:defRPr>
            </a:pPr>
            <a:r>
              <a:t>M32 dynamics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39180" y="1399241"/>
            <a:ext cx="2651760" cy="1920457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1E1E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6" name="Picture 5" descr="M32_orbits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5509" y="1473404"/>
            <a:ext cx="2360590" cy="17393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9180" y="3319698"/>
            <a:ext cx="2743200" cy="1600200"/>
          </a:xfrm>
          <a:prstGeom prst="rect">
            <a:avLst/>
          </a:prstGeom>
          <a:noFill/>
        </p:spPr>
        <p:txBody>
          <a:bodyPr wrap="square" lIns="18288" rIns="18288">
            <a:spAutoFit/>
          </a:bodyPr>
          <a:lstStyle/>
          <a:p>
            <a:pPr>
              <a:defRPr sz="890" b="0">
                <a:solidFill>
                  <a:srgbClr val="141414"/>
                </a:solidFill>
              </a:defRPr>
            </a:pPr>
            <a:r>
              <a:rPr dirty="0" err="1"/>
              <a:t>Beamuz-Mingote</a:t>
            </a:r>
            <a:r>
              <a:rPr dirty="0"/>
              <a:t>, Gil de Paz &amp; Chamorro-Cazorla</a:t>
            </a:r>
          </a:p>
          <a:p>
            <a:pPr>
              <a:defRPr sz="890" b="0">
                <a:solidFill>
                  <a:srgbClr val="141414"/>
                </a:solidFill>
              </a:defRPr>
            </a:pPr>
            <a:r>
              <a:rPr dirty="0"/>
              <a:t>Ready for submission</a:t>
            </a:r>
          </a:p>
          <a:p>
            <a:pPr>
              <a:defRPr sz="890" b="0">
                <a:solidFill>
                  <a:srgbClr val="141414"/>
                </a:solidFill>
              </a:defRPr>
            </a:pPr>
            <a:r>
              <a:rPr dirty="0"/>
              <a:t>• Schwarzschild modeling with MEGARA</a:t>
            </a:r>
          </a:p>
          <a:p>
            <a:pPr>
              <a:defRPr sz="890" b="0">
                <a:solidFill>
                  <a:srgbClr val="141414"/>
                </a:solidFill>
              </a:defRPr>
            </a:pPr>
            <a:r>
              <a:rPr dirty="0"/>
              <a:t>• SMBH mass: 3.6×10⁶ M☉</a:t>
            </a:r>
          </a:p>
          <a:p>
            <a:pPr>
              <a:defRPr sz="890" b="0">
                <a:solidFill>
                  <a:srgbClr val="141414"/>
                </a:solidFill>
              </a:defRPr>
            </a:pPr>
            <a:r>
              <a:rPr dirty="0"/>
              <a:t>• Nuclear disk-like dynamical component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82323" y="1079202"/>
            <a:ext cx="2743200" cy="274320"/>
          </a:xfrm>
          <a:prstGeom prst="rect">
            <a:avLst/>
          </a:prstGeom>
          <a:noFill/>
        </p:spPr>
        <p:txBody>
          <a:bodyPr wrap="square" lIns="18288" rIns="18288">
            <a:spAutoFit/>
          </a:bodyPr>
          <a:lstStyle/>
          <a:p>
            <a:pPr algn="ctr">
              <a:defRPr sz="1350" b="1">
                <a:solidFill>
                  <a:srgbClr val="AB0F30"/>
                </a:solidFill>
              </a:defRPr>
            </a:pPr>
            <a:r>
              <a:t>LINERs + Fermi-LAT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136603" y="1399241"/>
            <a:ext cx="2697480" cy="1418384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1E1E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0" name="Picture 9" descr="LINER_fig1_clean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457" b="28516"/>
          <a:stretch>
            <a:fillRect/>
          </a:stretch>
        </p:blipFill>
        <p:spPr>
          <a:xfrm>
            <a:off x="3136603" y="1473404"/>
            <a:ext cx="2606040" cy="128707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59463" y="2893964"/>
            <a:ext cx="2743200" cy="1600200"/>
          </a:xfrm>
          <a:prstGeom prst="rect">
            <a:avLst/>
          </a:prstGeom>
          <a:noFill/>
        </p:spPr>
        <p:txBody>
          <a:bodyPr wrap="square" lIns="18288" rIns="18288">
            <a:spAutoFit/>
          </a:bodyPr>
          <a:lstStyle/>
          <a:p>
            <a:pPr>
              <a:defRPr sz="890" b="0">
                <a:solidFill>
                  <a:srgbClr val="141414"/>
                </a:solidFill>
              </a:defRPr>
            </a:pPr>
            <a:r>
              <a:rPr dirty="0"/>
              <a:t>León, Domínguez, Dinesh &amp; Gil de Paz</a:t>
            </a:r>
          </a:p>
          <a:p>
            <a:pPr>
              <a:defRPr sz="890" b="0">
                <a:solidFill>
                  <a:srgbClr val="141414"/>
                </a:solidFill>
              </a:defRPr>
            </a:pPr>
            <a:r>
              <a:rPr dirty="0"/>
              <a:t>Submitted to Fermi-LAT collaboration</a:t>
            </a:r>
          </a:p>
          <a:p>
            <a:pPr>
              <a:defRPr sz="890" b="0">
                <a:solidFill>
                  <a:srgbClr val="141414"/>
                </a:solidFill>
              </a:defRPr>
            </a:pPr>
            <a:r>
              <a:rPr dirty="0"/>
              <a:t>• First population limits on </a:t>
            </a:r>
            <a:r>
              <a:rPr dirty="0" err="1"/>
              <a:t>γ</a:t>
            </a:r>
            <a:r>
              <a:rPr dirty="0"/>
              <a:t>-ray efficiency</a:t>
            </a:r>
          </a:p>
          <a:p>
            <a:pPr>
              <a:defRPr sz="890" b="0">
                <a:solidFill>
                  <a:srgbClr val="141414"/>
                </a:solidFill>
              </a:defRPr>
            </a:pPr>
            <a:r>
              <a:rPr dirty="0"/>
              <a:t>• Extended LINER shocks inefficient</a:t>
            </a:r>
          </a:p>
          <a:p>
            <a:pPr>
              <a:defRPr sz="890" b="0">
                <a:solidFill>
                  <a:srgbClr val="141414"/>
                </a:solidFill>
              </a:defRPr>
            </a:pPr>
            <a:r>
              <a:rPr dirty="0"/>
              <a:t>• Efficient </a:t>
            </a:r>
            <a:r>
              <a:rPr dirty="0" err="1"/>
              <a:t>γ</a:t>
            </a:r>
            <a:r>
              <a:rPr dirty="0"/>
              <a:t>-rays require compact jets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32533" y="88388"/>
            <a:ext cx="2882543" cy="300082"/>
          </a:xfrm>
          <a:prstGeom prst="rect">
            <a:avLst/>
          </a:prstGeom>
          <a:noFill/>
        </p:spPr>
        <p:txBody>
          <a:bodyPr wrap="square" lIns="18288" rIns="18288">
            <a:spAutoFit/>
          </a:bodyPr>
          <a:lstStyle/>
          <a:p>
            <a:pPr algn="ctr">
              <a:defRPr sz="1350" b="1">
                <a:solidFill>
                  <a:srgbClr val="AB0F30"/>
                </a:solidFill>
              </a:defRPr>
            </a:pPr>
            <a:r>
              <a:rPr lang="es-ES" dirty="0"/>
              <a:t>UFO in IRAS 17020+4544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990387" y="446520"/>
            <a:ext cx="2697480" cy="2745584"/>
          </a:xfrm>
          <a:prstGeom prst="roundRect">
            <a:avLst>
              <a:gd name="adj" fmla="val 6813"/>
            </a:avLst>
          </a:prstGeom>
          <a:solidFill>
            <a:srgbClr val="FFFFFF"/>
          </a:solidFill>
          <a:ln w="12700">
            <a:solidFill>
              <a:srgbClr val="E1E1E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TextBox 14"/>
          <p:cNvSpPr txBox="1"/>
          <p:nvPr/>
        </p:nvSpPr>
        <p:spPr>
          <a:xfrm>
            <a:off x="6036107" y="3228530"/>
            <a:ext cx="2743200" cy="640175"/>
          </a:xfrm>
          <a:prstGeom prst="rect">
            <a:avLst/>
          </a:prstGeom>
          <a:noFill/>
        </p:spPr>
        <p:txBody>
          <a:bodyPr wrap="square" lIns="18288" rIns="18288">
            <a:spAutoFit/>
          </a:bodyPr>
          <a:lstStyle/>
          <a:p>
            <a:pPr>
              <a:defRPr sz="890" b="0">
                <a:solidFill>
                  <a:srgbClr val="141414"/>
                </a:solidFill>
              </a:defRPr>
            </a:pPr>
            <a:r>
              <a:rPr dirty="0"/>
              <a:t>Bellocchi et al.</a:t>
            </a:r>
            <a:r>
              <a:rPr lang="es-ES" dirty="0"/>
              <a:t>, </a:t>
            </a:r>
            <a:r>
              <a:rPr dirty="0"/>
              <a:t>Accepted in A&amp;A</a:t>
            </a:r>
          </a:p>
          <a:p>
            <a:pPr>
              <a:defRPr sz="890" b="0">
                <a:solidFill>
                  <a:srgbClr val="141414"/>
                </a:solidFill>
              </a:defRPr>
            </a:pPr>
            <a:r>
              <a:rPr dirty="0"/>
              <a:t>• Fast ionized outflow in Hα and [OIII]</a:t>
            </a:r>
          </a:p>
          <a:p>
            <a:pPr>
              <a:defRPr sz="890" b="0">
                <a:solidFill>
                  <a:srgbClr val="141414"/>
                </a:solidFill>
              </a:defRPr>
            </a:pPr>
            <a:r>
              <a:rPr dirty="0"/>
              <a:t>• Multi-phase, energy-conserving feedback</a:t>
            </a:r>
          </a:p>
          <a:p>
            <a:pPr>
              <a:defRPr sz="890" b="0">
                <a:solidFill>
                  <a:srgbClr val="141414"/>
                </a:solidFill>
              </a:defRPr>
            </a:pPr>
            <a:r>
              <a:rPr dirty="0"/>
              <a:t>• Molecular phase dominates mass budget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63043" y="6664107"/>
            <a:ext cx="8961120" cy="228600"/>
          </a:xfrm>
          <a:prstGeom prst="rect">
            <a:avLst/>
          </a:prstGeom>
          <a:noFill/>
        </p:spPr>
        <p:txBody>
          <a:bodyPr wrap="square" lIns="18288" rIns="18288">
            <a:spAutoFit/>
          </a:bodyPr>
          <a:lstStyle/>
          <a:p>
            <a:pPr algn="ctr">
              <a:defRPr sz="800" b="0">
                <a:solidFill>
                  <a:srgbClr val="505050"/>
                </a:solidFill>
              </a:defRPr>
            </a:pPr>
            <a:r>
              <a:rPr dirty="0"/>
              <a:t>These are not yet represented in the refereed publication statistics shown earlier.</a:t>
            </a:r>
          </a:p>
        </p:txBody>
      </p:sp>
      <p:sp>
        <p:nvSpPr>
          <p:cNvPr id="17" name="Rounded Rectangle 8">
            <a:extLst>
              <a:ext uri="{FF2B5EF4-FFF2-40B4-BE49-F238E27FC236}">
                <a16:creationId xmlns:a16="http://schemas.microsoft.com/office/drawing/2014/main" id="{04BFB396-0A29-C79A-A6C5-CE93C6C0CCDB}"/>
              </a:ext>
            </a:extLst>
          </p:cNvPr>
          <p:cNvSpPr/>
          <p:nvPr/>
        </p:nvSpPr>
        <p:spPr>
          <a:xfrm>
            <a:off x="3136603" y="4002410"/>
            <a:ext cx="2697480" cy="1926756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1E1E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6BC47C90-C0C9-9A88-91B4-F5149E1E87F4}"/>
              </a:ext>
            </a:extLst>
          </p:cNvPr>
          <p:cNvSpPr txBox="1"/>
          <p:nvPr/>
        </p:nvSpPr>
        <p:spPr>
          <a:xfrm>
            <a:off x="3159463" y="6017757"/>
            <a:ext cx="2743200" cy="503215"/>
          </a:xfrm>
          <a:prstGeom prst="rect">
            <a:avLst/>
          </a:prstGeom>
          <a:noFill/>
        </p:spPr>
        <p:txBody>
          <a:bodyPr wrap="square" lIns="18288" rIns="18288">
            <a:spAutoFit/>
          </a:bodyPr>
          <a:lstStyle/>
          <a:p>
            <a:pPr>
              <a:defRPr sz="890" b="0">
                <a:solidFill>
                  <a:srgbClr val="141414"/>
                </a:solidFill>
              </a:defRPr>
            </a:pPr>
            <a:r>
              <a:rPr lang="es-ES" dirty="0"/>
              <a:t>Malik et al., </a:t>
            </a:r>
            <a:r>
              <a:rPr lang="es-ES" dirty="0" err="1"/>
              <a:t>accepted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publication</a:t>
            </a:r>
            <a:endParaRPr lang="es-ES" dirty="0"/>
          </a:p>
          <a:p>
            <a:pPr>
              <a:defRPr sz="890" b="0">
                <a:solidFill>
                  <a:srgbClr val="141414"/>
                </a:solidFill>
              </a:defRPr>
            </a:pPr>
            <a:r>
              <a:rPr lang="es-ES" dirty="0"/>
              <a:t>• </a:t>
            </a:r>
            <a:r>
              <a:rPr lang="es-ES" sz="890" dirty="0" err="1"/>
              <a:t>First</a:t>
            </a:r>
            <a:r>
              <a:rPr lang="es-ES" sz="890" dirty="0"/>
              <a:t> </a:t>
            </a:r>
            <a:r>
              <a:rPr lang="es-ES" sz="890" dirty="0" err="1"/>
              <a:t>robust</a:t>
            </a:r>
            <a:r>
              <a:rPr lang="es-ES" sz="890" dirty="0"/>
              <a:t> </a:t>
            </a:r>
            <a:r>
              <a:rPr lang="es-ES" sz="890" dirty="0" err="1"/>
              <a:t>detection</a:t>
            </a:r>
            <a:r>
              <a:rPr lang="es-ES" sz="890" dirty="0"/>
              <a:t> </a:t>
            </a:r>
            <a:r>
              <a:rPr lang="es-ES" sz="890" dirty="0" err="1"/>
              <a:t>of</a:t>
            </a:r>
            <a:r>
              <a:rPr lang="es-ES" sz="890" dirty="0"/>
              <a:t> CGM </a:t>
            </a:r>
            <a:r>
              <a:rPr lang="es-ES" sz="890" dirty="0" err="1"/>
              <a:t>magnetic</a:t>
            </a:r>
            <a:r>
              <a:rPr lang="es-ES" sz="890" dirty="0"/>
              <a:t> </a:t>
            </a:r>
            <a:r>
              <a:rPr lang="es-ES" sz="890" dirty="0" err="1"/>
              <a:t>fields</a:t>
            </a:r>
            <a:r>
              <a:rPr lang="es-ES" sz="890" dirty="0"/>
              <a:t> at </a:t>
            </a:r>
            <a:r>
              <a:rPr lang="es-ES" sz="890" dirty="0" err="1"/>
              <a:t>high</a:t>
            </a:r>
            <a:r>
              <a:rPr lang="es-ES" sz="890" dirty="0"/>
              <a:t>-z</a:t>
            </a:r>
            <a:endParaRPr lang="es-ES" dirty="0"/>
          </a:p>
        </p:txBody>
      </p:sp>
      <p:sp>
        <p:nvSpPr>
          <p:cNvPr id="19" name="Rounded Rectangle 4">
            <a:extLst>
              <a:ext uri="{FF2B5EF4-FFF2-40B4-BE49-F238E27FC236}">
                <a16:creationId xmlns:a16="http://schemas.microsoft.com/office/drawing/2014/main" id="{EFF26BDA-E53D-134F-320B-B773C372212E}"/>
              </a:ext>
            </a:extLst>
          </p:cNvPr>
          <p:cNvSpPr/>
          <p:nvPr/>
        </p:nvSpPr>
        <p:spPr>
          <a:xfrm>
            <a:off x="295046" y="4359596"/>
            <a:ext cx="2651760" cy="1926756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1E1E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0" name="TextBox 10">
            <a:extLst>
              <a:ext uri="{FF2B5EF4-FFF2-40B4-BE49-F238E27FC236}">
                <a16:creationId xmlns:a16="http://schemas.microsoft.com/office/drawing/2014/main" id="{7F48A14C-DC65-59F9-5648-93719ABACC70}"/>
              </a:ext>
            </a:extLst>
          </p:cNvPr>
          <p:cNvSpPr txBox="1"/>
          <p:nvPr/>
        </p:nvSpPr>
        <p:spPr>
          <a:xfrm>
            <a:off x="309935" y="6286352"/>
            <a:ext cx="2743200" cy="503215"/>
          </a:xfrm>
          <a:prstGeom prst="rect">
            <a:avLst/>
          </a:prstGeom>
          <a:noFill/>
        </p:spPr>
        <p:txBody>
          <a:bodyPr wrap="square" lIns="18288" rIns="18288">
            <a:spAutoFit/>
          </a:bodyPr>
          <a:lstStyle/>
          <a:p>
            <a:pPr>
              <a:defRPr sz="890" b="0">
                <a:solidFill>
                  <a:srgbClr val="141414"/>
                </a:solidFill>
              </a:defRPr>
            </a:pPr>
            <a:r>
              <a:rPr lang="es-ES" dirty="0"/>
              <a:t>Macías, </a:t>
            </a:r>
            <a:r>
              <a:rPr lang="es-ES" dirty="0" err="1"/>
              <a:t>Koda</a:t>
            </a:r>
            <a:r>
              <a:rPr lang="es-ES" dirty="0"/>
              <a:t>, Gil de Paz, Catalán-Torrecilla, in </a:t>
            </a:r>
            <a:r>
              <a:rPr lang="es-ES" dirty="0" err="1"/>
              <a:t>prep</a:t>
            </a:r>
            <a:r>
              <a:rPr lang="es-ES" dirty="0"/>
              <a:t>.  </a:t>
            </a:r>
          </a:p>
          <a:p>
            <a:pPr>
              <a:defRPr sz="890" b="0">
                <a:solidFill>
                  <a:srgbClr val="141414"/>
                </a:solidFill>
              </a:defRPr>
            </a:pPr>
            <a:r>
              <a:rPr lang="es-ES" dirty="0"/>
              <a:t>• </a:t>
            </a:r>
            <a:r>
              <a:rPr lang="es-ES" dirty="0" err="1"/>
              <a:t>Smooth</a:t>
            </a:r>
            <a:r>
              <a:rPr lang="es-ES" dirty="0"/>
              <a:t> </a:t>
            </a:r>
            <a:r>
              <a:rPr lang="es-ES" dirty="0" err="1"/>
              <a:t>transition</a:t>
            </a:r>
            <a:r>
              <a:rPr lang="es-ES" dirty="0"/>
              <a:t> </a:t>
            </a:r>
            <a:r>
              <a:rPr lang="es-ES" dirty="0" err="1"/>
              <a:t>between</a:t>
            </a:r>
            <a:r>
              <a:rPr lang="es-ES" dirty="0"/>
              <a:t> normal </a:t>
            </a:r>
            <a:r>
              <a:rPr lang="es-ES" dirty="0" err="1"/>
              <a:t>galaxies</a:t>
            </a:r>
            <a:r>
              <a:rPr lang="es-ES" dirty="0"/>
              <a:t> and </a:t>
            </a:r>
            <a:r>
              <a:rPr lang="es-ES" dirty="0" err="1"/>
              <a:t>UDGs</a:t>
            </a:r>
            <a:r>
              <a:rPr lang="es-ES" dirty="0"/>
              <a:t> (no </a:t>
            </a:r>
            <a:r>
              <a:rPr lang="es-ES" dirty="0" err="1"/>
              <a:t>dichotomy</a:t>
            </a:r>
            <a:r>
              <a:rPr lang="es-ES" dirty="0"/>
              <a:t>). </a:t>
            </a:r>
          </a:p>
        </p:txBody>
      </p:sp>
      <p:sp>
        <p:nvSpPr>
          <p:cNvPr id="26" name="TextBox 11">
            <a:extLst>
              <a:ext uri="{FF2B5EF4-FFF2-40B4-BE49-F238E27FC236}">
                <a16:creationId xmlns:a16="http://schemas.microsoft.com/office/drawing/2014/main" id="{192F1977-1276-A4E1-68CB-8D08DEA4E80C}"/>
              </a:ext>
            </a:extLst>
          </p:cNvPr>
          <p:cNvSpPr txBox="1"/>
          <p:nvPr/>
        </p:nvSpPr>
        <p:spPr>
          <a:xfrm>
            <a:off x="5894692" y="3843829"/>
            <a:ext cx="2910137" cy="507831"/>
          </a:xfrm>
          <a:prstGeom prst="rect">
            <a:avLst/>
          </a:prstGeom>
          <a:noFill/>
        </p:spPr>
        <p:txBody>
          <a:bodyPr wrap="square" lIns="18288" rIns="18288">
            <a:spAutoFit/>
          </a:bodyPr>
          <a:lstStyle/>
          <a:p>
            <a:pPr algn="ctr">
              <a:defRPr sz="1350" b="1">
                <a:solidFill>
                  <a:srgbClr val="AB0F30"/>
                </a:solidFill>
              </a:defRPr>
            </a:pPr>
            <a:r>
              <a:rPr lang="es-ES" dirty="0" err="1"/>
              <a:t>Ionized</a:t>
            </a:r>
            <a:r>
              <a:rPr lang="es-ES" dirty="0"/>
              <a:t> </a:t>
            </a:r>
            <a:r>
              <a:rPr lang="es-ES" dirty="0" err="1"/>
              <a:t>outflows</a:t>
            </a:r>
            <a:r>
              <a:rPr lang="es-ES" dirty="0"/>
              <a:t> in MEGADES</a:t>
            </a:r>
          </a:p>
          <a:p>
            <a:pPr algn="ctr">
              <a:defRPr sz="1350" b="1">
                <a:solidFill>
                  <a:srgbClr val="AB0F30"/>
                </a:solidFill>
              </a:defRPr>
            </a:pPr>
            <a:endParaRPr dirty="0"/>
          </a:p>
        </p:txBody>
      </p:sp>
      <p:sp>
        <p:nvSpPr>
          <p:cNvPr id="27" name="Rounded Rectangle 12">
            <a:extLst>
              <a:ext uri="{FF2B5EF4-FFF2-40B4-BE49-F238E27FC236}">
                <a16:creationId xmlns:a16="http://schemas.microsoft.com/office/drawing/2014/main" id="{8D777E90-4B55-A6D8-3C2E-180DCBF3E3F3}"/>
              </a:ext>
            </a:extLst>
          </p:cNvPr>
          <p:cNvSpPr/>
          <p:nvPr/>
        </p:nvSpPr>
        <p:spPr>
          <a:xfrm>
            <a:off x="6001022" y="4192015"/>
            <a:ext cx="2697480" cy="1725262"/>
          </a:xfrm>
          <a:prstGeom prst="roundRect">
            <a:avLst>
              <a:gd name="adj" fmla="val 6813"/>
            </a:avLst>
          </a:prstGeom>
          <a:solidFill>
            <a:srgbClr val="FFFFFF"/>
          </a:solidFill>
          <a:ln w="12700">
            <a:solidFill>
              <a:srgbClr val="E1E1E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9" name="TextBox 11">
            <a:extLst>
              <a:ext uri="{FF2B5EF4-FFF2-40B4-BE49-F238E27FC236}">
                <a16:creationId xmlns:a16="http://schemas.microsoft.com/office/drawing/2014/main" id="{29F01834-9D25-6411-3A7A-017BCE3304BB}"/>
              </a:ext>
            </a:extLst>
          </p:cNvPr>
          <p:cNvSpPr txBox="1"/>
          <p:nvPr/>
        </p:nvSpPr>
        <p:spPr>
          <a:xfrm>
            <a:off x="3082380" y="3685799"/>
            <a:ext cx="2743200" cy="300082"/>
          </a:xfrm>
          <a:prstGeom prst="rect">
            <a:avLst/>
          </a:prstGeom>
          <a:noFill/>
        </p:spPr>
        <p:txBody>
          <a:bodyPr wrap="square" lIns="18288" rIns="18288">
            <a:spAutoFit/>
          </a:bodyPr>
          <a:lstStyle/>
          <a:p>
            <a:pPr algn="ctr">
              <a:defRPr sz="1350" b="1">
                <a:solidFill>
                  <a:srgbClr val="AB0F30"/>
                </a:solidFill>
              </a:defRPr>
            </a:pPr>
            <a:r>
              <a:rPr lang="es-ES" dirty="0"/>
              <a:t>CGM </a:t>
            </a:r>
            <a:r>
              <a:rPr lang="es-ES" dirty="0" err="1"/>
              <a:t>magnetic</a:t>
            </a:r>
            <a:r>
              <a:rPr lang="es-ES" dirty="0"/>
              <a:t> </a:t>
            </a:r>
            <a:r>
              <a:rPr lang="es-ES" dirty="0" err="1"/>
              <a:t>fields</a:t>
            </a:r>
            <a:r>
              <a:rPr lang="es-ES" dirty="0"/>
              <a:t> at </a:t>
            </a:r>
            <a:r>
              <a:rPr lang="es-ES" dirty="0" err="1"/>
              <a:t>high</a:t>
            </a:r>
            <a:r>
              <a:rPr lang="es-ES" dirty="0"/>
              <a:t>-z</a:t>
            </a:r>
            <a:endParaRPr dirty="0"/>
          </a:p>
        </p:txBody>
      </p:sp>
      <p:sp>
        <p:nvSpPr>
          <p:cNvPr id="30" name="TextBox 11">
            <a:extLst>
              <a:ext uri="{FF2B5EF4-FFF2-40B4-BE49-F238E27FC236}">
                <a16:creationId xmlns:a16="http://schemas.microsoft.com/office/drawing/2014/main" id="{4E6D6B9C-DC6F-3AB2-4DB2-DF6A19E972AD}"/>
              </a:ext>
            </a:extLst>
          </p:cNvPr>
          <p:cNvSpPr txBox="1"/>
          <p:nvPr/>
        </p:nvSpPr>
        <p:spPr>
          <a:xfrm>
            <a:off x="225995" y="4048187"/>
            <a:ext cx="2743200" cy="300082"/>
          </a:xfrm>
          <a:prstGeom prst="rect">
            <a:avLst/>
          </a:prstGeom>
          <a:noFill/>
        </p:spPr>
        <p:txBody>
          <a:bodyPr wrap="square" lIns="18288" rIns="18288">
            <a:spAutoFit/>
          </a:bodyPr>
          <a:lstStyle/>
          <a:p>
            <a:pPr algn="ctr">
              <a:defRPr sz="1350" b="1">
                <a:solidFill>
                  <a:srgbClr val="AB0F30"/>
                </a:solidFill>
              </a:defRPr>
            </a:pPr>
            <a:r>
              <a:rPr lang="es-ES" dirty="0"/>
              <a:t>Coma </a:t>
            </a:r>
            <a:r>
              <a:rPr lang="es-ES" dirty="0" err="1"/>
              <a:t>Cluster</a:t>
            </a:r>
            <a:r>
              <a:rPr lang="es-ES" dirty="0"/>
              <a:t> </a:t>
            </a:r>
            <a:r>
              <a:rPr lang="es-ES" dirty="0" err="1"/>
              <a:t>UDGs</a:t>
            </a:r>
            <a:endParaRPr dirty="0"/>
          </a:p>
        </p:txBody>
      </p:sp>
      <p:sp>
        <p:nvSpPr>
          <p:cNvPr id="23" name="TextBox 11">
            <a:extLst>
              <a:ext uri="{FF2B5EF4-FFF2-40B4-BE49-F238E27FC236}">
                <a16:creationId xmlns:a16="http://schemas.microsoft.com/office/drawing/2014/main" id="{813DC222-5D3F-BD3B-2723-8737F9CDA00C}"/>
              </a:ext>
            </a:extLst>
          </p:cNvPr>
          <p:cNvSpPr txBox="1"/>
          <p:nvPr/>
        </p:nvSpPr>
        <p:spPr>
          <a:xfrm>
            <a:off x="8950850" y="59799"/>
            <a:ext cx="2743200" cy="507831"/>
          </a:xfrm>
          <a:prstGeom prst="rect">
            <a:avLst/>
          </a:prstGeom>
          <a:noFill/>
        </p:spPr>
        <p:txBody>
          <a:bodyPr wrap="square" lIns="18288" rIns="18288">
            <a:spAutoFit/>
          </a:bodyPr>
          <a:lstStyle/>
          <a:p>
            <a:pPr algn="ctr">
              <a:defRPr sz="1350" b="1">
                <a:solidFill>
                  <a:srgbClr val="AB0F30"/>
                </a:solidFill>
              </a:defRPr>
            </a:pPr>
            <a:r>
              <a:rPr lang="es-ES" dirty="0"/>
              <a:t>Planes </a:t>
            </a:r>
            <a:r>
              <a:rPr lang="es-ES" dirty="0" err="1"/>
              <a:t>of</a:t>
            </a:r>
            <a:r>
              <a:rPr lang="es-ES" dirty="0"/>
              <a:t> </a:t>
            </a:r>
            <a:br>
              <a:rPr lang="es-ES" dirty="0"/>
            </a:br>
            <a:r>
              <a:rPr lang="es-ES" dirty="0" err="1"/>
              <a:t>satellites</a:t>
            </a:r>
            <a:r>
              <a:rPr lang="es-ES" dirty="0"/>
              <a:t> (</a:t>
            </a:r>
            <a:r>
              <a:rPr lang="es-ES" dirty="0" err="1"/>
              <a:t>sims</a:t>
            </a:r>
            <a:r>
              <a:rPr lang="es-ES" dirty="0"/>
              <a:t>)</a:t>
            </a:r>
            <a:endParaRPr dirty="0"/>
          </a:p>
        </p:txBody>
      </p:sp>
      <p:sp>
        <p:nvSpPr>
          <p:cNvPr id="24" name="Rounded Rectangle 12">
            <a:extLst>
              <a:ext uri="{FF2B5EF4-FFF2-40B4-BE49-F238E27FC236}">
                <a16:creationId xmlns:a16="http://schemas.microsoft.com/office/drawing/2014/main" id="{951DC8F5-D34F-1493-CD04-817FE56AFDD4}"/>
              </a:ext>
            </a:extLst>
          </p:cNvPr>
          <p:cNvSpPr/>
          <p:nvPr/>
        </p:nvSpPr>
        <p:spPr>
          <a:xfrm>
            <a:off x="8950850" y="595707"/>
            <a:ext cx="2843741" cy="2175304"/>
          </a:xfrm>
          <a:prstGeom prst="roundRect">
            <a:avLst>
              <a:gd name="adj" fmla="val 6813"/>
            </a:avLst>
          </a:prstGeom>
          <a:solidFill>
            <a:srgbClr val="FFFFFF"/>
          </a:solidFill>
          <a:ln w="12700">
            <a:solidFill>
              <a:srgbClr val="E1E1E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1" name="TextBox 10">
            <a:extLst>
              <a:ext uri="{FF2B5EF4-FFF2-40B4-BE49-F238E27FC236}">
                <a16:creationId xmlns:a16="http://schemas.microsoft.com/office/drawing/2014/main" id="{DF8D770B-B8B6-467C-3D75-A65886062348}"/>
              </a:ext>
            </a:extLst>
          </p:cNvPr>
          <p:cNvSpPr txBox="1"/>
          <p:nvPr/>
        </p:nvSpPr>
        <p:spPr>
          <a:xfrm>
            <a:off x="8844171" y="2784700"/>
            <a:ext cx="3291908" cy="640175"/>
          </a:xfrm>
          <a:prstGeom prst="rect">
            <a:avLst/>
          </a:prstGeom>
          <a:noFill/>
        </p:spPr>
        <p:txBody>
          <a:bodyPr wrap="square" lIns="18288" rIns="18288">
            <a:spAutoFit/>
          </a:bodyPr>
          <a:lstStyle/>
          <a:p>
            <a:pPr>
              <a:defRPr sz="890" b="0">
                <a:solidFill>
                  <a:srgbClr val="141414"/>
                </a:solidFill>
              </a:defRPr>
            </a:pPr>
            <a:r>
              <a:rPr lang="es-ES" dirty="0"/>
              <a:t>Rodríguez-Cardoso, Roca, </a:t>
            </a:r>
            <a:r>
              <a:rPr lang="es-ES" dirty="0" err="1"/>
              <a:t>Agertz</a:t>
            </a:r>
            <a:r>
              <a:rPr lang="es-ES" dirty="0"/>
              <a:t>, Gallego et al., </a:t>
            </a:r>
            <a:r>
              <a:rPr lang="es-ES" dirty="0" err="1"/>
              <a:t>subm</a:t>
            </a:r>
            <a:r>
              <a:rPr lang="es-ES" dirty="0"/>
              <a:t>. A&amp;A</a:t>
            </a:r>
          </a:p>
          <a:p>
            <a:pPr>
              <a:defRPr sz="890" b="0">
                <a:solidFill>
                  <a:srgbClr val="141414"/>
                </a:solidFill>
              </a:defRPr>
            </a:pPr>
            <a:r>
              <a:rPr lang="es-ES" dirty="0"/>
              <a:t>• </a:t>
            </a:r>
            <a:r>
              <a:rPr lang="es-ES" dirty="0" err="1"/>
              <a:t>Planarity</a:t>
            </a:r>
            <a:r>
              <a:rPr lang="es-ES" dirty="0"/>
              <a:t> and </a:t>
            </a:r>
            <a:r>
              <a:rPr lang="es-ES" dirty="0" err="1"/>
              <a:t>dynamical</a:t>
            </a:r>
            <a:r>
              <a:rPr lang="es-ES" dirty="0"/>
              <a:t> </a:t>
            </a:r>
            <a:r>
              <a:rPr lang="es-ES" dirty="0" err="1"/>
              <a:t>coherence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satellite</a:t>
            </a:r>
            <a:r>
              <a:rPr lang="es-ES" dirty="0"/>
              <a:t> </a:t>
            </a:r>
            <a:r>
              <a:rPr lang="es-ES" dirty="0" err="1"/>
              <a:t>distributions</a:t>
            </a:r>
            <a:r>
              <a:rPr lang="es-ES" dirty="0"/>
              <a:t> </a:t>
            </a:r>
            <a:r>
              <a:rPr lang="es-ES" dirty="0" err="1"/>
              <a:t>enhanced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a </a:t>
            </a:r>
            <a:r>
              <a:rPr lang="es-ES" dirty="0" err="1"/>
              <a:t>massive</a:t>
            </a:r>
            <a:r>
              <a:rPr lang="es-ES" dirty="0"/>
              <a:t> GSE-</a:t>
            </a:r>
            <a:r>
              <a:rPr lang="es-ES" dirty="0" err="1"/>
              <a:t>like</a:t>
            </a:r>
            <a:r>
              <a:rPr lang="es-ES" dirty="0"/>
              <a:t> </a:t>
            </a:r>
            <a:r>
              <a:rPr lang="es-ES" dirty="0" err="1"/>
              <a:t>merger</a:t>
            </a:r>
            <a:endParaRPr lang="es-ES" dirty="0"/>
          </a:p>
          <a:p>
            <a:pPr>
              <a:defRPr sz="890" b="0">
                <a:solidFill>
                  <a:srgbClr val="141414"/>
                </a:solidFill>
              </a:defRPr>
            </a:pPr>
            <a:r>
              <a:rPr lang="es-ES" dirty="0"/>
              <a:t>• Planes </a:t>
            </a:r>
            <a:r>
              <a:rPr lang="es-ES" dirty="0" err="1"/>
              <a:t>driven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</a:t>
            </a:r>
            <a:r>
              <a:rPr lang="es-ES" dirty="0" err="1"/>
              <a:t>anisotropies</a:t>
            </a:r>
            <a:r>
              <a:rPr lang="es-ES" dirty="0"/>
              <a:t> in host DM halos and LSS</a:t>
            </a:r>
          </a:p>
        </p:txBody>
      </p:sp>
      <p:pic>
        <p:nvPicPr>
          <p:cNvPr id="32" name="Picture 23" descr="A collage of images of various objects&#10;&#10;AI-generated content may be incorrect.">
            <a:extLst>
              <a:ext uri="{FF2B5EF4-FFF2-40B4-BE49-F238E27FC236}">
                <a16:creationId xmlns:a16="http://schemas.microsoft.com/office/drawing/2014/main" id="{EFC86C27-1EF3-2502-CB25-E4A6F7532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0184" y="696243"/>
            <a:ext cx="2503790" cy="1994309"/>
          </a:xfrm>
          <a:prstGeom prst="rect">
            <a:avLst/>
          </a:prstGeom>
        </p:spPr>
      </p:pic>
      <p:grpSp>
        <p:nvGrpSpPr>
          <p:cNvPr id="21" name="Grupo 20">
            <a:extLst>
              <a:ext uri="{FF2B5EF4-FFF2-40B4-BE49-F238E27FC236}">
                <a16:creationId xmlns:a16="http://schemas.microsoft.com/office/drawing/2014/main" id="{009A48E4-8032-1441-C4A8-2792C63FFE1E}"/>
              </a:ext>
            </a:extLst>
          </p:cNvPr>
          <p:cNvGrpSpPr/>
          <p:nvPr/>
        </p:nvGrpSpPr>
        <p:grpSpPr>
          <a:xfrm>
            <a:off x="6225244" y="481046"/>
            <a:ext cx="2333566" cy="2692368"/>
            <a:chOff x="6235214" y="1433767"/>
            <a:chExt cx="2333566" cy="2692368"/>
          </a:xfrm>
        </p:grpSpPr>
        <p:pic>
          <p:nvPicPr>
            <p:cNvPr id="22" name="Picture 13" descr="Bell_Ha_maps.png">
              <a:extLst>
                <a:ext uri="{FF2B5EF4-FFF2-40B4-BE49-F238E27FC236}">
                  <a16:creationId xmlns:a16="http://schemas.microsoft.com/office/drawing/2014/main" id="{05DD601D-2071-C8E1-5C7C-EFDD82F8C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5317" r="18462" b="20261"/>
            <a:stretch>
              <a:fillRect/>
            </a:stretch>
          </p:blipFill>
          <p:spPr>
            <a:xfrm>
              <a:off x="6738026" y="1433767"/>
              <a:ext cx="1830754" cy="2671420"/>
            </a:xfrm>
            <a:prstGeom prst="rect">
              <a:avLst/>
            </a:prstGeom>
          </p:spPr>
        </p:pic>
        <p:pic>
          <p:nvPicPr>
            <p:cNvPr id="25" name="Imagen 24" descr="Gráfico&#10;&#10;Descripción generada automáticamente">
              <a:extLst>
                <a:ext uri="{FF2B5EF4-FFF2-40B4-BE49-F238E27FC236}">
                  <a16:creationId xmlns:a16="http://schemas.microsoft.com/office/drawing/2014/main" id="{64070285-C3A4-E27D-E0EC-95F4B4F69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78621" y="3135212"/>
              <a:ext cx="1154221" cy="990923"/>
            </a:xfrm>
            <a:prstGeom prst="rect">
              <a:avLst/>
            </a:prstGeom>
          </p:spPr>
        </p:pic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1EBB25FB-15CA-1175-E388-85E64335A71F}"/>
                </a:ext>
              </a:extLst>
            </p:cNvPr>
            <p:cNvSpPr txBox="1"/>
            <p:nvPr/>
          </p:nvSpPr>
          <p:spPr>
            <a:xfrm flipH="1">
              <a:off x="6235214" y="3235036"/>
              <a:ext cx="700344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8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Molecular</a:t>
              </a:r>
              <a:r>
                <a:rPr lang="es-ES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outflow</a:t>
              </a:r>
              <a:endParaRPr lang="es-E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4" name="Conector recto de flecha 33">
              <a:extLst>
                <a:ext uri="{FF2B5EF4-FFF2-40B4-BE49-F238E27FC236}">
                  <a16:creationId xmlns:a16="http://schemas.microsoft.com/office/drawing/2014/main" id="{5A208CCA-925C-05D4-7C8F-5A13854020AE}"/>
                </a:ext>
              </a:extLst>
            </p:cNvPr>
            <p:cNvCxnSpPr>
              <a:cxnSpLocks/>
            </p:cNvCxnSpPr>
            <p:nvPr/>
          </p:nvCxnSpPr>
          <p:spPr>
            <a:xfrm>
              <a:off x="6699116" y="3730490"/>
              <a:ext cx="189525" cy="78548"/>
            </a:xfrm>
            <a:prstGeom prst="straightConnector1">
              <a:avLst/>
            </a:prstGeom>
            <a:ln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recto de flecha 34">
              <a:extLst>
                <a:ext uri="{FF2B5EF4-FFF2-40B4-BE49-F238E27FC236}">
                  <a16:creationId xmlns:a16="http://schemas.microsoft.com/office/drawing/2014/main" id="{A4C87510-5D56-665E-E603-FA13C8B97CE4}"/>
                </a:ext>
              </a:extLst>
            </p:cNvPr>
            <p:cNvCxnSpPr>
              <a:cxnSpLocks/>
            </p:cNvCxnSpPr>
            <p:nvPr/>
          </p:nvCxnSpPr>
          <p:spPr>
            <a:xfrm>
              <a:off x="6731541" y="3582018"/>
              <a:ext cx="174095" cy="11204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recto de flecha 35">
              <a:extLst>
                <a:ext uri="{FF2B5EF4-FFF2-40B4-BE49-F238E27FC236}">
                  <a16:creationId xmlns:a16="http://schemas.microsoft.com/office/drawing/2014/main" id="{4F28434F-6586-4639-7FBA-B30AB01320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09853" y="3625095"/>
              <a:ext cx="164012" cy="41389"/>
            </a:xfrm>
            <a:prstGeom prst="straightConnector1">
              <a:avLst/>
            </a:prstGeom>
            <a:ln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cto de flecha 36">
              <a:extLst>
                <a:ext uri="{FF2B5EF4-FFF2-40B4-BE49-F238E27FC236}">
                  <a16:creationId xmlns:a16="http://schemas.microsoft.com/office/drawing/2014/main" id="{87D570C3-7F2F-362A-D683-7E7ABB697DF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16856" y="3723732"/>
              <a:ext cx="123118" cy="11210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11">
            <a:extLst>
              <a:ext uri="{FF2B5EF4-FFF2-40B4-BE49-F238E27FC236}">
                <a16:creationId xmlns:a16="http://schemas.microsoft.com/office/drawing/2014/main" id="{64F8603E-1ECA-9D7B-7E43-C2A8AEDF723D}"/>
              </a:ext>
            </a:extLst>
          </p:cNvPr>
          <p:cNvSpPr txBox="1"/>
          <p:nvPr/>
        </p:nvSpPr>
        <p:spPr>
          <a:xfrm>
            <a:off x="6077852" y="585268"/>
            <a:ext cx="634095" cy="300082"/>
          </a:xfrm>
          <a:prstGeom prst="rect">
            <a:avLst/>
          </a:prstGeom>
          <a:noFill/>
        </p:spPr>
        <p:txBody>
          <a:bodyPr wrap="square" lIns="18288" rIns="18288">
            <a:spAutoFit/>
          </a:bodyPr>
          <a:lstStyle/>
          <a:p>
            <a:pPr algn="ctr">
              <a:defRPr sz="1350" b="1">
                <a:solidFill>
                  <a:srgbClr val="AB0F30"/>
                </a:solidFill>
              </a:defRPr>
            </a:pPr>
            <a:r>
              <a:rPr lang="es-ES" dirty="0">
                <a:solidFill>
                  <a:schemeClr val="tx1"/>
                </a:solidFill>
              </a:rPr>
              <a:t>H𝛂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39" name="TextBox 10">
            <a:extLst>
              <a:ext uri="{FF2B5EF4-FFF2-40B4-BE49-F238E27FC236}">
                <a16:creationId xmlns:a16="http://schemas.microsoft.com/office/drawing/2014/main" id="{D9CEAE24-E222-44BA-D7FC-47B55CE6D060}"/>
              </a:ext>
            </a:extLst>
          </p:cNvPr>
          <p:cNvSpPr txBox="1"/>
          <p:nvPr/>
        </p:nvSpPr>
        <p:spPr>
          <a:xfrm>
            <a:off x="5967529" y="5917277"/>
            <a:ext cx="3128312" cy="777136"/>
          </a:xfrm>
          <a:prstGeom prst="rect">
            <a:avLst/>
          </a:prstGeom>
          <a:noFill/>
        </p:spPr>
        <p:txBody>
          <a:bodyPr wrap="square" lIns="18288" rIns="18288">
            <a:spAutoFit/>
          </a:bodyPr>
          <a:lstStyle/>
          <a:p>
            <a:pPr>
              <a:defRPr sz="890" b="0">
                <a:solidFill>
                  <a:srgbClr val="141414"/>
                </a:solidFill>
              </a:defRPr>
            </a:pPr>
            <a:r>
              <a:rPr lang="es-ES" dirty="0">
                <a:solidFill>
                  <a:schemeClr val="tx1"/>
                </a:solidFill>
              </a:rPr>
              <a:t>Bellocchi, Álvarez-Martín, Catalán-Torrecilla, Gil de Paz, Castillo-Morales, Chamorro-Cazorla, </a:t>
            </a:r>
            <a:r>
              <a:rPr lang="es-ES" dirty="0" err="1">
                <a:solidFill>
                  <a:schemeClr val="tx1"/>
                </a:solidFill>
              </a:rPr>
              <a:t>Ready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for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submission</a:t>
            </a:r>
            <a:endParaRPr lang="es-ES" dirty="0">
              <a:solidFill>
                <a:schemeClr val="tx1"/>
              </a:solidFill>
            </a:endParaRPr>
          </a:p>
          <a:p>
            <a:pPr>
              <a:defRPr sz="890" b="0">
                <a:solidFill>
                  <a:srgbClr val="141414"/>
                </a:solidFill>
              </a:defRPr>
            </a:pPr>
            <a:r>
              <a:rPr lang="es-ES" dirty="0">
                <a:solidFill>
                  <a:schemeClr val="tx1"/>
                </a:solidFill>
              </a:rPr>
              <a:t>• </a:t>
            </a:r>
            <a:r>
              <a:rPr lang="es-ES" dirty="0" err="1">
                <a:solidFill>
                  <a:schemeClr val="tx1"/>
                </a:solidFill>
              </a:rPr>
              <a:t>Ionized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outflows</a:t>
            </a:r>
            <a:r>
              <a:rPr lang="es-ES" dirty="0">
                <a:solidFill>
                  <a:schemeClr val="tx1"/>
                </a:solidFill>
              </a:rPr>
              <a:t> (H𝜶 &amp; [OIII]) </a:t>
            </a:r>
            <a:r>
              <a:rPr lang="es-ES" dirty="0" err="1">
                <a:solidFill>
                  <a:schemeClr val="tx1"/>
                </a:solidFill>
              </a:rPr>
              <a:t>found</a:t>
            </a:r>
            <a:r>
              <a:rPr lang="es-ES" dirty="0">
                <a:solidFill>
                  <a:schemeClr val="tx1"/>
                </a:solidFill>
              </a:rPr>
              <a:t> in </a:t>
            </a:r>
            <a:r>
              <a:rPr lang="es-ES" dirty="0" err="1">
                <a:solidFill>
                  <a:schemeClr val="tx1"/>
                </a:solidFill>
              </a:rPr>
              <a:t>Seyfert</a:t>
            </a:r>
            <a:r>
              <a:rPr lang="es-ES" dirty="0">
                <a:solidFill>
                  <a:schemeClr val="tx1"/>
                </a:solidFill>
              </a:rPr>
              <a:t> &amp; </a:t>
            </a:r>
            <a:r>
              <a:rPr lang="es-ES" dirty="0" err="1">
                <a:solidFill>
                  <a:schemeClr val="tx1"/>
                </a:solidFill>
              </a:rPr>
              <a:t>LINERs</a:t>
            </a:r>
            <a:r>
              <a:rPr lang="es-ES" dirty="0">
                <a:solidFill>
                  <a:schemeClr val="tx1"/>
                </a:solidFill>
              </a:rPr>
              <a:t> </a:t>
            </a:r>
          </a:p>
          <a:p>
            <a:pPr>
              <a:defRPr sz="890" b="0">
                <a:solidFill>
                  <a:srgbClr val="141414"/>
                </a:solidFill>
              </a:defRPr>
            </a:pPr>
            <a:r>
              <a:rPr lang="es-ES" dirty="0">
                <a:solidFill>
                  <a:schemeClr val="tx1"/>
                </a:solidFill>
              </a:rPr>
              <a:t>• Similar </a:t>
            </a:r>
            <a:r>
              <a:rPr lang="es-ES" dirty="0" err="1">
                <a:solidFill>
                  <a:schemeClr val="tx1"/>
                </a:solidFill>
              </a:rPr>
              <a:t>sizes</a:t>
            </a:r>
            <a:r>
              <a:rPr lang="es-ES" dirty="0">
                <a:solidFill>
                  <a:schemeClr val="tx1"/>
                </a:solidFill>
              </a:rPr>
              <a:t> and </a:t>
            </a:r>
            <a:r>
              <a:rPr lang="es-ES" dirty="0" err="1">
                <a:solidFill>
                  <a:schemeClr val="tx1"/>
                </a:solidFill>
              </a:rPr>
              <a:t>v</a:t>
            </a:r>
            <a:r>
              <a:rPr lang="es-ES" baseline="-25000" dirty="0" err="1">
                <a:solidFill>
                  <a:schemeClr val="tx1"/>
                </a:solidFill>
              </a:rPr>
              <a:t>out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to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nearby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LINERs</a:t>
            </a:r>
            <a:r>
              <a:rPr lang="es-ES" dirty="0">
                <a:solidFill>
                  <a:schemeClr val="tx1"/>
                </a:solidFill>
              </a:rPr>
              <a:t> and U/</a:t>
            </a:r>
            <a:r>
              <a:rPr lang="es-ES" dirty="0" err="1">
                <a:solidFill>
                  <a:schemeClr val="tx1"/>
                </a:solidFill>
              </a:rPr>
              <a:t>LIRGs</a:t>
            </a:r>
            <a:endParaRPr lang="es-ES" dirty="0">
              <a:solidFill>
                <a:schemeClr val="tx1"/>
              </a:solidFill>
            </a:endParaRPr>
          </a:p>
          <a:p>
            <a:pPr>
              <a:defRPr sz="890" b="0">
                <a:solidFill>
                  <a:srgbClr val="141414"/>
                </a:solidFill>
              </a:defRPr>
            </a:pPr>
            <a:r>
              <a:rPr lang="es-ES" dirty="0">
                <a:solidFill>
                  <a:schemeClr val="tx1"/>
                </a:solidFill>
              </a:rPr>
              <a:t>• </a:t>
            </a:r>
            <a:r>
              <a:rPr lang="es-ES" dirty="0" err="1">
                <a:solidFill>
                  <a:schemeClr val="tx1"/>
                </a:solidFill>
              </a:rPr>
              <a:t>Ionized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outflows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mainly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powered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by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from</a:t>
            </a:r>
            <a:r>
              <a:rPr lang="es-ES" dirty="0">
                <a:solidFill>
                  <a:schemeClr val="tx1"/>
                </a:solidFill>
              </a:rPr>
              <a:t> SF</a:t>
            </a:r>
          </a:p>
        </p:txBody>
      </p:sp>
      <p:pic>
        <p:nvPicPr>
          <p:cNvPr id="40" name="Imagen 39" descr="Gráfico, Gráfico de dispersión&#10;&#10;Descripción generada automáticamente">
            <a:extLst>
              <a:ext uri="{FF2B5EF4-FFF2-40B4-BE49-F238E27FC236}">
                <a16:creationId xmlns:a16="http://schemas.microsoft.com/office/drawing/2014/main" id="{DE23A762-6986-3040-7BF5-886EB52DF3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3455" y="4206597"/>
            <a:ext cx="2124907" cy="1692901"/>
          </a:xfrm>
          <a:prstGeom prst="rect">
            <a:avLst/>
          </a:prstGeom>
        </p:spPr>
      </p:pic>
      <p:sp>
        <p:nvSpPr>
          <p:cNvPr id="41" name="CuadroTexto 40">
            <a:extLst>
              <a:ext uri="{FF2B5EF4-FFF2-40B4-BE49-F238E27FC236}">
                <a16:creationId xmlns:a16="http://schemas.microsoft.com/office/drawing/2014/main" id="{0A68D78D-ED44-02EB-D2C5-BAC10142A003}"/>
              </a:ext>
            </a:extLst>
          </p:cNvPr>
          <p:cNvSpPr txBox="1"/>
          <p:nvPr/>
        </p:nvSpPr>
        <p:spPr>
          <a:xfrm>
            <a:off x="6516116" y="4633160"/>
            <a:ext cx="8915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solidFill>
                  <a:srgbClr val="86BEFF"/>
                </a:solidFill>
              </a:rPr>
              <a:t>MEGADES</a:t>
            </a:r>
          </a:p>
        </p:txBody>
      </p:sp>
      <p:pic>
        <p:nvPicPr>
          <p:cNvPr id="44" name="Imagen 43">
            <a:extLst>
              <a:ext uri="{FF2B5EF4-FFF2-40B4-BE49-F238E27FC236}">
                <a16:creationId xmlns:a16="http://schemas.microsoft.com/office/drawing/2014/main" id="{2B44C7C5-8ADC-7433-2C5A-498E1DEE9B3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106" y="4077674"/>
            <a:ext cx="2499513" cy="1851491"/>
          </a:xfrm>
          <a:prstGeom prst="rect">
            <a:avLst/>
          </a:prstGeom>
        </p:spPr>
      </p:pic>
      <p:sp>
        <p:nvSpPr>
          <p:cNvPr id="45" name="TextBox 11">
            <a:extLst>
              <a:ext uri="{FF2B5EF4-FFF2-40B4-BE49-F238E27FC236}">
                <a16:creationId xmlns:a16="http://schemas.microsoft.com/office/drawing/2014/main" id="{3B2DDA9B-2208-4945-0150-4BDA3660A6BB}"/>
              </a:ext>
            </a:extLst>
          </p:cNvPr>
          <p:cNvSpPr txBox="1"/>
          <p:nvPr/>
        </p:nvSpPr>
        <p:spPr>
          <a:xfrm>
            <a:off x="5105674" y="4374117"/>
            <a:ext cx="628945" cy="300082"/>
          </a:xfrm>
          <a:prstGeom prst="rect">
            <a:avLst/>
          </a:prstGeom>
          <a:noFill/>
        </p:spPr>
        <p:txBody>
          <a:bodyPr wrap="square" lIns="18288" rIns="18288">
            <a:spAutoFit/>
          </a:bodyPr>
          <a:lstStyle/>
          <a:p>
            <a:pPr>
              <a:defRPr sz="1350" b="1">
                <a:solidFill>
                  <a:srgbClr val="AB0F30"/>
                </a:solidFill>
              </a:defRPr>
            </a:pPr>
            <a:r>
              <a:rPr lang="es-E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CDFs</a:t>
            </a:r>
            <a:endParaRPr lang="es-E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DBBE57EE-45ED-173C-A4D4-1D9722253996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1207" y="4374292"/>
            <a:ext cx="2216691" cy="1907774"/>
          </a:xfrm>
          <a:prstGeom prst="rect">
            <a:avLst/>
          </a:prstGeom>
        </p:spPr>
      </p:pic>
      <p:sp>
        <p:nvSpPr>
          <p:cNvPr id="43" name="TextBox 11">
            <a:extLst>
              <a:ext uri="{FF2B5EF4-FFF2-40B4-BE49-F238E27FC236}">
                <a16:creationId xmlns:a16="http://schemas.microsoft.com/office/drawing/2014/main" id="{2C8CEF8A-DEAA-1C5D-6BCE-8845C474B7B0}"/>
              </a:ext>
            </a:extLst>
          </p:cNvPr>
          <p:cNvSpPr txBox="1"/>
          <p:nvPr/>
        </p:nvSpPr>
        <p:spPr>
          <a:xfrm>
            <a:off x="8920150" y="3404554"/>
            <a:ext cx="2882543" cy="507831"/>
          </a:xfrm>
          <a:prstGeom prst="rect">
            <a:avLst/>
          </a:prstGeom>
          <a:noFill/>
        </p:spPr>
        <p:txBody>
          <a:bodyPr wrap="square" lIns="18288" rIns="18288">
            <a:spAutoFit/>
          </a:bodyPr>
          <a:lstStyle/>
          <a:p>
            <a:pPr algn="ctr">
              <a:defRPr sz="1350" b="1">
                <a:solidFill>
                  <a:srgbClr val="AB0F30"/>
                </a:solidFill>
              </a:defRPr>
            </a:pPr>
            <a:r>
              <a:rPr lang="es-ES" dirty="0" err="1"/>
              <a:t>Caustic</a:t>
            </a:r>
            <a:r>
              <a:rPr lang="es-ES" dirty="0"/>
              <a:t> </a:t>
            </a:r>
            <a:r>
              <a:rPr lang="es-ES" dirty="0" err="1"/>
              <a:t>masses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The300 </a:t>
            </a:r>
            <a:r>
              <a:rPr lang="es-ES" dirty="0" err="1"/>
              <a:t>clusters</a:t>
            </a:r>
            <a:r>
              <a:rPr lang="es-ES" dirty="0"/>
              <a:t> (</a:t>
            </a:r>
            <a:r>
              <a:rPr lang="es-ES" dirty="0" err="1"/>
              <a:t>sims</a:t>
            </a:r>
            <a:r>
              <a:rPr lang="es-ES" dirty="0"/>
              <a:t>)</a:t>
            </a:r>
          </a:p>
        </p:txBody>
      </p:sp>
      <p:sp>
        <p:nvSpPr>
          <p:cNvPr id="46" name="Rounded Rectangle 12">
            <a:extLst>
              <a:ext uri="{FF2B5EF4-FFF2-40B4-BE49-F238E27FC236}">
                <a16:creationId xmlns:a16="http://schemas.microsoft.com/office/drawing/2014/main" id="{89D4E92A-67B5-AEB0-8320-B51A3C82CCE3}"/>
              </a:ext>
            </a:extLst>
          </p:cNvPr>
          <p:cNvSpPr/>
          <p:nvPr/>
        </p:nvSpPr>
        <p:spPr>
          <a:xfrm>
            <a:off x="8984468" y="3936070"/>
            <a:ext cx="2864420" cy="1943284"/>
          </a:xfrm>
          <a:prstGeom prst="roundRect">
            <a:avLst>
              <a:gd name="adj" fmla="val 6813"/>
            </a:avLst>
          </a:prstGeom>
          <a:solidFill>
            <a:srgbClr val="FFFFFF"/>
          </a:solidFill>
          <a:ln w="12700">
            <a:solidFill>
              <a:srgbClr val="E1E1E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7" name="TextBox 14">
            <a:extLst>
              <a:ext uri="{FF2B5EF4-FFF2-40B4-BE49-F238E27FC236}">
                <a16:creationId xmlns:a16="http://schemas.microsoft.com/office/drawing/2014/main" id="{BED1437D-6784-3DAB-85CC-298C12510885}"/>
              </a:ext>
            </a:extLst>
          </p:cNvPr>
          <p:cNvSpPr txBox="1"/>
          <p:nvPr/>
        </p:nvSpPr>
        <p:spPr>
          <a:xfrm>
            <a:off x="9092084" y="5935233"/>
            <a:ext cx="2998039" cy="777136"/>
          </a:xfrm>
          <a:prstGeom prst="rect">
            <a:avLst/>
          </a:prstGeom>
          <a:solidFill>
            <a:srgbClr val="FFFFFF"/>
          </a:solidFill>
        </p:spPr>
        <p:txBody>
          <a:bodyPr wrap="square" lIns="18288" rIns="18288">
            <a:spAutoFit/>
          </a:bodyPr>
          <a:lstStyle/>
          <a:p>
            <a:pPr>
              <a:defRPr sz="890" b="0">
                <a:solidFill>
                  <a:srgbClr val="141414"/>
                </a:solidFill>
              </a:defRPr>
            </a:pPr>
            <a:r>
              <a:rPr lang="es-ES" dirty="0"/>
              <a:t>Callejas-Córdoba, Sánchez-Blázquez, Gil de Paz</a:t>
            </a:r>
            <a:r>
              <a:rPr dirty="0"/>
              <a:t> et al.</a:t>
            </a:r>
            <a:r>
              <a:rPr lang="es-ES" dirty="0"/>
              <a:t>, </a:t>
            </a:r>
            <a:r>
              <a:rPr dirty="0"/>
              <a:t>Accepted in A&amp;A</a:t>
            </a:r>
          </a:p>
          <a:p>
            <a:pPr>
              <a:defRPr sz="890" b="0">
                <a:solidFill>
                  <a:srgbClr val="141414"/>
                </a:solidFill>
              </a:defRPr>
            </a:pPr>
            <a:r>
              <a:rPr dirty="0"/>
              <a:t>• </a:t>
            </a:r>
            <a:r>
              <a:rPr lang="es-ES" dirty="0" err="1"/>
              <a:t>Improving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determination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Caustic</a:t>
            </a:r>
            <a:r>
              <a:rPr lang="es-ES" dirty="0"/>
              <a:t> </a:t>
            </a:r>
            <a:r>
              <a:rPr lang="es-ES" dirty="0" err="1"/>
              <a:t>masses</a:t>
            </a:r>
            <a:r>
              <a:rPr lang="es-ES" dirty="0"/>
              <a:t> in </a:t>
            </a:r>
            <a:r>
              <a:rPr lang="es-ES" dirty="0" err="1"/>
              <a:t>galaxies</a:t>
            </a:r>
            <a:r>
              <a:rPr lang="es-ES" dirty="0"/>
              <a:t> </a:t>
            </a:r>
            <a:r>
              <a:rPr lang="es-ES" dirty="0" err="1"/>
              <a:t>clusters</a:t>
            </a:r>
            <a:r>
              <a:rPr lang="es-ES" dirty="0"/>
              <a:t> </a:t>
            </a:r>
            <a:r>
              <a:rPr lang="es-ES" dirty="0" err="1"/>
              <a:t>using</a:t>
            </a:r>
            <a:r>
              <a:rPr lang="es-ES" dirty="0"/>
              <a:t> </a:t>
            </a:r>
            <a:r>
              <a:rPr lang="es-ES" dirty="0" err="1"/>
              <a:t>N-body+hydro</a:t>
            </a:r>
            <a:r>
              <a:rPr lang="es-ES" dirty="0"/>
              <a:t> </a:t>
            </a:r>
            <a:r>
              <a:rPr lang="es-ES" dirty="0" err="1"/>
              <a:t>simulations</a:t>
            </a:r>
            <a:r>
              <a:rPr lang="es-ES" dirty="0"/>
              <a:t>. </a:t>
            </a:r>
          </a:p>
          <a:p>
            <a:pPr>
              <a:defRPr sz="890" b="0">
                <a:solidFill>
                  <a:srgbClr val="141414"/>
                </a:solidFill>
              </a:defRPr>
            </a:pPr>
            <a:r>
              <a:rPr lang="es-ES" dirty="0"/>
              <a:t>• </a:t>
            </a:r>
            <a:r>
              <a:rPr lang="es-ES" dirty="0" err="1"/>
              <a:t>Velocity</a:t>
            </a:r>
            <a:r>
              <a:rPr lang="es-ES" dirty="0"/>
              <a:t> </a:t>
            </a:r>
            <a:r>
              <a:rPr lang="es-ES" dirty="0" err="1"/>
              <a:t>anisotropy</a:t>
            </a:r>
            <a:r>
              <a:rPr lang="es-ES" dirty="0"/>
              <a:t> vs. </a:t>
            </a:r>
            <a:r>
              <a:rPr lang="es-ES" dirty="0" err="1"/>
              <a:t>mass</a:t>
            </a:r>
            <a:r>
              <a:rPr lang="es-ES" dirty="0"/>
              <a:t> </a:t>
            </a:r>
            <a:r>
              <a:rPr lang="es-ES" dirty="0" err="1"/>
              <a:t>profile</a:t>
            </a:r>
            <a:r>
              <a:rPr lang="es-ES" dirty="0"/>
              <a:t> </a:t>
            </a:r>
            <a:r>
              <a:rPr lang="es-ES" dirty="0" err="1"/>
              <a:t>degeneracies</a:t>
            </a:r>
            <a:endParaRPr dirty="0"/>
          </a:p>
        </p:txBody>
      </p:sp>
      <p:pic>
        <p:nvPicPr>
          <p:cNvPr id="49" name="Imagen 48">
            <a:extLst>
              <a:ext uri="{FF2B5EF4-FFF2-40B4-BE49-F238E27FC236}">
                <a16:creationId xmlns:a16="http://schemas.microsoft.com/office/drawing/2014/main" id="{122BE45A-EFE0-5042-F609-91AF3759A5B3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1377"/>
          <a:stretch>
            <a:fillRect/>
          </a:stretch>
        </p:blipFill>
        <p:spPr>
          <a:xfrm>
            <a:off x="9035563" y="3968264"/>
            <a:ext cx="2909123" cy="196172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2920" y="320040"/>
            <a:ext cx="8138160" cy="502920"/>
          </a:xfrm>
          <a:prstGeom prst="rect">
            <a:avLst/>
          </a:prstGeom>
          <a:noFill/>
        </p:spPr>
        <p:txBody>
          <a:bodyPr wrap="none" lIns="0" rIns="0">
            <a:spAutoFit/>
          </a:bodyPr>
          <a:lstStyle/>
          <a:p>
            <a:pPr>
              <a:defRPr sz="2600" b="1">
                <a:solidFill>
                  <a:srgbClr val="141414"/>
                </a:solidFill>
              </a:defRPr>
            </a:pPr>
            <a:r>
              <a:t>Horizon: opportunities and challenges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1207" y="804672"/>
            <a:ext cx="8778240" cy="320040"/>
          </a:xfrm>
          <a:prstGeom prst="rect">
            <a:avLst/>
          </a:prstGeom>
          <a:noFill/>
        </p:spPr>
        <p:txBody>
          <a:bodyPr wrap="none" lIns="0">
            <a:spAutoFit/>
          </a:bodyPr>
          <a:lstStyle/>
          <a:p>
            <a:pPr>
              <a:defRPr sz="1200">
                <a:solidFill>
                  <a:srgbClr val="505050"/>
                </a:solidFill>
              </a:defRPr>
            </a:pPr>
            <a:r>
              <a:t>Positioning GUAIX for ELT/SKA/JWST-era science while sustaining people and data capacity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1520" y="1308869"/>
            <a:ext cx="4389120" cy="320040"/>
          </a:xfrm>
          <a:prstGeom prst="rect">
            <a:avLst/>
          </a:prstGeom>
          <a:noFill/>
        </p:spPr>
        <p:txBody>
          <a:bodyPr wrap="square" lIns="18288" rIns="18288">
            <a:spAutoFit/>
          </a:bodyPr>
          <a:lstStyle/>
          <a:p>
            <a:pPr>
              <a:defRPr sz="1600" b="1">
                <a:solidFill>
                  <a:srgbClr val="AB0F30"/>
                </a:solidFill>
              </a:defRPr>
            </a:pPr>
            <a:r>
              <a:t>Next big scientific opportunities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2959" y="1766069"/>
            <a:ext cx="5822390" cy="1200329"/>
          </a:xfrm>
          <a:prstGeom prst="rect">
            <a:avLst/>
          </a:prstGeom>
          <a:noFill/>
        </p:spPr>
        <p:txBody>
          <a:bodyPr wrap="square" lIns="18288" rIns="18288">
            <a:spAutoFit/>
          </a:bodyPr>
          <a:lstStyle/>
          <a:p>
            <a:pPr>
              <a:defRPr sz="1200" b="0">
                <a:solidFill>
                  <a:srgbClr val="141414"/>
                </a:solidFill>
              </a:defRPr>
            </a:pPr>
            <a:r>
              <a:rPr dirty="0"/>
              <a:t>• MOSAIC/ELT and TARSIS: turn instrumentation leadership into flagship science</a:t>
            </a:r>
          </a:p>
          <a:p>
            <a:pPr>
              <a:defRPr sz="1200" b="0">
                <a:solidFill>
                  <a:srgbClr val="141414"/>
                </a:solidFill>
              </a:defRPr>
            </a:pPr>
            <a:r>
              <a:rPr dirty="0"/>
              <a:t>• MEGARA legacy: consolidated IFU diagnostics and public data </a:t>
            </a:r>
          </a:p>
          <a:p>
            <a:pPr>
              <a:defRPr sz="1200" b="0">
                <a:solidFill>
                  <a:srgbClr val="141414"/>
                </a:solidFill>
              </a:defRPr>
            </a:pPr>
            <a:r>
              <a:rPr dirty="0"/>
              <a:t>• SKA/POSSUM/LOFAR: cosmic magnetism and radio transients</a:t>
            </a:r>
          </a:p>
          <a:p>
            <a:pPr>
              <a:defRPr sz="1200" b="0">
                <a:solidFill>
                  <a:srgbClr val="141414"/>
                </a:solidFill>
              </a:defRPr>
            </a:pPr>
            <a:r>
              <a:rPr dirty="0"/>
              <a:t>• JWST + ALMA + NOEMA + GTC: multi-phase feedback constraints</a:t>
            </a:r>
          </a:p>
          <a:p>
            <a:pPr>
              <a:defRPr sz="1200" b="0">
                <a:solidFill>
                  <a:srgbClr val="141414"/>
                </a:solidFill>
              </a:defRPr>
            </a:pPr>
            <a:r>
              <a:rPr dirty="0"/>
              <a:t>• Simulations + surveys: connect resolved physics to population evolution</a:t>
            </a:r>
            <a:endParaRPr lang="es-ES" dirty="0"/>
          </a:p>
          <a:p>
            <a:pPr>
              <a:defRPr sz="1200" b="0">
                <a:solidFill>
                  <a:srgbClr val="141414"/>
                </a:solidFill>
              </a:defRPr>
            </a:pPr>
            <a:r>
              <a:rPr lang="es-ES" dirty="0"/>
              <a:t>• CTA/HE &amp; </a:t>
            </a:r>
            <a:r>
              <a:rPr lang="es-ES" dirty="0" err="1"/>
              <a:t>optical</a:t>
            </a:r>
            <a:r>
              <a:rPr lang="es-ES" dirty="0"/>
              <a:t>/</a:t>
            </a:r>
            <a:r>
              <a:rPr lang="es-ES" dirty="0" err="1"/>
              <a:t>nIR</a:t>
            </a:r>
            <a:r>
              <a:rPr lang="es-ES" dirty="0"/>
              <a:t> </a:t>
            </a:r>
            <a:r>
              <a:rPr lang="es-ES" dirty="0" err="1"/>
              <a:t>synergies</a:t>
            </a:r>
            <a:r>
              <a:rPr lang="es-ES" dirty="0"/>
              <a:t>: </a:t>
            </a:r>
            <a:r>
              <a:rPr lang="es-ES" dirty="0" err="1"/>
              <a:t>fostering</a:t>
            </a:r>
            <a:r>
              <a:rPr lang="es-ES" dirty="0"/>
              <a:t> IPARCOS </a:t>
            </a:r>
            <a:r>
              <a:rPr lang="es-ES" dirty="0" err="1"/>
              <a:t>collaborations</a:t>
            </a:r>
            <a:endParaRPr dirty="0"/>
          </a:p>
        </p:txBody>
      </p:sp>
      <p:sp>
        <p:nvSpPr>
          <p:cNvPr id="6" name="TextBox 5"/>
          <p:cNvSpPr txBox="1"/>
          <p:nvPr/>
        </p:nvSpPr>
        <p:spPr>
          <a:xfrm>
            <a:off x="6096000" y="2916615"/>
            <a:ext cx="4389120" cy="320040"/>
          </a:xfrm>
          <a:prstGeom prst="rect">
            <a:avLst/>
          </a:prstGeom>
          <a:noFill/>
        </p:spPr>
        <p:txBody>
          <a:bodyPr wrap="square" lIns="18288" rIns="18288">
            <a:spAutoFit/>
          </a:bodyPr>
          <a:lstStyle/>
          <a:p>
            <a:pPr>
              <a:defRPr sz="1600" b="1">
                <a:solidFill>
                  <a:srgbClr val="AB0F30"/>
                </a:solidFill>
              </a:defRPr>
            </a:pPr>
            <a:r>
              <a:rPr dirty="0"/>
              <a:t>Main challenges for the group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000" y="3414283"/>
            <a:ext cx="5593790" cy="1384995"/>
          </a:xfrm>
          <a:prstGeom prst="rect">
            <a:avLst/>
          </a:prstGeom>
          <a:noFill/>
        </p:spPr>
        <p:txBody>
          <a:bodyPr wrap="square" lIns="18288" rIns="18288">
            <a:spAutoFit/>
          </a:bodyPr>
          <a:lstStyle/>
          <a:p>
            <a:pPr>
              <a:defRPr sz="1200" b="0">
                <a:solidFill>
                  <a:srgbClr val="141414"/>
                </a:solidFill>
              </a:defRPr>
            </a:pPr>
            <a:r>
              <a:rPr dirty="0"/>
              <a:t>• Funding continuity across instrumentation + exploitation cycles</a:t>
            </a:r>
          </a:p>
          <a:p>
            <a:pPr>
              <a:defRPr sz="1200" b="0">
                <a:solidFill>
                  <a:srgbClr val="141414"/>
                </a:solidFill>
              </a:defRPr>
            </a:pPr>
            <a:r>
              <a:rPr dirty="0"/>
              <a:t>• Retaining postdocs and technical expertise after project peaks</a:t>
            </a:r>
          </a:p>
          <a:p>
            <a:pPr>
              <a:defRPr sz="1200" b="0">
                <a:solidFill>
                  <a:srgbClr val="141414"/>
                </a:solidFill>
              </a:defRPr>
            </a:pPr>
            <a:r>
              <a:rPr dirty="0"/>
              <a:t>• Scaling reduction, analysis and archive tools for IFU/multiwavelength data</a:t>
            </a:r>
          </a:p>
          <a:p>
            <a:pPr>
              <a:defRPr sz="1200" b="0">
                <a:solidFill>
                  <a:srgbClr val="141414"/>
                </a:solidFill>
              </a:defRPr>
            </a:pPr>
            <a:r>
              <a:rPr dirty="0"/>
              <a:t>• Maintaining visibility in large collaborations while protecting GUAIX-led science</a:t>
            </a:r>
          </a:p>
          <a:p>
            <a:pPr>
              <a:defRPr sz="1200" b="0">
                <a:solidFill>
                  <a:srgbClr val="141414"/>
                </a:solidFill>
              </a:defRPr>
            </a:pPr>
            <a:r>
              <a:rPr dirty="0"/>
              <a:t>• Balancing dedicated instrument effort with broad astrophysics output</a:t>
            </a:r>
            <a:endParaRPr lang="es-ES" dirty="0"/>
          </a:p>
          <a:p>
            <a:pPr>
              <a:defRPr sz="1200" b="0">
                <a:solidFill>
                  <a:srgbClr val="141414"/>
                </a:solidFill>
              </a:defRPr>
            </a:pPr>
            <a:r>
              <a:rPr lang="es-ES" dirty="0"/>
              <a:t>• </a:t>
            </a:r>
            <a:r>
              <a:rPr lang="es-ES" dirty="0" err="1"/>
              <a:t>Strengthening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collaboration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other</a:t>
            </a:r>
            <a:r>
              <a:rPr lang="es-ES" dirty="0"/>
              <a:t> IPARCOS </a:t>
            </a:r>
            <a:r>
              <a:rPr lang="es-ES" dirty="0" err="1"/>
              <a:t>groups</a:t>
            </a:r>
            <a:endParaRPr lang="es-ES" dirty="0"/>
          </a:p>
          <a:p>
            <a:pPr>
              <a:defRPr sz="1200" b="0">
                <a:solidFill>
                  <a:srgbClr val="141414"/>
                </a:solidFill>
              </a:defRPr>
            </a:pPr>
            <a:endParaRPr lang="es-ES" dirty="0"/>
          </a:p>
        </p:txBody>
      </p:sp>
      <p:sp>
        <p:nvSpPr>
          <p:cNvPr id="8" name="Rounded Rectangle 7"/>
          <p:cNvSpPr/>
          <p:nvPr/>
        </p:nvSpPr>
        <p:spPr>
          <a:xfrm>
            <a:off x="1077078" y="5028558"/>
            <a:ext cx="9484030" cy="820451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1E1E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1174792" y="5161784"/>
            <a:ext cx="9484030" cy="553998"/>
          </a:xfrm>
          <a:prstGeom prst="rect">
            <a:avLst/>
          </a:prstGeom>
          <a:noFill/>
        </p:spPr>
        <p:txBody>
          <a:bodyPr wrap="square" lIns="18288" rIns="18288">
            <a:spAutoFit/>
          </a:bodyPr>
          <a:lstStyle/>
          <a:p>
            <a:pPr algn="ctr">
              <a:defRPr sz="1500" b="1">
                <a:solidFill>
                  <a:srgbClr val="141414"/>
                </a:solidFill>
              </a:defRPr>
            </a:pPr>
            <a:r>
              <a:rPr dirty="0"/>
              <a:t>Take-home message: GUAIX is a compact but highly productive group whose distinctive value is the coupling of astronomical instrumentation, IFU expertise and multiwavelength extragalactic science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8"/>
          <p:cNvSpPr txBox="1">
            <a:spLocks noGrp="1"/>
          </p:cNvSpPr>
          <p:nvPr>
            <p:ph type="title"/>
          </p:nvPr>
        </p:nvSpPr>
        <p:spPr>
          <a:xfrm>
            <a:off x="148672" y="13059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</a:pPr>
            <a:r>
              <a:rPr lang="es-ES" dirty="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GUAIX </a:t>
            </a:r>
            <a:r>
              <a:rPr lang="es-ES" dirty="0" err="1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Overview</a:t>
            </a:r>
            <a:endParaRPr dirty="0">
              <a:solidFill>
                <a:srgbClr val="C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F89309-2753-826C-536E-A95DED8E3AF1}"/>
              </a:ext>
            </a:extLst>
          </p:cNvPr>
          <p:cNvSpPr txBox="1"/>
          <p:nvPr/>
        </p:nvSpPr>
        <p:spPr>
          <a:xfrm>
            <a:off x="4113199" y="6491944"/>
            <a:ext cx="61456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accent2">
                    <a:lumMod val="75000"/>
                  </a:schemeClr>
                </a:solidFill>
              </a:rPr>
              <a:t>NOTE: (Last </a:t>
            </a:r>
            <a:r>
              <a:rPr lang="es-ES" dirty="0" err="1">
                <a:solidFill>
                  <a:schemeClr val="accent2">
                    <a:lumMod val="75000"/>
                  </a:schemeClr>
                </a:solidFill>
              </a:rPr>
              <a:t>two</a:t>
            </a:r>
            <a:r>
              <a:rPr lang="es-E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dirty="0" err="1">
                <a:solidFill>
                  <a:schemeClr val="accent2">
                    <a:lumMod val="75000"/>
                  </a:schemeClr>
                </a:solidFill>
              </a:rPr>
              <a:t>years</a:t>
            </a:r>
            <a:r>
              <a:rPr lang="es-E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dirty="0" err="1">
                <a:solidFill>
                  <a:schemeClr val="accent2">
                    <a:lumMod val="75000"/>
                  </a:schemeClr>
                </a:solidFill>
              </a:rPr>
              <a:t>only</a:t>
            </a:r>
            <a:r>
              <a:rPr lang="es-ES" dirty="0">
                <a:solidFill>
                  <a:schemeClr val="accent2">
                    <a:lumMod val="75000"/>
                  </a:schemeClr>
                </a:solidFill>
              </a:rPr>
              <a:t>, ~</a:t>
            </a:r>
            <a:r>
              <a:rPr lang="es-ES" dirty="0" err="1">
                <a:solidFill>
                  <a:schemeClr val="accent2">
                    <a:lumMod val="75000"/>
                  </a:schemeClr>
                </a:solidFill>
              </a:rPr>
              <a:t>from</a:t>
            </a:r>
            <a:r>
              <a:rPr lang="es-ES" dirty="0">
                <a:solidFill>
                  <a:schemeClr val="accent2">
                    <a:lumMod val="75000"/>
                  </a:schemeClr>
                </a:solidFill>
              </a:rPr>
              <a:t> 2024 </a:t>
            </a:r>
            <a:r>
              <a:rPr lang="es-ES" dirty="0" err="1">
                <a:solidFill>
                  <a:schemeClr val="accent2">
                    <a:lumMod val="75000"/>
                  </a:schemeClr>
                </a:solidFill>
              </a:rPr>
              <a:t>on</a:t>
            </a:r>
            <a:r>
              <a:rPr lang="es-ES" dirty="0">
                <a:solidFill>
                  <a:schemeClr val="accent2">
                    <a:lumMod val="75000"/>
                  </a:schemeClr>
                </a:solidFill>
              </a:rPr>
              <a:t>)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2554D7-F57F-0755-BF92-AB1A675AAD1D}"/>
              </a:ext>
            </a:extLst>
          </p:cNvPr>
          <p:cNvSpPr txBox="1"/>
          <p:nvPr/>
        </p:nvSpPr>
        <p:spPr>
          <a:xfrm>
            <a:off x="6368902" y="342900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F70CA404-FB27-07AB-2EE9-CBA119E496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63089" y="674400"/>
            <a:ext cx="11265822" cy="581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ES" altLang="en-ES" sz="20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s-ES" altLang="en-E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GUAIX – UCM Group </a:t>
            </a:r>
            <a:r>
              <a:rPr kumimoji="0" lang="es-ES" altLang="en-ES" sz="1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of</a:t>
            </a:r>
            <a:r>
              <a:rPr kumimoji="0" lang="es-ES" altLang="en-E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s-ES" altLang="en-ES" sz="1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Extragalactic</a:t>
            </a:r>
            <a:r>
              <a:rPr kumimoji="0" lang="es-ES" altLang="en-E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s-ES" altLang="en-ES" sz="1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Astrophysics</a:t>
            </a:r>
            <a:r>
              <a:rPr kumimoji="0" lang="es-ES" altLang="en-E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kumimoji="0" lang="es-ES" altLang="en-ES" sz="1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Astronomical</a:t>
            </a:r>
            <a:r>
              <a:rPr kumimoji="0" lang="es-ES" altLang="en-E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s-ES" altLang="en-ES" sz="1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Instrumentation</a:t>
            </a:r>
            <a:br>
              <a:rPr kumimoji="0" lang="es-ES" altLang="en-E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kumimoji="0" lang="es-ES" altLang="en-E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PI: Prof. Jesús Gallego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s-ES" altLang="en-ES" sz="1600" dirty="0">
              <a:solidFill>
                <a:srgbClr val="000000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s-ES" altLang="en-ES" sz="16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s-ES" altLang="en-ES" sz="1600" dirty="0">
              <a:solidFill>
                <a:srgbClr val="000000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s-ES" altLang="en-ES" sz="16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kumimoji="0" lang="en-ES" altLang="en-ES" sz="16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Current </a:t>
            </a:r>
            <a:r>
              <a:rPr kumimoji="0" lang="en-ES" altLang="en-E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Size</a:t>
            </a:r>
            <a:r>
              <a:rPr kumimoji="0" lang="en-ES" altLang="en-ES" sz="16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</a:t>
            </a:r>
            <a:r>
              <a:rPr kumimoji="0" lang="en-ES" altLang="en-E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kumimoji="0" lang="es-ES" altLang="en-E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36 </a:t>
            </a:r>
            <a:r>
              <a:rPr kumimoji="0" lang="es-ES" altLang="en-E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members</a:t>
            </a:r>
            <a:r>
              <a:rPr kumimoji="0" lang="es-ES" altLang="en-E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marL="285750" indent="-285750">
              <a:lnSpc>
                <a:spcPct val="10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kumimoji="0" lang="es-ES" altLang="en-E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 Full </a:t>
            </a:r>
            <a:r>
              <a:rPr kumimoji="0" lang="es-ES" altLang="en-E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Professors</a:t>
            </a:r>
            <a:r>
              <a:rPr kumimoji="0" lang="es-ES" altLang="en-E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(catedráticos)</a:t>
            </a:r>
          </a:p>
          <a:p>
            <a:pPr marL="285750" indent="-285750">
              <a:lnSpc>
                <a:spcPct val="10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kumimoji="0" lang="es-ES" altLang="en-E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 </a:t>
            </a:r>
            <a:r>
              <a:rPr kumimoji="0" lang="es-ES" altLang="en-E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Professors</a:t>
            </a:r>
            <a:r>
              <a:rPr kumimoji="0" lang="es-ES" altLang="en-E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</a:t>
            </a:r>
            <a:r>
              <a:rPr kumimoji="0" lang="es-ES" altLang="en-E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prof.</a:t>
            </a:r>
            <a:r>
              <a:rPr kumimoji="0" lang="es-ES" altLang="en-E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Titulares)</a:t>
            </a:r>
          </a:p>
          <a:p>
            <a:pPr marL="285750" indent="-285750">
              <a:lnSpc>
                <a:spcPct val="10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kumimoji="0" lang="es-ES" altLang="en-E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 PPL </a:t>
            </a:r>
            <a:r>
              <a:rPr kumimoji="0" lang="es-ES" altLang="en-E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Professor</a:t>
            </a:r>
            <a:endParaRPr kumimoji="0" lang="es-ES" altLang="en-E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kumimoji="0" lang="es-ES" altLang="en-E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 </a:t>
            </a:r>
            <a:r>
              <a:rPr kumimoji="0" lang="es-ES" altLang="en-E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Assistant</a:t>
            </a:r>
            <a:r>
              <a:rPr kumimoji="0" lang="es-ES" altLang="en-E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s-ES" altLang="en-E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Professor</a:t>
            </a:r>
            <a:endParaRPr kumimoji="0" lang="es-ES" altLang="en-E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kumimoji="0" lang="es-ES" altLang="en-E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 Senior </a:t>
            </a:r>
            <a:r>
              <a:rPr kumimoji="0" lang="es-ES" altLang="en-E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Researchers</a:t>
            </a:r>
            <a:r>
              <a:rPr kumimoji="0" lang="es-ES" altLang="en-E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(Ramón y Cajal / Talent </a:t>
            </a:r>
            <a:r>
              <a:rPr kumimoji="0" lang="es-ES" altLang="en-E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Attraction</a:t>
            </a:r>
            <a:r>
              <a:rPr kumimoji="0" lang="es-ES" altLang="en-E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s-ES" altLang="en-E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Program</a:t>
            </a:r>
            <a:r>
              <a:rPr kumimoji="0" lang="es-ES" altLang="en-E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pPr marL="285750" indent="-285750">
              <a:lnSpc>
                <a:spcPct val="10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kumimoji="0" lang="es-ES" altLang="en-E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7 Postdoctoral </a:t>
            </a:r>
            <a:r>
              <a:rPr kumimoji="0" lang="es-ES" altLang="en-E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Researchers</a:t>
            </a:r>
            <a:endParaRPr kumimoji="0" lang="es-ES" altLang="en-E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kumimoji="0" lang="es-ES" altLang="en-E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13 PhD </a:t>
            </a:r>
            <a:r>
              <a:rPr kumimoji="0" lang="es-ES" altLang="en-E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Students</a:t>
            </a:r>
            <a:endParaRPr kumimoji="0" lang="es-ES" altLang="en-E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es-ES" altLang="en-ES" sz="1600" b="0" dirty="0">
                <a:solidFill>
                  <a:srgbClr val="000000"/>
                </a:solidFill>
              </a:rPr>
              <a:t>1 </a:t>
            </a:r>
            <a:r>
              <a:rPr lang="es-ES" altLang="en-ES" sz="1600" b="0" dirty="0" err="1">
                <a:solidFill>
                  <a:srgbClr val="000000"/>
                </a:solidFill>
              </a:rPr>
              <a:t>Researcher</a:t>
            </a:r>
            <a:endParaRPr kumimoji="0" lang="es-ES" altLang="en-E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kumimoji="0" lang="es-ES" altLang="en-E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 Lab </a:t>
            </a:r>
            <a:r>
              <a:rPr kumimoji="0" lang="es-ES" altLang="en-E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Technician</a:t>
            </a:r>
            <a:endParaRPr kumimoji="0" lang="es-ES" altLang="en-E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kumimoji="0" lang="es-ES" altLang="en-E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 </a:t>
            </a:r>
            <a:r>
              <a:rPr kumimoji="0" lang="es-ES" altLang="en-E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Honorary</a:t>
            </a:r>
            <a:r>
              <a:rPr kumimoji="0" lang="es-ES" altLang="en-E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s-ES" altLang="en-E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Professor</a:t>
            </a:r>
            <a:endParaRPr kumimoji="0" lang="es-ES" altLang="en-E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kumimoji="0" lang="es-ES" altLang="en-E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 Project Managers</a:t>
            </a:r>
          </a:p>
          <a:p>
            <a:pPr marL="285750" indent="-285750">
              <a:lnSpc>
                <a:spcPct val="100000"/>
              </a:lnSpc>
              <a:buClrTx/>
              <a:buSzTx/>
              <a:buFont typeface="Arial" panose="020B0604020202020204" pitchFamily="34" charset="0"/>
              <a:buChar char="•"/>
            </a:pPr>
            <a:endParaRPr kumimoji="0" lang="en-ES" altLang="en-E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en-ES" altLang="en-ES" sz="1600" dirty="0">
                <a:solidFill>
                  <a:srgbClr val="000000"/>
                </a:solidFill>
              </a:rPr>
              <a:t> </a:t>
            </a:r>
            <a:r>
              <a:rPr kumimoji="0" lang="en-ES" altLang="en-E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Key Personnel Changes</a:t>
            </a:r>
            <a:r>
              <a:rPr kumimoji="0" lang="en-ES" altLang="en-ES" sz="16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</a:t>
            </a:r>
            <a:r>
              <a:rPr kumimoji="0" lang="en-ES" altLang="en-E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kumimoji="0" lang="es-ES" altLang="en-E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Dr. Fumihiro Naokawa, a JSPS </a:t>
            </a:r>
            <a:r>
              <a:rPr kumimoji="0" lang="es-ES" altLang="en-E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Research</a:t>
            </a:r>
            <a:r>
              <a:rPr kumimoji="0" lang="es-ES" altLang="en-E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Fellow </a:t>
            </a:r>
            <a:r>
              <a:rPr kumimoji="0" lang="es-ES" altLang="en-E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from</a:t>
            </a:r>
            <a:r>
              <a:rPr kumimoji="0" lang="es-ES" altLang="en-E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s-ES" altLang="en-E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</a:t>
            </a:r>
            <a:r>
              <a:rPr kumimoji="0" lang="es-ES" altLang="en-E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s-ES" altLang="en-E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Tohoku</a:t>
            </a:r>
            <a:r>
              <a:rPr kumimoji="0" lang="es-ES" altLang="en-E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s-ES" altLang="en-E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University</a:t>
            </a:r>
            <a:r>
              <a:rPr kumimoji="0" lang="es-ES" altLang="en-E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es-ES" altLang="en-E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will</a:t>
            </a:r>
            <a:r>
              <a:rPr kumimoji="0" lang="es-ES" altLang="en-E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s-ES" altLang="en-E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conduct</a:t>
            </a:r>
            <a:r>
              <a:rPr kumimoji="0" lang="es-ES" altLang="en-E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 </a:t>
            </a:r>
            <a:r>
              <a:rPr kumimoji="0" lang="es-ES" altLang="en-E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two-year</a:t>
            </a:r>
            <a:r>
              <a:rPr kumimoji="0" lang="es-ES" altLang="en-E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s-ES" altLang="en-E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research</a:t>
            </a:r>
            <a:r>
              <a:rPr kumimoji="0" lang="es-ES" altLang="en-E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s-ES" altLang="en-E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stay</a:t>
            </a:r>
            <a:r>
              <a:rPr kumimoji="0" lang="es-ES" altLang="en-E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s-ES" altLang="en-E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within</a:t>
            </a:r>
            <a:r>
              <a:rPr kumimoji="0" lang="es-ES" altLang="en-E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s-ES" altLang="en-E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our</a:t>
            </a:r>
            <a:r>
              <a:rPr kumimoji="0" lang="es-ES" altLang="en-E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s-ES" altLang="en-E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group</a:t>
            </a:r>
            <a:r>
              <a:rPr kumimoji="0" lang="es-ES" altLang="en-E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285750" indent="-285750">
              <a:lnSpc>
                <a:spcPct val="100000"/>
              </a:lnSpc>
              <a:buClrTx/>
              <a:buSzTx/>
              <a:buFont typeface="Arial" panose="020B0604020202020204" pitchFamily="34" charset="0"/>
              <a:buChar char="•"/>
            </a:pPr>
            <a:endParaRPr kumimoji="0" lang="en-ES" altLang="en-E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C0FE1B24-8674-A0E5-17E4-C6B268DE9DEF}"/>
              </a:ext>
            </a:extLst>
          </p:cNvPr>
          <p:cNvSpPr/>
          <p:nvPr/>
        </p:nvSpPr>
        <p:spPr>
          <a:xfrm>
            <a:off x="3217937" y="1456159"/>
            <a:ext cx="1371600" cy="91440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1E1E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D9F6819C-696B-3BE2-8D2F-A962762F185D}"/>
              </a:ext>
            </a:extLst>
          </p:cNvPr>
          <p:cNvSpPr txBox="1"/>
          <p:nvPr/>
        </p:nvSpPr>
        <p:spPr>
          <a:xfrm>
            <a:off x="3291089" y="1547599"/>
            <a:ext cx="1225296" cy="446276"/>
          </a:xfrm>
          <a:prstGeom prst="rect">
            <a:avLst/>
          </a:prstGeom>
          <a:noFill/>
        </p:spPr>
        <p:txBody>
          <a:bodyPr wrap="square" lIns="18288" rIns="18288">
            <a:spAutoFit/>
          </a:bodyPr>
          <a:lstStyle/>
          <a:p>
            <a:pPr algn="ctr">
              <a:defRPr sz="2300" b="1">
                <a:solidFill>
                  <a:srgbClr val="AB0F30"/>
                </a:solidFill>
              </a:defRPr>
            </a:pPr>
            <a:r>
              <a:rPr dirty="0"/>
              <a:t>3</a:t>
            </a:r>
            <a:r>
              <a:rPr lang="es-ES" dirty="0"/>
              <a:t>6</a:t>
            </a:r>
            <a:endParaRPr dirty="0"/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64D10426-79A9-E3DD-3332-C12E00064FE1}"/>
              </a:ext>
            </a:extLst>
          </p:cNvPr>
          <p:cNvSpPr txBox="1"/>
          <p:nvPr/>
        </p:nvSpPr>
        <p:spPr>
          <a:xfrm>
            <a:off x="3291089" y="1959079"/>
            <a:ext cx="1225296" cy="320040"/>
          </a:xfrm>
          <a:prstGeom prst="rect">
            <a:avLst/>
          </a:prstGeom>
          <a:noFill/>
        </p:spPr>
        <p:txBody>
          <a:bodyPr wrap="square" lIns="18288" rIns="18288">
            <a:spAutoFit/>
          </a:bodyPr>
          <a:lstStyle/>
          <a:p>
            <a:pPr algn="ctr">
              <a:defRPr sz="950" b="0">
                <a:solidFill>
                  <a:srgbClr val="505050"/>
                </a:solidFill>
              </a:defRPr>
            </a:pPr>
            <a:r>
              <a:rPr dirty="0"/>
              <a:t>members</a:t>
            </a:r>
          </a:p>
        </p:txBody>
      </p:sp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2C68AE9F-CD3B-2FE9-0D8D-517190FA01F3}"/>
              </a:ext>
            </a:extLst>
          </p:cNvPr>
          <p:cNvSpPr/>
          <p:nvPr/>
        </p:nvSpPr>
        <p:spPr>
          <a:xfrm>
            <a:off x="4772417" y="1456159"/>
            <a:ext cx="1645920" cy="91440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1E1E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20D863-26B9-E170-3B3C-8034771B2468}"/>
              </a:ext>
            </a:extLst>
          </p:cNvPr>
          <p:cNvSpPr txBox="1"/>
          <p:nvPr/>
        </p:nvSpPr>
        <p:spPr>
          <a:xfrm>
            <a:off x="4845569" y="1547599"/>
            <a:ext cx="1499616" cy="446276"/>
          </a:xfrm>
          <a:prstGeom prst="rect">
            <a:avLst/>
          </a:prstGeom>
          <a:noFill/>
        </p:spPr>
        <p:txBody>
          <a:bodyPr wrap="square" lIns="18288" rIns="18288">
            <a:spAutoFit/>
          </a:bodyPr>
          <a:lstStyle/>
          <a:p>
            <a:pPr algn="ctr">
              <a:defRPr sz="2300" b="1">
                <a:solidFill>
                  <a:srgbClr val="AB0F30"/>
                </a:solidFill>
              </a:defRPr>
            </a:pPr>
            <a:r>
              <a:rPr lang="es-ES" dirty="0"/>
              <a:t>165</a:t>
            </a:r>
            <a:endParaRPr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A8F621-3469-5ABB-49E6-29E146D0E77B}"/>
              </a:ext>
            </a:extLst>
          </p:cNvPr>
          <p:cNvSpPr txBox="1"/>
          <p:nvPr/>
        </p:nvSpPr>
        <p:spPr>
          <a:xfrm>
            <a:off x="4845569" y="1959079"/>
            <a:ext cx="1499616" cy="320040"/>
          </a:xfrm>
          <a:prstGeom prst="rect">
            <a:avLst/>
          </a:prstGeom>
          <a:noFill/>
        </p:spPr>
        <p:txBody>
          <a:bodyPr wrap="square" lIns="18288" rIns="18288">
            <a:spAutoFit/>
          </a:bodyPr>
          <a:lstStyle/>
          <a:p>
            <a:pPr algn="ctr">
              <a:defRPr sz="950" b="0">
                <a:solidFill>
                  <a:srgbClr val="505050"/>
                </a:solidFill>
              </a:defRPr>
            </a:pPr>
            <a:r>
              <a:t>refereed papers</a:t>
            </a:r>
          </a:p>
          <a:p>
            <a:pPr algn="ctr">
              <a:defRPr sz="950" b="0">
                <a:solidFill>
                  <a:srgbClr val="505050"/>
                </a:solidFill>
              </a:defRPr>
            </a:pPr>
            <a:r>
              <a:t>since Jan 2024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F6B36402-B4C2-7055-4DF8-DD23828C6BD2}"/>
              </a:ext>
            </a:extLst>
          </p:cNvPr>
          <p:cNvSpPr/>
          <p:nvPr/>
        </p:nvSpPr>
        <p:spPr>
          <a:xfrm>
            <a:off x="6601216" y="1456159"/>
            <a:ext cx="1645920" cy="91440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1E1E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379CE85A-3B4E-DF1E-BBBA-56E5AAF98AC2}"/>
              </a:ext>
            </a:extLst>
          </p:cNvPr>
          <p:cNvSpPr txBox="1"/>
          <p:nvPr/>
        </p:nvSpPr>
        <p:spPr>
          <a:xfrm>
            <a:off x="6702944" y="1561887"/>
            <a:ext cx="1499616" cy="446276"/>
          </a:xfrm>
          <a:prstGeom prst="rect">
            <a:avLst/>
          </a:prstGeom>
          <a:noFill/>
        </p:spPr>
        <p:txBody>
          <a:bodyPr wrap="square" lIns="18288" rIns="18288">
            <a:spAutoFit/>
          </a:bodyPr>
          <a:lstStyle/>
          <a:p>
            <a:pPr algn="ctr">
              <a:defRPr sz="2300" b="1">
                <a:solidFill>
                  <a:srgbClr val="AB0F30"/>
                </a:solidFill>
              </a:defRPr>
            </a:pPr>
            <a:r>
              <a:rPr dirty="0"/>
              <a:t>4.7 M€</a:t>
            </a: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48FE714E-5229-609F-D188-238132D60A00}"/>
              </a:ext>
            </a:extLst>
          </p:cNvPr>
          <p:cNvSpPr txBox="1"/>
          <p:nvPr/>
        </p:nvSpPr>
        <p:spPr>
          <a:xfrm>
            <a:off x="6674368" y="1959079"/>
            <a:ext cx="1499616" cy="320040"/>
          </a:xfrm>
          <a:prstGeom prst="rect">
            <a:avLst/>
          </a:prstGeom>
          <a:noFill/>
        </p:spPr>
        <p:txBody>
          <a:bodyPr wrap="square" lIns="18288" rIns="18288">
            <a:spAutoFit/>
          </a:bodyPr>
          <a:lstStyle/>
          <a:p>
            <a:pPr algn="ctr">
              <a:defRPr sz="950" b="0">
                <a:solidFill>
                  <a:srgbClr val="505050"/>
                </a:solidFill>
              </a:defRPr>
            </a:pPr>
            <a:r>
              <a:t>active funding</a:t>
            </a:r>
          </a:p>
        </p:txBody>
      </p:sp>
      <p:sp>
        <p:nvSpPr>
          <p:cNvPr id="14" name="Rounded Rectangle 12">
            <a:extLst>
              <a:ext uri="{FF2B5EF4-FFF2-40B4-BE49-F238E27FC236}">
                <a16:creationId xmlns:a16="http://schemas.microsoft.com/office/drawing/2014/main" id="{3E32B18B-3F5A-75C1-B3FC-86782873271D}"/>
              </a:ext>
            </a:extLst>
          </p:cNvPr>
          <p:cNvSpPr/>
          <p:nvPr/>
        </p:nvSpPr>
        <p:spPr>
          <a:xfrm>
            <a:off x="8430017" y="1456159"/>
            <a:ext cx="1645920" cy="91440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1E1E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1481E383-EA82-94F7-BADA-F83A7899B672}"/>
              </a:ext>
            </a:extLst>
          </p:cNvPr>
          <p:cNvSpPr txBox="1"/>
          <p:nvPr/>
        </p:nvSpPr>
        <p:spPr>
          <a:xfrm>
            <a:off x="8503169" y="1547599"/>
            <a:ext cx="1499616" cy="347472"/>
          </a:xfrm>
          <a:prstGeom prst="rect">
            <a:avLst/>
          </a:prstGeom>
          <a:noFill/>
        </p:spPr>
        <p:txBody>
          <a:bodyPr wrap="square" lIns="18288" rIns="18288">
            <a:spAutoFit/>
          </a:bodyPr>
          <a:lstStyle/>
          <a:p>
            <a:pPr algn="ctr">
              <a:defRPr sz="2300" b="1">
                <a:solidFill>
                  <a:srgbClr val="AB0F30"/>
                </a:solidFill>
              </a:defRPr>
            </a:pPr>
            <a:r>
              <a:t>3+4</a:t>
            </a:r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2C73D468-32C4-FED3-BCD2-CCB5DE6A19E1}"/>
              </a:ext>
            </a:extLst>
          </p:cNvPr>
          <p:cNvSpPr txBox="1"/>
          <p:nvPr/>
        </p:nvSpPr>
        <p:spPr>
          <a:xfrm>
            <a:off x="8503169" y="1959079"/>
            <a:ext cx="1499616" cy="320040"/>
          </a:xfrm>
          <a:prstGeom prst="rect">
            <a:avLst/>
          </a:prstGeom>
          <a:noFill/>
        </p:spPr>
        <p:txBody>
          <a:bodyPr wrap="square" lIns="18288" rIns="18288">
            <a:spAutoFit/>
          </a:bodyPr>
          <a:lstStyle/>
          <a:p>
            <a:pPr algn="ctr">
              <a:defRPr sz="950" b="0">
                <a:solidFill>
                  <a:srgbClr val="505050"/>
                </a:solidFill>
              </a:defRPr>
            </a:pPr>
            <a:r>
              <a:t>full + associate</a:t>
            </a:r>
          </a:p>
          <a:p>
            <a:pPr algn="ctr">
              <a:defRPr sz="950" b="0">
                <a:solidFill>
                  <a:srgbClr val="505050"/>
                </a:solidFill>
              </a:defRPr>
            </a:pPr>
            <a:r>
              <a:t>professors</a:t>
            </a:r>
          </a:p>
        </p:txBody>
      </p:sp>
      <p:sp>
        <p:nvSpPr>
          <p:cNvPr id="17" name="Rounded Rectangle 15">
            <a:extLst>
              <a:ext uri="{FF2B5EF4-FFF2-40B4-BE49-F238E27FC236}">
                <a16:creationId xmlns:a16="http://schemas.microsoft.com/office/drawing/2014/main" id="{5306CF10-6C1C-9AD4-5F47-A2AEBF2FD415}"/>
              </a:ext>
            </a:extLst>
          </p:cNvPr>
          <p:cNvSpPr/>
          <p:nvPr/>
        </p:nvSpPr>
        <p:spPr>
          <a:xfrm>
            <a:off x="10258817" y="1456159"/>
            <a:ext cx="1645920" cy="91440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1E1E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E7EF5317-A3F8-BE7A-9AF0-1436D80F35FC}"/>
              </a:ext>
            </a:extLst>
          </p:cNvPr>
          <p:cNvSpPr txBox="1"/>
          <p:nvPr/>
        </p:nvSpPr>
        <p:spPr>
          <a:xfrm>
            <a:off x="10331969" y="1547599"/>
            <a:ext cx="1499616" cy="446276"/>
          </a:xfrm>
          <a:prstGeom prst="rect">
            <a:avLst/>
          </a:prstGeom>
          <a:noFill/>
        </p:spPr>
        <p:txBody>
          <a:bodyPr wrap="square" lIns="18288" rIns="18288">
            <a:spAutoFit/>
          </a:bodyPr>
          <a:lstStyle/>
          <a:p>
            <a:pPr algn="ctr">
              <a:defRPr sz="2300" b="1">
                <a:solidFill>
                  <a:srgbClr val="AB0F30"/>
                </a:solidFill>
              </a:defRPr>
            </a:pPr>
            <a:r>
              <a:rPr dirty="0"/>
              <a:t>7+1</a:t>
            </a:r>
            <a:r>
              <a:rPr lang="es-ES" dirty="0"/>
              <a:t>3+2+1</a:t>
            </a:r>
            <a:endParaRPr dirty="0"/>
          </a:p>
        </p:txBody>
      </p:sp>
      <p:sp>
        <p:nvSpPr>
          <p:cNvPr id="19" name="TextBox 17">
            <a:extLst>
              <a:ext uri="{FF2B5EF4-FFF2-40B4-BE49-F238E27FC236}">
                <a16:creationId xmlns:a16="http://schemas.microsoft.com/office/drawing/2014/main" id="{0C63E635-C3D5-9D34-5CB6-1F4DCDEBA90E}"/>
              </a:ext>
            </a:extLst>
          </p:cNvPr>
          <p:cNvSpPr txBox="1"/>
          <p:nvPr/>
        </p:nvSpPr>
        <p:spPr>
          <a:xfrm>
            <a:off x="10331969" y="1959079"/>
            <a:ext cx="1499616" cy="384721"/>
          </a:xfrm>
          <a:prstGeom prst="rect">
            <a:avLst/>
          </a:prstGeom>
          <a:noFill/>
        </p:spPr>
        <p:txBody>
          <a:bodyPr wrap="square" lIns="18288" rIns="18288">
            <a:spAutoFit/>
          </a:bodyPr>
          <a:lstStyle/>
          <a:p>
            <a:pPr algn="ctr">
              <a:defRPr sz="950" b="0">
                <a:solidFill>
                  <a:srgbClr val="505050"/>
                </a:solidFill>
              </a:defRPr>
            </a:pPr>
            <a:r>
              <a:rPr dirty="0"/>
              <a:t>postdocs + PhD</a:t>
            </a:r>
          </a:p>
          <a:p>
            <a:pPr algn="ctr">
              <a:defRPr sz="950" b="0">
                <a:solidFill>
                  <a:srgbClr val="505050"/>
                </a:solidFill>
              </a:defRPr>
            </a:pPr>
            <a:r>
              <a:rPr lang="es-ES" dirty="0"/>
              <a:t>s</a:t>
            </a:r>
            <a:r>
              <a:rPr dirty="0" err="1"/>
              <a:t>tudents</a:t>
            </a:r>
            <a:r>
              <a:rPr lang="es-ES" dirty="0"/>
              <a:t> + PM + </a:t>
            </a:r>
            <a:r>
              <a:rPr lang="es-ES" dirty="0" err="1"/>
              <a:t>Tech</a:t>
            </a:r>
            <a:r>
              <a:rPr lang="es-ES" dirty="0"/>
              <a:t>.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6860992-BB12-E30E-3C51-B855635335C8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72293" y="231459"/>
            <a:ext cx="11272377" cy="6201239"/>
          </a:xfrm>
        </p:spPr>
        <p:txBody>
          <a:bodyPr/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ES" altLang="en-ES" sz="2800" b="1">
                <a:solidFill>
                  <a:srgbClr val="000000"/>
                </a:solidFill>
                <a:latin typeface="Arial" panose="020B0604020202020204" pitchFamily="34" charset="0"/>
              </a:rPr>
              <a:t>Key Performance Indicators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ES" altLang="en-ES" b="1">
                <a:solidFill>
                  <a:srgbClr val="000000"/>
                </a:solidFill>
                <a:latin typeface="Arial" panose="020B0604020202020204" pitchFamily="34" charset="0"/>
              </a:rPr>
              <a:t>High-Impact Publications:</a:t>
            </a:r>
            <a:r>
              <a:rPr lang="en-ES" altLang="en-ES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r>
              <a:rPr lang="es-ES" altLang="en-ES" sz="1800" dirty="0">
                <a:solidFill>
                  <a:srgbClr val="000000"/>
                </a:solidFill>
                <a:latin typeface="Arial" panose="020B0604020202020204" pitchFamily="34" charset="0"/>
              </a:rPr>
              <a:t>165</a:t>
            </a:r>
            <a:r>
              <a:rPr lang="en-ES" altLang="en-ES" sz="1800">
                <a:solidFill>
                  <a:srgbClr val="000000"/>
                </a:solidFill>
                <a:latin typeface="Arial" panose="020B0604020202020204" pitchFamily="34" charset="0"/>
              </a:rPr>
              <a:t> peer-reviewed papers</a:t>
            </a:r>
            <a:r>
              <a:rPr lang="es-ES" altLang="en-ES" sz="1800" dirty="0">
                <a:solidFill>
                  <a:srgbClr val="000000"/>
                </a:solidFill>
                <a:latin typeface="Arial" panose="020B0604020202020204" pitchFamily="34" charset="0"/>
              </a:rPr>
              <a:t>. 165 </a:t>
            </a:r>
            <a:r>
              <a:rPr lang="en-ES" altLang="en-ES" sz="1800">
                <a:solidFill>
                  <a:srgbClr val="000000"/>
                </a:solidFill>
                <a:latin typeface="Arial" panose="020B0604020202020204" pitchFamily="34" charset="0"/>
              </a:rPr>
              <a:t>in Q1 journals</a:t>
            </a:r>
            <a:r>
              <a:rPr lang="es-ES" altLang="en-ES" sz="1800" dirty="0">
                <a:solidFill>
                  <a:srgbClr val="000000"/>
                </a:solidFill>
                <a:latin typeface="Arial" panose="020B0604020202020204" pitchFamily="34" charset="0"/>
              </a:rPr>
              <a:t> (</a:t>
            </a:r>
            <a:r>
              <a:rPr lang="es-ES" altLang="en-ES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SCImago</a:t>
            </a:r>
            <a:r>
              <a:rPr lang="es-ES" altLang="en-ES" sz="1800" dirty="0">
                <a:solidFill>
                  <a:srgbClr val="000000"/>
                </a:solidFill>
                <a:latin typeface="Arial" panose="020B0604020202020204" pitchFamily="34" charset="0"/>
              </a:rPr>
              <a:t> SJR</a:t>
            </a:r>
            <a:r>
              <a:rPr lang="en-ES" altLang="en-ES" sz="1800">
                <a:solidFill>
                  <a:srgbClr val="000000"/>
                </a:solidFill>
                <a:latin typeface="Arial" panose="020B0604020202020204" pitchFamily="34" charset="0"/>
              </a:rPr>
              <a:t>).</a:t>
            </a:r>
            <a:endParaRPr lang="es-ES" altLang="en-ES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s-ES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s-ES" b="1" dirty="0">
                <a:solidFill>
                  <a:srgbClr val="000000"/>
                </a:solidFill>
                <a:latin typeface="Arial" panose="020B0604020202020204" pitchFamily="34" charset="0"/>
              </a:rPr>
              <a:t>Funding </a:t>
            </a:r>
            <a:r>
              <a:rPr lang="es-ES" b="1" dirty="0" err="1">
                <a:solidFill>
                  <a:srgbClr val="000000"/>
                </a:solidFill>
                <a:latin typeface="Arial" panose="020B0604020202020204" pitchFamily="34" charset="0"/>
              </a:rPr>
              <a:t>Secured</a:t>
            </a:r>
            <a:r>
              <a:rPr lang="es-ES" b="1" dirty="0">
                <a:solidFill>
                  <a:srgbClr val="000000"/>
                </a:solidFill>
                <a:latin typeface="Arial" panose="020B0604020202020204" pitchFamily="34" charset="0"/>
              </a:rPr>
              <a:t>:  </a:t>
            </a:r>
            <a:r>
              <a:rPr lang="es-ES" dirty="0"/>
              <a:t>The total </a:t>
            </a:r>
            <a:r>
              <a:rPr lang="es-ES" dirty="0" err="1"/>
              <a:t>funding</a:t>
            </a:r>
            <a:r>
              <a:rPr lang="es-ES" dirty="0"/>
              <a:t> </a:t>
            </a:r>
            <a:r>
              <a:rPr lang="es-ES" dirty="0" err="1"/>
              <a:t>across</a:t>
            </a:r>
            <a:r>
              <a:rPr lang="es-ES" dirty="0"/>
              <a:t> </a:t>
            </a:r>
            <a:r>
              <a:rPr lang="es-ES" dirty="0" err="1"/>
              <a:t>ongoing</a:t>
            </a:r>
            <a:r>
              <a:rPr lang="es-ES" dirty="0"/>
              <a:t> </a:t>
            </a:r>
            <a:r>
              <a:rPr lang="es-ES" dirty="0" err="1"/>
              <a:t>projects</a:t>
            </a:r>
            <a:r>
              <a:rPr lang="es-ES" dirty="0"/>
              <a:t> </a:t>
            </a:r>
            <a:r>
              <a:rPr lang="es-ES" dirty="0" err="1"/>
              <a:t>reaches</a:t>
            </a:r>
            <a:r>
              <a:rPr lang="es-ES" dirty="0"/>
              <a:t> €4.7 </a:t>
            </a:r>
            <a:r>
              <a:rPr lang="es-ES" dirty="0" err="1"/>
              <a:t>million</a:t>
            </a:r>
            <a:r>
              <a:rPr lang="es-ES" dirty="0"/>
              <a:t>.</a:t>
            </a:r>
          </a:p>
          <a:p>
            <a:r>
              <a:rPr lang="es-ES" dirty="0"/>
              <a:t>Main </a:t>
            </a:r>
            <a:r>
              <a:rPr lang="es-ES" dirty="0" err="1"/>
              <a:t>sources</a:t>
            </a:r>
            <a:r>
              <a:rPr lang="es-ES" dirty="0"/>
              <a:t>:</a:t>
            </a:r>
          </a:p>
          <a:p>
            <a:pPr lvl="1"/>
            <a:r>
              <a:rPr lang="es-ES" dirty="0"/>
              <a:t>Spanish </a:t>
            </a:r>
            <a:r>
              <a:rPr lang="es-ES" dirty="0" err="1"/>
              <a:t>National</a:t>
            </a:r>
            <a:r>
              <a:rPr lang="es-ES" dirty="0"/>
              <a:t> Plan (PID </a:t>
            </a:r>
            <a:r>
              <a:rPr lang="es-ES" dirty="0" err="1"/>
              <a:t>projects</a:t>
            </a:r>
            <a:r>
              <a:rPr lang="es-ES" dirty="0"/>
              <a:t>)</a:t>
            </a:r>
          </a:p>
          <a:p>
            <a:pPr lvl="1"/>
            <a:r>
              <a:rPr lang="es-ES" dirty="0"/>
              <a:t>Horizon Europe </a:t>
            </a:r>
            <a:r>
              <a:rPr lang="es-ES" dirty="0" err="1"/>
              <a:t>programmes</a:t>
            </a:r>
            <a:endParaRPr lang="es-ES" dirty="0"/>
          </a:p>
          <a:p>
            <a:pPr lvl="1"/>
            <a:r>
              <a:rPr lang="es-ES" dirty="0"/>
              <a:t>Regional </a:t>
            </a:r>
            <a:r>
              <a:rPr lang="es-ES" dirty="0" err="1"/>
              <a:t>Government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Madrid</a:t>
            </a:r>
          </a:p>
          <a:p>
            <a:r>
              <a:rPr lang="es-ES" dirty="0" err="1"/>
              <a:t>Major</a:t>
            </a:r>
            <a:r>
              <a:rPr lang="es-ES" dirty="0"/>
              <a:t> </a:t>
            </a:r>
            <a:r>
              <a:rPr lang="es-ES" dirty="0" err="1"/>
              <a:t>projects</a:t>
            </a:r>
            <a:r>
              <a:rPr lang="es-ES" dirty="0"/>
              <a:t> </a:t>
            </a:r>
            <a:r>
              <a:rPr lang="es-ES" dirty="0" err="1"/>
              <a:t>include</a:t>
            </a:r>
            <a:r>
              <a:rPr lang="es-ES" dirty="0"/>
              <a:t>:</a:t>
            </a:r>
          </a:p>
          <a:p>
            <a:pPr lvl="1"/>
            <a:r>
              <a:rPr lang="es-ES" dirty="0"/>
              <a:t>MOSAIC-ELT (€893k + €518k)</a:t>
            </a:r>
          </a:p>
          <a:p>
            <a:pPr lvl="1"/>
            <a:r>
              <a:rPr lang="es-ES" dirty="0"/>
              <a:t>TARSIS (€731k)</a:t>
            </a:r>
          </a:p>
          <a:p>
            <a:pPr lvl="1"/>
            <a:r>
              <a:rPr lang="es-ES" dirty="0"/>
              <a:t>ARRAKIHS (€460k)</a:t>
            </a:r>
          </a:p>
          <a:p>
            <a:r>
              <a:rPr lang="es-ES" dirty="0"/>
              <a:t>Horizon Europe </a:t>
            </a:r>
            <a:r>
              <a:rPr lang="es-ES" dirty="0" err="1"/>
              <a:t>projects</a:t>
            </a:r>
            <a:r>
              <a:rPr lang="es-ES" dirty="0"/>
              <a:t> (AtLAST2, PLAN-B, AC3)</a:t>
            </a:r>
          </a:p>
          <a:p>
            <a:pPr marL="114300" indent="0">
              <a:buNone/>
            </a:pPr>
            <a:endParaRPr lang="es-ES" dirty="0"/>
          </a:p>
          <a:p>
            <a:pPr marL="114300" indent="0">
              <a:buNone/>
            </a:pPr>
            <a:r>
              <a:rPr lang="en-ES" altLang="en-ES" b="1">
                <a:solidFill>
                  <a:srgbClr val="000000"/>
                </a:solidFill>
                <a:latin typeface="Arial" panose="020B0604020202020204" pitchFamily="34" charset="0"/>
              </a:rPr>
              <a:t>Training</a:t>
            </a:r>
            <a:r>
              <a:rPr lang="es-ES" altLang="en-ES" b="1" dirty="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</a:p>
          <a:p>
            <a:r>
              <a:rPr lang="es-ES" b="1" dirty="0"/>
              <a:t>24 PhD </a:t>
            </a:r>
            <a:r>
              <a:rPr lang="es-ES" b="1" dirty="0" err="1"/>
              <a:t>theses</a:t>
            </a:r>
            <a:r>
              <a:rPr lang="es-ES" b="1" dirty="0"/>
              <a:t> defended</a:t>
            </a:r>
            <a:r>
              <a:rPr lang="es-ES" dirty="0"/>
              <a:t> (total). 4 PhD </a:t>
            </a:r>
            <a:r>
              <a:rPr lang="es-ES" dirty="0" err="1"/>
              <a:t>theses</a:t>
            </a:r>
            <a:r>
              <a:rPr lang="es-ES" dirty="0"/>
              <a:t> defended in 2023–2024.</a:t>
            </a:r>
          </a:p>
          <a:p>
            <a:r>
              <a:rPr lang="es-ES" dirty="0"/>
              <a:t>13 PhD </a:t>
            </a:r>
            <a:r>
              <a:rPr lang="es-ES" dirty="0" err="1"/>
              <a:t>theses</a:t>
            </a:r>
            <a:r>
              <a:rPr lang="es-ES" dirty="0"/>
              <a:t> </a:t>
            </a:r>
            <a:r>
              <a:rPr lang="es-ES" dirty="0" err="1"/>
              <a:t>currently</a:t>
            </a:r>
            <a:r>
              <a:rPr lang="es-ES" dirty="0"/>
              <a:t> in </a:t>
            </a:r>
            <a:r>
              <a:rPr lang="es-ES" dirty="0" err="1"/>
              <a:t>progress</a:t>
            </a:r>
            <a:r>
              <a:rPr lang="es-ES" dirty="0"/>
              <a:t> (2 </a:t>
            </a:r>
            <a:r>
              <a:rPr lang="es-ES" dirty="0" err="1"/>
              <a:t>to</a:t>
            </a:r>
            <a:r>
              <a:rPr lang="es-ES" dirty="0"/>
              <a:t> be defended </a:t>
            </a:r>
            <a:r>
              <a:rPr lang="es-ES" dirty="0" err="1"/>
              <a:t>within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next</a:t>
            </a:r>
            <a:r>
              <a:rPr lang="es-ES" dirty="0"/>
              <a:t> </a:t>
            </a:r>
            <a:r>
              <a:rPr lang="es-ES" dirty="0" err="1"/>
              <a:t>two</a:t>
            </a:r>
            <a:r>
              <a:rPr lang="es-ES" dirty="0"/>
              <a:t> </a:t>
            </a:r>
            <a:r>
              <a:rPr lang="es-ES" dirty="0" err="1"/>
              <a:t>months</a:t>
            </a:r>
            <a:r>
              <a:rPr lang="es-ES" dirty="0"/>
              <a:t>).</a:t>
            </a:r>
          </a:p>
          <a:p>
            <a:pPr marL="114300" indent="0">
              <a:buNone/>
            </a:pPr>
            <a:endParaRPr lang="es-ES" dirty="0"/>
          </a:p>
          <a:p>
            <a:pPr marL="285750" lvl="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lang="es-ES" altLang="en-ES" dirty="0">
              <a:solidFill>
                <a:srgbClr val="000000"/>
              </a:solidFill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21131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2EE80F9E-3F58-5B17-FB28-E003D4DD7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117" y="904949"/>
            <a:ext cx="4294962" cy="470893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931E07D-06CC-1F5D-4D56-61272A79F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1850" y="904949"/>
            <a:ext cx="6489303" cy="428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704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CCF2091B-A23D-2F21-E156-9274055A4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402" y="627869"/>
            <a:ext cx="7772400" cy="5602261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5F3BF303-5957-65B2-4BC5-0CBDF40868D3}"/>
              </a:ext>
            </a:extLst>
          </p:cNvPr>
          <p:cNvGrpSpPr/>
          <p:nvPr/>
        </p:nvGrpSpPr>
        <p:grpSpPr>
          <a:xfrm>
            <a:off x="1622434" y="1539263"/>
            <a:ext cx="4171951" cy="4200525"/>
            <a:chOff x="1634756" y="1497527"/>
            <a:chExt cx="4171951" cy="4200525"/>
          </a:xfrm>
        </p:grpSpPr>
        <p:sp>
          <p:nvSpPr>
            <p:cNvPr id="2" name="Pie 1">
              <a:extLst>
                <a:ext uri="{FF2B5EF4-FFF2-40B4-BE49-F238E27FC236}">
                  <a16:creationId xmlns:a16="http://schemas.microsoft.com/office/drawing/2014/main" id="{8180D791-6E9B-5871-4C9A-133FC32885F8}"/>
                </a:ext>
              </a:extLst>
            </p:cNvPr>
            <p:cNvSpPr/>
            <p:nvPr/>
          </p:nvSpPr>
          <p:spPr>
            <a:xfrm>
              <a:off x="1634756" y="1497527"/>
              <a:ext cx="4171951" cy="4200525"/>
            </a:xfrm>
            <a:prstGeom prst="pie">
              <a:avLst>
                <a:gd name="adj1" fmla="val 5413185"/>
                <a:gd name="adj2" fmla="val 10723200"/>
              </a:avLst>
            </a:prstGeom>
            <a:solidFill>
              <a:schemeClr val="bg1">
                <a:alpha val="53235"/>
              </a:schemeClr>
            </a:solidFill>
            <a:ln w="412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chemeClr val="tx1"/>
                </a:solidFill>
              </a:endParaRPr>
            </a:p>
          </p:txBody>
        </p:sp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436899F2-5B37-808B-AE26-A8FD62CEACD1}"/>
                </a:ext>
              </a:extLst>
            </p:cNvPr>
            <p:cNvSpPr txBox="1"/>
            <p:nvPr/>
          </p:nvSpPr>
          <p:spPr>
            <a:xfrm>
              <a:off x="1772979" y="4355361"/>
              <a:ext cx="21717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b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Postdocs</a:t>
              </a:r>
              <a:endParaRPr lang="es-ES_tradnl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A9F4B2AF-84B5-10E2-FC6C-FF47EC02C775}"/>
              </a:ext>
            </a:extLst>
          </p:cNvPr>
          <p:cNvGrpSpPr/>
          <p:nvPr/>
        </p:nvGrpSpPr>
        <p:grpSpPr>
          <a:xfrm>
            <a:off x="1632708" y="1516098"/>
            <a:ext cx="4171950" cy="4221791"/>
            <a:chOff x="10116298" y="144622"/>
            <a:chExt cx="4171950" cy="4221791"/>
          </a:xfrm>
        </p:grpSpPr>
        <p:sp>
          <p:nvSpPr>
            <p:cNvPr id="7" name="Pie 6">
              <a:extLst>
                <a:ext uri="{FF2B5EF4-FFF2-40B4-BE49-F238E27FC236}">
                  <a16:creationId xmlns:a16="http://schemas.microsoft.com/office/drawing/2014/main" id="{DFC2AAF3-0531-2CA4-5675-F3E47F9774C9}"/>
                </a:ext>
              </a:extLst>
            </p:cNvPr>
            <p:cNvSpPr/>
            <p:nvPr/>
          </p:nvSpPr>
          <p:spPr>
            <a:xfrm>
              <a:off x="10116298" y="144622"/>
              <a:ext cx="4171950" cy="4221791"/>
            </a:xfrm>
            <a:prstGeom prst="pie">
              <a:avLst>
                <a:gd name="adj1" fmla="val 10758477"/>
                <a:gd name="adj2" fmla="val 16217444"/>
              </a:avLst>
            </a:prstGeom>
            <a:solidFill>
              <a:schemeClr val="bg1">
                <a:alpha val="53235"/>
              </a:schemeClr>
            </a:solidFill>
            <a:ln w="412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chemeClr val="tx1"/>
                </a:solidFill>
              </a:endParaRP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3895A4AF-B33C-ACD5-690E-2D597240C77C}"/>
                </a:ext>
              </a:extLst>
            </p:cNvPr>
            <p:cNvSpPr txBox="1"/>
            <p:nvPr/>
          </p:nvSpPr>
          <p:spPr>
            <a:xfrm>
              <a:off x="10233614" y="1040327"/>
              <a:ext cx="21717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b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Permanent</a:t>
              </a:r>
              <a:br>
                <a:rPr lang="es-ES_tradnl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</a:br>
              <a:r>
                <a:rPr lang="es-ES_tradnl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Staff</a:t>
              </a: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13F9418B-DAC9-B918-C35E-FF236B914ABB}"/>
              </a:ext>
            </a:extLst>
          </p:cNvPr>
          <p:cNvGrpSpPr/>
          <p:nvPr/>
        </p:nvGrpSpPr>
        <p:grpSpPr>
          <a:xfrm>
            <a:off x="1533721" y="1574382"/>
            <a:ext cx="4404648" cy="4200525"/>
            <a:chOff x="-2775618" y="1040326"/>
            <a:chExt cx="4102840" cy="4200525"/>
          </a:xfrm>
        </p:grpSpPr>
        <p:sp>
          <p:nvSpPr>
            <p:cNvPr id="12" name="Pie 11">
              <a:extLst>
                <a:ext uri="{FF2B5EF4-FFF2-40B4-BE49-F238E27FC236}">
                  <a16:creationId xmlns:a16="http://schemas.microsoft.com/office/drawing/2014/main" id="{5F0B4BA5-5571-0968-962A-0660EE325B7B}"/>
                </a:ext>
              </a:extLst>
            </p:cNvPr>
            <p:cNvSpPr/>
            <p:nvPr/>
          </p:nvSpPr>
          <p:spPr>
            <a:xfrm>
              <a:off x="-2775618" y="1040326"/>
              <a:ext cx="4102840" cy="4200525"/>
            </a:xfrm>
            <a:prstGeom prst="pie">
              <a:avLst>
                <a:gd name="adj1" fmla="val 19191159"/>
                <a:gd name="adj2" fmla="val 5426087"/>
              </a:avLst>
            </a:prstGeom>
            <a:solidFill>
              <a:schemeClr val="bg1">
                <a:alpha val="53235"/>
              </a:schemeClr>
            </a:solidFill>
            <a:ln w="412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chemeClr val="tx1"/>
                </a:solidFill>
              </a:endParaRP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2BF2416C-E6FD-66C0-A4AD-CA61B85EE474}"/>
                </a:ext>
              </a:extLst>
            </p:cNvPr>
            <p:cNvSpPr txBox="1"/>
            <p:nvPr/>
          </p:nvSpPr>
          <p:spPr>
            <a:xfrm>
              <a:off x="-844478" y="3254109"/>
              <a:ext cx="21717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PhD</a:t>
              </a:r>
              <a:br>
                <a:rPr lang="es-ES_tradnl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</a:br>
              <a:r>
                <a:rPr lang="es-ES_tradnl" b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Students</a:t>
              </a:r>
              <a:endParaRPr lang="es-ES_tradnl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2199BE52-1CDB-78F0-88C1-D2D59890C94B}"/>
              </a:ext>
            </a:extLst>
          </p:cNvPr>
          <p:cNvGrpSpPr/>
          <p:nvPr/>
        </p:nvGrpSpPr>
        <p:grpSpPr>
          <a:xfrm>
            <a:off x="1701626" y="1534966"/>
            <a:ext cx="4102840" cy="4200525"/>
            <a:chOff x="-2775618" y="1040326"/>
            <a:chExt cx="4102840" cy="4200525"/>
          </a:xfrm>
        </p:grpSpPr>
        <p:sp>
          <p:nvSpPr>
            <p:cNvPr id="16" name="Pie 15">
              <a:extLst>
                <a:ext uri="{FF2B5EF4-FFF2-40B4-BE49-F238E27FC236}">
                  <a16:creationId xmlns:a16="http://schemas.microsoft.com/office/drawing/2014/main" id="{69702564-B946-0825-8C2F-C595DC2F7764}"/>
                </a:ext>
              </a:extLst>
            </p:cNvPr>
            <p:cNvSpPr/>
            <p:nvPr/>
          </p:nvSpPr>
          <p:spPr>
            <a:xfrm>
              <a:off x="-2775618" y="1040326"/>
              <a:ext cx="4102840" cy="4200525"/>
            </a:xfrm>
            <a:prstGeom prst="pie">
              <a:avLst>
                <a:gd name="adj1" fmla="val 16216734"/>
                <a:gd name="adj2" fmla="val 19192933"/>
              </a:avLst>
            </a:prstGeom>
            <a:solidFill>
              <a:schemeClr val="bg1">
                <a:alpha val="53235"/>
              </a:schemeClr>
            </a:solidFill>
            <a:ln w="412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chemeClr val="tx1"/>
                </a:solidFill>
              </a:endParaRP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8C5EB288-A774-F3D9-7C6E-52C4DEE7ADF5}"/>
                </a:ext>
              </a:extLst>
            </p:cNvPr>
            <p:cNvSpPr txBox="1"/>
            <p:nvPr/>
          </p:nvSpPr>
          <p:spPr>
            <a:xfrm>
              <a:off x="-1120114" y="1616695"/>
              <a:ext cx="21717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b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Tech</a:t>
              </a:r>
              <a:r>
                <a:rPr lang="es-ES_tradnl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., </a:t>
              </a:r>
              <a:r>
                <a:rPr lang="es-ES_tradnl" b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Proj</a:t>
              </a:r>
              <a:r>
                <a:rPr lang="es-ES_tradnl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. </a:t>
              </a:r>
              <a:br>
                <a:rPr lang="es-ES_tradnl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</a:br>
              <a:r>
                <a:rPr lang="es-ES_tradnl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Managers, 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200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EF41F73-DB9B-AC31-80F7-54797DC05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345" y="839972"/>
            <a:ext cx="5098290" cy="406163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DC62B7C-7D27-1A18-BC9B-372A15445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778" y="839972"/>
            <a:ext cx="5886774" cy="433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438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2920" y="320040"/>
            <a:ext cx="8138160" cy="502920"/>
          </a:xfrm>
          <a:prstGeom prst="rect">
            <a:avLst/>
          </a:prstGeom>
          <a:noFill/>
        </p:spPr>
        <p:txBody>
          <a:bodyPr wrap="none" lIns="0" rIns="0">
            <a:spAutoFit/>
          </a:bodyPr>
          <a:lstStyle/>
          <a:p>
            <a:pPr>
              <a:defRPr sz="2600" b="1">
                <a:solidFill>
                  <a:srgbClr val="141414"/>
                </a:solidFill>
              </a:defRPr>
            </a:pPr>
            <a:r>
              <a:rPr dirty="0"/>
              <a:t>Science map and current drivers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1207" y="804672"/>
            <a:ext cx="8778240" cy="320040"/>
          </a:xfrm>
          <a:prstGeom prst="rect">
            <a:avLst/>
          </a:prstGeom>
          <a:noFill/>
        </p:spPr>
        <p:txBody>
          <a:bodyPr wrap="none" lIns="0">
            <a:spAutoFit/>
          </a:bodyPr>
          <a:lstStyle/>
          <a:p>
            <a:pPr>
              <a:defRPr sz="1200">
                <a:solidFill>
                  <a:srgbClr val="505050"/>
                </a:solidFill>
              </a:defRPr>
            </a:pPr>
            <a:r>
              <a:t>A broad extragalactic programme with instrumentation as an enabling layer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85800" y="1234440"/>
            <a:ext cx="10591800" cy="100584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1E1E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903766" y="1388399"/>
            <a:ext cx="10196623" cy="415498"/>
          </a:xfrm>
          <a:prstGeom prst="rect">
            <a:avLst/>
          </a:prstGeom>
          <a:noFill/>
        </p:spPr>
        <p:txBody>
          <a:bodyPr wrap="square" lIns="18288" rIns="18288">
            <a:spAutoFit/>
          </a:bodyPr>
          <a:lstStyle/>
          <a:p>
            <a:pPr algn="ctr">
              <a:defRPr sz="2100" b="1">
                <a:solidFill>
                  <a:srgbClr val="AB0F30"/>
                </a:solidFill>
              </a:defRPr>
            </a:pPr>
            <a:r>
              <a:rPr dirty="0"/>
              <a:t>Nearby galaxies + stellar populations + AGN feedback + high-energy/magnetism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37414" y="1785609"/>
            <a:ext cx="8321040" cy="256032"/>
          </a:xfrm>
          <a:prstGeom prst="rect">
            <a:avLst/>
          </a:prstGeom>
          <a:noFill/>
        </p:spPr>
        <p:txBody>
          <a:bodyPr wrap="square" lIns="18288" rIns="18288">
            <a:spAutoFit/>
          </a:bodyPr>
          <a:lstStyle/>
          <a:p>
            <a:pPr algn="ctr">
              <a:defRPr sz="1200" b="0">
                <a:solidFill>
                  <a:srgbClr val="505050"/>
                </a:solidFill>
              </a:defRPr>
            </a:pPr>
            <a:r>
              <a:rPr dirty="0"/>
              <a:t>connected through IFU spectroscopy, surveys, simulations and multi-wavelength facilities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1520" y="2514600"/>
            <a:ext cx="4389120" cy="274320"/>
          </a:xfrm>
          <a:prstGeom prst="rect">
            <a:avLst/>
          </a:prstGeom>
          <a:noFill/>
        </p:spPr>
        <p:txBody>
          <a:bodyPr wrap="square" lIns="18288" rIns="18288">
            <a:spAutoFit/>
          </a:bodyPr>
          <a:lstStyle/>
          <a:p>
            <a:pPr>
              <a:defRPr sz="1600" b="1">
                <a:solidFill>
                  <a:srgbClr val="AB0F30"/>
                </a:solidFill>
              </a:defRPr>
            </a:pPr>
            <a:r>
              <a:t>Main active projects and collaborations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2960" y="2880360"/>
            <a:ext cx="4572000" cy="1594283"/>
          </a:xfrm>
          <a:prstGeom prst="rect">
            <a:avLst/>
          </a:prstGeom>
          <a:noFill/>
        </p:spPr>
        <p:txBody>
          <a:bodyPr wrap="square" lIns="18288" rIns="18288">
            <a:spAutoFit/>
          </a:bodyPr>
          <a:lstStyle/>
          <a:p>
            <a:pPr>
              <a:defRPr sz="1220" b="0">
                <a:solidFill>
                  <a:srgbClr val="141414"/>
                </a:solidFill>
              </a:defRPr>
            </a:pPr>
            <a:r>
              <a:rPr dirty="0"/>
              <a:t>• MOSAIC / ELT: Spanish contribution to PDR + LLI-FDR</a:t>
            </a:r>
          </a:p>
          <a:p>
            <a:pPr>
              <a:defRPr sz="1220" b="0">
                <a:solidFill>
                  <a:srgbClr val="141414"/>
                </a:solidFill>
              </a:defRPr>
            </a:pPr>
            <a:r>
              <a:rPr dirty="0"/>
              <a:t>• TARSIS: Calar Alto 3.5m instrument + science prep</a:t>
            </a:r>
            <a:r>
              <a:rPr lang="es-ES" dirty="0"/>
              <a:t>.</a:t>
            </a:r>
            <a:endParaRPr dirty="0"/>
          </a:p>
          <a:p>
            <a:pPr>
              <a:defRPr sz="1220" b="0">
                <a:solidFill>
                  <a:srgbClr val="141414"/>
                </a:solidFill>
              </a:defRPr>
            </a:pPr>
            <a:r>
              <a:rPr dirty="0"/>
              <a:t>• ARRAKIHS: ESA F-class mission phase at UCM</a:t>
            </a:r>
          </a:p>
          <a:p>
            <a:pPr>
              <a:defRPr sz="1220" b="0">
                <a:solidFill>
                  <a:srgbClr val="141414"/>
                </a:solidFill>
              </a:defRPr>
            </a:pPr>
            <a:r>
              <a:rPr dirty="0"/>
              <a:t>• AtLAST2 + Mad4Space + SKA-prep / cosmic magnetism</a:t>
            </a:r>
          </a:p>
          <a:p>
            <a:pPr>
              <a:defRPr sz="1220" b="0">
                <a:solidFill>
                  <a:srgbClr val="141414"/>
                </a:solidFill>
              </a:defRPr>
            </a:pPr>
            <a:r>
              <a:rPr dirty="0"/>
              <a:t>• PLAN-B / light and noise pollution impacts</a:t>
            </a:r>
          </a:p>
          <a:p>
            <a:pPr>
              <a:defRPr sz="1220" b="0">
                <a:solidFill>
                  <a:srgbClr val="141414"/>
                </a:solidFill>
              </a:defRPr>
            </a:pPr>
            <a:r>
              <a:rPr dirty="0"/>
              <a:t>• AC3: cloud-edge continuum management</a:t>
            </a:r>
            <a:endParaRPr lang="es-ES" dirty="0"/>
          </a:p>
          <a:p>
            <a:pPr>
              <a:defRPr sz="1220" b="0">
                <a:solidFill>
                  <a:srgbClr val="141414"/>
                </a:solidFill>
              </a:defRPr>
            </a:pPr>
            <a:r>
              <a:rPr lang="es-ES" dirty="0"/>
              <a:t>• Dwarfs4MOSAIC: IFU </a:t>
            </a:r>
            <a:r>
              <a:rPr lang="es-ES" dirty="0" err="1"/>
              <a:t>observations</a:t>
            </a:r>
            <a:r>
              <a:rPr lang="es-ES" dirty="0"/>
              <a:t> (MEGARA &amp; WEAVE)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nearby</a:t>
            </a:r>
            <a:r>
              <a:rPr lang="es-ES" dirty="0"/>
              <a:t> </a:t>
            </a:r>
            <a:r>
              <a:rPr lang="es-ES" dirty="0" err="1"/>
              <a:t>dwarfs</a:t>
            </a:r>
            <a:r>
              <a:rPr lang="es-ES" dirty="0"/>
              <a:t> as local </a:t>
            </a:r>
            <a:r>
              <a:rPr lang="es-ES" dirty="0" err="1"/>
              <a:t>analogs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early</a:t>
            </a:r>
            <a:r>
              <a:rPr lang="es-ES" dirty="0"/>
              <a:t> </a:t>
            </a:r>
            <a:r>
              <a:rPr lang="es-ES" dirty="0" err="1"/>
              <a:t>star-forming</a:t>
            </a:r>
            <a:r>
              <a:rPr lang="es-ES" dirty="0"/>
              <a:t> </a:t>
            </a:r>
            <a:r>
              <a:rPr lang="es-ES" dirty="0" err="1"/>
              <a:t>galaxies</a:t>
            </a:r>
            <a:endParaRPr lang="es-ES" dirty="0"/>
          </a:p>
        </p:txBody>
      </p:sp>
      <p:sp>
        <p:nvSpPr>
          <p:cNvPr id="9" name="TextBox 8"/>
          <p:cNvSpPr txBox="1"/>
          <p:nvPr/>
        </p:nvSpPr>
        <p:spPr>
          <a:xfrm>
            <a:off x="5532120" y="2514600"/>
            <a:ext cx="4023360" cy="274320"/>
          </a:xfrm>
          <a:prstGeom prst="rect">
            <a:avLst/>
          </a:prstGeom>
          <a:noFill/>
        </p:spPr>
        <p:txBody>
          <a:bodyPr wrap="square" lIns="18288" rIns="18288">
            <a:spAutoFit/>
          </a:bodyPr>
          <a:lstStyle/>
          <a:p>
            <a:pPr>
              <a:defRPr sz="1600" b="1">
                <a:solidFill>
                  <a:srgbClr val="AB0F30"/>
                </a:solidFill>
              </a:defRPr>
            </a:pPr>
            <a:r>
              <a:t>What the group delivers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23560" y="2922892"/>
            <a:ext cx="5745480" cy="1218795"/>
          </a:xfrm>
          <a:prstGeom prst="rect">
            <a:avLst/>
          </a:prstGeom>
          <a:noFill/>
        </p:spPr>
        <p:txBody>
          <a:bodyPr wrap="square" lIns="18288" rIns="18288">
            <a:spAutoFit/>
          </a:bodyPr>
          <a:lstStyle/>
          <a:p>
            <a:pPr>
              <a:defRPr sz="1220" b="0">
                <a:solidFill>
                  <a:srgbClr val="141414"/>
                </a:solidFill>
              </a:defRPr>
            </a:pPr>
            <a:r>
              <a:rPr dirty="0"/>
              <a:t>• MEGARA </a:t>
            </a:r>
            <a:r>
              <a:t>science exploitation</a:t>
            </a:r>
            <a:endParaRPr dirty="0"/>
          </a:p>
          <a:p>
            <a:pPr>
              <a:defRPr sz="1220" b="0">
                <a:solidFill>
                  <a:srgbClr val="141414"/>
                </a:solidFill>
              </a:defRPr>
            </a:pPr>
            <a:r>
              <a:rPr dirty="0"/>
              <a:t>• Survey science: MEGADES, PHANGS, TIMER, CAVITY, GATOS, POSSUM</a:t>
            </a:r>
          </a:p>
          <a:p>
            <a:pPr>
              <a:defRPr sz="1220" b="0">
                <a:solidFill>
                  <a:srgbClr val="141414"/>
                </a:solidFill>
              </a:defRPr>
            </a:pPr>
            <a:r>
              <a:rPr dirty="0"/>
              <a:t>• Galaxy evolution across environments and cosmic time</a:t>
            </a:r>
          </a:p>
          <a:p>
            <a:pPr>
              <a:defRPr sz="1220" b="0">
                <a:solidFill>
                  <a:srgbClr val="141414"/>
                </a:solidFill>
              </a:defRPr>
            </a:pPr>
            <a:r>
              <a:rPr dirty="0"/>
              <a:t>• New constraints on feedback and outflows</a:t>
            </a:r>
            <a:endParaRPr lang="es-ES" dirty="0"/>
          </a:p>
          <a:p>
            <a:pPr>
              <a:defRPr sz="1220" b="0">
                <a:solidFill>
                  <a:srgbClr val="141414"/>
                </a:solidFill>
              </a:defRPr>
            </a:pPr>
            <a:r>
              <a:rPr lang="es-ES" dirty="0"/>
              <a:t>• </a:t>
            </a:r>
            <a:r>
              <a:rPr lang="es-ES" dirty="0" err="1"/>
              <a:t>Metallicity</a:t>
            </a:r>
            <a:r>
              <a:rPr lang="es-ES" dirty="0"/>
              <a:t> </a:t>
            </a:r>
            <a:r>
              <a:rPr lang="es-ES" dirty="0" err="1"/>
              <a:t>determinations</a:t>
            </a:r>
            <a:r>
              <a:rPr lang="es-ES" dirty="0"/>
              <a:t> in </a:t>
            </a:r>
            <a:r>
              <a:rPr lang="es-ES" dirty="0" err="1"/>
              <a:t>nearby</a:t>
            </a:r>
            <a:r>
              <a:rPr lang="es-ES" dirty="0"/>
              <a:t> </a:t>
            </a:r>
            <a:r>
              <a:rPr lang="es-ES" dirty="0" err="1"/>
              <a:t>galaxies</a:t>
            </a:r>
            <a:r>
              <a:rPr lang="es-ES" dirty="0"/>
              <a:t>: Metal-THINGS</a:t>
            </a:r>
          </a:p>
          <a:p>
            <a:pPr>
              <a:defRPr sz="1220" b="0">
                <a:solidFill>
                  <a:srgbClr val="141414"/>
                </a:solidFill>
              </a:defRPr>
            </a:pPr>
            <a:r>
              <a:rPr dirty="0"/>
              <a:t>• Training pipeline for instrumentation + data-intensive astronomy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FB013-5577-C48B-6D38-53290A029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4D6759-CF59-7EDA-6010-EA9B3500F33E}"/>
              </a:ext>
            </a:extLst>
          </p:cNvPr>
          <p:cNvSpPr txBox="1"/>
          <p:nvPr/>
        </p:nvSpPr>
        <p:spPr>
          <a:xfrm>
            <a:off x="502920" y="320040"/>
            <a:ext cx="5748369" cy="492443"/>
          </a:xfrm>
          <a:prstGeom prst="rect">
            <a:avLst/>
          </a:prstGeom>
          <a:noFill/>
        </p:spPr>
        <p:txBody>
          <a:bodyPr wrap="none" lIns="0" rIns="0">
            <a:spAutoFit/>
          </a:bodyPr>
          <a:lstStyle/>
          <a:p>
            <a:pPr>
              <a:defRPr sz="2600" b="1">
                <a:solidFill>
                  <a:srgbClr val="141414"/>
                </a:solidFill>
              </a:defRPr>
            </a:pPr>
            <a:r>
              <a:rPr lang="es-ES" dirty="0"/>
              <a:t>GUAIX </a:t>
            </a:r>
            <a:r>
              <a:rPr lang="es-ES" dirty="0" err="1"/>
              <a:t>scientific</a:t>
            </a:r>
            <a:r>
              <a:rPr lang="es-ES" dirty="0"/>
              <a:t> </a:t>
            </a:r>
            <a:r>
              <a:rPr lang="es-ES" dirty="0" err="1"/>
              <a:t>internationalization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526BF7-A871-6B38-A75C-88E9534FF783}"/>
              </a:ext>
            </a:extLst>
          </p:cNvPr>
          <p:cNvSpPr txBox="1"/>
          <p:nvPr/>
        </p:nvSpPr>
        <p:spPr>
          <a:xfrm>
            <a:off x="521207" y="804672"/>
            <a:ext cx="6185348" cy="276999"/>
          </a:xfrm>
          <a:prstGeom prst="rect">
            <a:avLst/>
          </a:prstGeom>
          <a:noFill/>
        </p:spPr>
        <p:txBody>
          <a:bodyPr wrap="none" lIns="0">
            <a:spAutoFit/>
          </a:bodyPr>
          <a:lstStyle/>
          <a:p>
            <a:pPr>
              <a:defRPr sz="1200">
                <a:solidFill>
                  <a:srgbClr val="505050"/>
                </a:solidFill>
              </a:defRPr>
            </a:pPr>
            <a:r>
              <a:rPr lang="es-ES" dirty="0" err="1"/>
              <a:t>Fostering</a:t>
            </a:r>
            <a:r>
              <a:rPr lang="es-ES" dirty="0"/>
              <a:t> </a:t>
            </a:r>
            <a:r>
              <a:rPr lang="es-ES" dirty="0" err="1"/>
              <a:t>international</a:t>
            </a:r>
            <a:r>
              <a:rPr lang="es-ES" dirty="0"/>
              <a:t> </a:t>
            </a:r>
            <a:r>
              <a:rPr lang="es-ES" dirty="0" err="1"/>
              <a:t>collaboration</a:t>
            </a:r>
            <a:r>
              <a:rPr lang="es-ES" dirty="0"/>
              <a:t> </a:t>
            </a:r>
            <a:r>
              <a:rPr lang="es-ES" dirty="0" err="1"/>
              <a:t>between</a:t>
            </a:r>
            <a:r>
              <a:rPr lang="es-ES" dirty="0"/>
              <a:t> GUAIX and </a:t>
            </a:r>
            <a:r>
              <a:rPr lang="es-ES" dirty="0" err="1"/>
              <a:t>other</a:t>
            </a:r>
            <a:r>
              <a:rPr lang="es-ES" dirty="0"/>
              <a:t> </a:t>
            </a:r>
            <a:r>
              <a:rPr lang="es-ES" dirty="0" err="1"/>
              <a:t>research</a:t>
            </a:r>
            <a:r>
              <a:rPr lang="es-ES" dirty="0"/>
              <a:t> </a:t>
            </a:r>
            <a:r>
              <a:rPr lang="es-ES" dirty="0" err="1"/>
              <a:t>groups</a:t>
            </a:r>
            <a:r>
              <a:rPr lang="es-ES" dirty="0"/>
              <a:t> </a:t>
            </a:r>
            <a:r>
              <a:rPr lang="es-ES" dirty="0" err="1"/>
              <a:t>worldwide</a:t>
            </a:r>
            <a:endParaRPr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EA763B6-A073-DF98-C1E1-2984ACCE9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063" y="1239519"/>
            <a:ext cx="9707880" cy="546068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63F10A0-5489-1EB3-0FE3-59887F4B8917}"/>
              </a:ext>
            </a:extLst>
          </p:cNvPr>
          <p:cNvSpPr txBox="1"/>
          <p:nvPr/>
        </p:nvSpPr>
        <p:spPr>
          <a:xfrm>
            <a:off x="1334360" y="1503407"/>
            <a:ext cx="921926" cy="553998"/>
          </a:xfrm>
          <a:prstGeom prst="rect">
            <a:avLst/>
          </a:prstGeom>
          <a:solidFill>
            <a:schemeClr val="tx1"/>
          </a:solidFill>
          <a:ln cap="rnd">
            <a:solidFill>
              <a:schemeClr val="accent1"/>
            </a:solidFill>
            <a:round/>
          </a:ln>
          <a:effectLst>
            <a:softEdge rad="0"/>
          </a:effectLst>
          <a:scene3d>
            <a:camera prst="orthographicFront"/>
            <a:lightRig rig="threePt" dir="t"/>
          </a:scene3d>
          <a:sp3d>
            <a:bevelT w="6350" h="8255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ptos Narrow" panose="020B0004020202020204" pitchFamily="34" charset="0"/>
              </a:rPr>
              <a:t>Canada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ptos Narrow" panose="020B0004020202020204" pitchFamily="34" charset="0"/>
              </a:rPr>
              <a:t>PHANGS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ptos Narrow" panose="020B0004020202020204" pitchFamily="34" charset="0"/>
              </a:rPr>
              <a:t>LOFAR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BB19126-1D2D-DD71-BD3B-616B898D60C2}"/>
              </a:ext>
            </a:extLst>
          </p:cNvPr>
          <p:cNvSpPr txBox="1"/>
          <p:nvPr/>
        </p:nvSpPr>
        <p:spPr>
          <a:xfrm>
            <a:off x="1026899" y="2693588"/>
            <a:ext cx="1087157" cy="1631216"/>
          </a:xfrm>
          <a:prstGeom prst="rect">
            <a:avLst/>
          </a:prstGeom>
          <a:solidFill>
            <a:schemeClr val="tx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1000" b="1" dirty="0">
                <a:solidFill>
                  <a:schemeClr val="accent2"/>
                </a:solidFill>
                <a:latin typeface="Aptos Narrow" panose="020B0004020202020204" pitchFamily="34" charset="0"/>
              </a:rPr>
              <a:t>USA</a:t>
            </a:r>
            <a:endParaRPr lang="en-GB" sz="1000" dirty="0">
              <a:solidFill>
                <a:schemeClr val="accent2"/>
              </a:solidFill>
              <a:latin typeface="Aptos Narrow" panose="020B00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ptos Narrow" panose="020B0004020202020204" pitchFamily="34" charset="0"/>
              </a:rPr>
              <a:t>PHANGS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ptos Narrow" panose="020B0004020202020204" pitchFamily="34" charset="0"/>
              </a:rPr>
              <a:t>POSSUM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ptos Narrow" panose="020B0004020202020204" pitchFamily="34" charset="0"/>
              </a:rPr>
              <a:t>GATOS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ptos Narrow" panose="020B0004020202020204" pitchFamily="34" charset="0"/>
              </a:rPr>
              <a:t>Metal-THINGS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ptos Narrow" panose="020B0004020202020204" pitchFamily="34" charset="0"/>
              </a:rPr>
              <a:t>LOFAR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ptos Narrow" panose="020B0004020202020204" pitchFamily="34" charset="0"/>
              </a:rPr>
              <a:t>AtLAST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ptos Narrow" panose="020B0004020202020204" pitchFamily="34" charset="0"/>
              </a:rPr>
              <a:t>Athena/X-IFU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ptos Narrow" panose="020B0004020202020204" pitchFamily="34" charset="0"/>
              </a:rPr>
              <a:t>CATARSIS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ptos Narrow" panose="020B0004020202020204" pitchFamily="34" charset="0"/>
              </a:rPr>
              <a:t>AGORA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C3DF522-9D5B-0745-C8B9-B187552C6E3D}"/>
              </a:ext>
            </a:extLst>
          </p:cNvPr>
          <p:cNvSpPr txBox="1"/>
          <p:nvPr/>
        </p:nvSpPr>
        <p:spPr>
          <a:xfrm>
            <a:off x="2382225" y="4154186"/>
            <a:ext cx="1087157" cy="707886"/>
          </a:xfrm>
          <a:prstGeom prst="rect">
            <a:avLst/>
          </a:prstGeom>
          <a:solidFill>
            <a:schemeClr val="tx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accent1">
                    <a:lumMod val="40000"/>
                    <a:lumOff val="60000"/>
                  </a:schemeClr>
                </a:solidFill>
                <a:latin typeface="Aptos Narrow" panose="020B0004020202020204" pitchFamily="34" charset="0"/>
              </a:rPr>
              <a:t>Mexico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ptos Narrow" panose="020B0004020202020204" pitchFamily="34" charset="0"/>
              </a:rPr>
              <a:t>CATARSIS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ptos Narrow" panose="020B0004020202020204" pitchFamily="34" charset="0"/>
              </a:rPr>
              <a:t>MEGADES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ptos Narrow" panose="020B0004020202020204" pitchFamily="34" charset="0"/>
              </a:rPr>
              <a:t>Metal-THINGS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578782F-BFCE-3395-2683-31452A1F95E1}"/>
              </a:ext>
            </a:extLst>
          </p:cNvPr>
          <p:cNvSpPr txBox="1"/>
          <p:nvPr/>
        </p:nvSpPr>
        <p:spPr>
          <a:xfrm>
            <a:off x="2884124" y="5127111"/>
            <a:ext cx="811441" cy="553998"/>
          </a:xfrm>
          <a:prstGeom prst="rect">
            <a:avLst/>
          </a:prstGeom>
          <a:solidFill>
            <a:schemeClr val="tx1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accent5">
                    <a:lumMod val="20000"/>
                    <a:lumOff val="80000"/>
                  </a:schemeClr>
                </a:solidFill>
                <a:latin typeface="Aptos Narrow" panose="020B0004020202020204" pitchFamily="34" charset="0"/>
              </a:rPr>
              <a:t>Chile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ptos Narrow" panose="020B0004020202020204" pitchFamily="34" charset="0"/>
              </a:rPr>
              <a:t>GAMA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ptos Narrow" panose="020B0004020202020204" pitchFamily="34" charset="0"/>
              </a:rPr>
              <a:t>PHANGS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487012F-79FA-3D48-B029-6B8804BBD6FF}"/>
              </a:ext>
            </a:extLst>
          </p:cNvPr>
          <p:cNvSpPr txBox="1"/>
          <p:nvPr/>
        </p:nvSpPr>
        <p:spPr>
          <a:xfrm>
            <a:off x="4690281" y="4827029"/>
            <a:ext cx="811441" cy="553998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1000" dirty="0">
                <a:solidFill>
                  <a:srgbClr val="FFFF00"/>
                </a:solidFill>
                <a:latin typeface="Aptos Narrow" panose="020B0004020202020204" pitchFamily="34" charset="0"/>
              </a:rPr>
              <a:t>Brazil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ptos Narrow" panose="020B0004020202020204" pitchFamily="34" charset="0"/>
              </a:rPr>
              <a:t>TIMER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ptos Narrow" panose="020B0004020202020204" pitchFamily="34" charset="0"/>
              </a:rPr>
              <a:t>PHANGS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66963B0-77ED-B028-549E-78CB4DA56EC2}"/>
              </a:ext>
            </a:extLst>
          </p:cNvPr>
          <p:cNvSpPr txBox="1"/>
          <p:nvPr/>
        </p:nvSpPr>
        <p:spPr>
          <a:xfrm>
            <a:off x="4529815" y="3518406"/>
            <a:ext cx="1087157" cy="1169551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1000" b="1" dirty="0">
                <a:solidFill>
                  <a:srgbClr val="FF0000"/>
                </a:solidFill>
                <a:latin typeface="Aptos Narrow" panose="020B0004020202020204" pitchFamily="34" charset="0"/>
              </a:rPr>
              <a:t>Spain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ptos Narrow" panose="020B0004020202020204" pitchFamily="34" charset="0"/>
              </a:rPr>
              <a:t>MEGADES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ptos Narrow" panose="020B0004020202020204" pitchFamily="34" charset="0"/>
              </a:rPr>
              <a:t>CATARSIS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ptos Narrow" panose="020B0004020202020204" pitchFamily="34" charset="0"/>
              </a:rPr>
              <a:t>ARRAKIHS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ptos Narrow" panose="020B0004020202020204" pitchFamily="34" charset="0"/>
              </a:rPr>
              <a:t>AtLAST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ptos Narrow" panose="020B0004020202020204" pitchFamily="34" charset="0"/>
              </a:rPr>
              <a:t>Dw4MOS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ptos Narrow" panose="020B0004020202020204" pitchFamily="34" charset="0"/>
              </a:rPr>
              <a:t>Metal-THINGS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494292B-A632-9158-E913-9EFE684CA362}"/>
              </a:ext>
            </a:extLst>
          </p:cNvPr>
          <p:cNvSpPr txBox="1"/>
          <p:nvPr/>
        </p:nvSpPr>
        <p:spPr>
          <a:xfrm>
            <a:off x="4028527" y="2908121"/>
            <a:ext cx="1035861" cy="553998"/>
          </a:xfrm>
          <a:prstGeom prst="rect">
            <a:avLst/>
          </a:prstGeom>
          <a:solidFill>
            <a:schemeClr val="tx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1000" b="1" dirty="0">
                <a:solidFill>
                  <a:srgbClr val="92D050"/>
                </a:solidFill>
                <a:latin typeface="Aptos Narrow" panose="020B0004020202020204" pitchFamily="34" charset="0"/>
              </a:rPr>
              <a:t>France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ptos Narrow" panose="020B0004020202020204" pitchFamily="34" charset="0"/>
              </a:rPr>
              <a:t>Athena/X-IFU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ptos Narrow" panose="020B0004020202020204" pitchFamily="34" charset="0"/>
              </a:rPr>
              <a:t>Dw4MOS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C2D5D5E-3085-0F8D-B790-7BEAD7C958D0}"/>
              </a:ext>
            </a:extLst>
          </p:cNvPr>
          <p:cNvSpPr txBox="1"/>
          <p:nvPr/>
        </p:nvSpPr>
        <p:spPr>
          <a:xfrm>
            <a:off x="3863998" y="2170236"/>
            <a:ext cx="1035861" cy="707886"/>
          </a:xfrm>
          <a:prstGeom prst="rect">
            <a:avLst/>
          </a:prstGeom>
          <a:solidFill>
            <a:schemeClr val="tx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1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ptos Narrow" panose="020B0004020202020204" pitchFamily="34" charset="0"/>
              </a:rPr>
              <a:t>Netherlands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ptos Narrow" panose="020B0004020202020204" pitchFamily="34" charset="0"/>
              </a:rPr>
              <a:t>LOFAR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ptos Narrow" panose="020B0004020202020204" pitchFamily="34" charset="0"/>
              </a:rPr>
              <a:t>Athena/X-IFU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ptos Narrow" panose="020B0004020202020204" pitchFamily="34" charset="0"/>
              </a:rPr>
              <a:t>AtLAST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7647989-3705-13E9-4A94-511DA8CB6302}"/>
              </a:ext>
            </a:extLst>
          </p:cNvPr>
          <p:cNvSpPr txBox="1"/>
          <p:nvPr/>
        </p:nvSpPr>
        <p:spPr>
          <a:xfrm>
            <a:off x="4975200" y="1612417"/>
            <a:ext cx="885179" cy="861774"/>
          </a:xfrm>
          <a:prstGeom prst="rect">
            <a:avLst/>
          </a:prstGeom>
          <a:solidFill>
            <a:schemeClr val="tx1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1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ptos Narrow" panose="020B0004020202020204" pitchFamily="34" charset="0"/>
              </a:rPr>
              <a:t>Sweden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ptos Narrow" panose="020B0004020202020204" pitchFamily="34" charset="0"/>
              </a:rPr>
              <a:t>ARRAKIHS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 err="1">
                <a:latin typeface="Aptos Narrow" panose="020B0004020202020204" pitchFamily="34" charset="0"/>
              </a:rPr>
              <a:t>AtLAST</a:t>
            </a:r>
            <a:endParaRPr lang="en-GB" sz="1000" dirty="0">
              <a:latin typeface="Aptos Narrow" panose="020B00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ptos Narrow" panose="020B0004020202020204" pitchFamily="34" charset="0"/>
              </a:rPr>
              <a:t>AGORA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ptos Narrow" panose="020B0004020202020204" pitchFamily="34" charset="0"/>
              </a:rPr>
              <a:t>Dw4MOS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C4F6FC9-D3D5-3200-2310-5A76BA609854}"/>
              </a:ext>
            </a:extLst>
          </p:cNvPr>
          <p:cNvSpPr txBox="1"/>
          <p:nvPr/>
        </p:nvSpPr>
        <p:spPr>
          <a:xfrm>
            <a:off x="5424040" y="1184101"/>
            <a:ext cx="716863" cy="400110"/>
          </a:xfrm>
          <a:prstGeom prst="rect">
            <a:avLst/>
          </a:prstGeom>
          <a:solidFill>
            <a:schemeClr val="tx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1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 Narrow" panose="020B0004020202020204" pitchFamily="34" charset="0"/>
              </a:rPr>
              <a:t>Norway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ptos Narrow" panose="020B0004020202020204" pitchFamily="34" charset="0"/>
              </a:rPr>
              <a:t>AtLAST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FF97E8E-A363-C98B-BD78-A613646BB3CB}"/>
              </a:ext>
            </a:extLst>
          </p:cNvPr>
          <p:cNvSpPr txBox="1"/>
          <p:nvPr/>
        </p:nvSpPr>
        <p:spPr>
          <a:xfrm>
            <a:off x="6292592" y="1234067"/>
            <a:ext cx="1087157" cy="1323439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1000" b="1" dirty="0">
                <a:solidFill>
                  <a:srgbClr val="FFFF00"/>
                </a:solidFill>
                <a:latin typeface="Aptos Narrow" panose="020B0004020202020204" pitchFamily="34" charset="0"/>
              </a:rPr>
              <a:t>Germany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ptos Narrow" panose="020B0004020202020204" pitchFamily="34" charset="0"/>
              </a:rPr>
              <a:t>CAVITY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ptos Narrow" panose="020B0004020202020204" pitchFamily="34" charset="0"/>
              </a:rPr>
              <a:t>LOFAR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ptos Narrow" panose="020B0004020202020204" pitchFamily="34" charset="0"/>
              </a:rPr>
              <a:t>AtLAST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ptos Narrow" panose="020B0004020202020204" pitchFamily="34" charset="0"/>
              </a:rPr>
              <a:t>Athena/X-IFU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ptos Narrow" panose="020B0004020202020204" pitchFamily="34" charset="0"/>
              </a:rPr>
              <a:t>CATARSIS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ptos Narrow" panose="020B0004020202020204" pitchFamily="34" charset="0"/>
              </a:rPr>
              <a:t>Dw4MOS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ptos Narrow" panose="020B0004020202020204" pitchFamily="34" charset="0"/>
              </a:rPr>
              <a:t>Metal-THINGS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23BEABF8-C581-3DB6-04E3-06B64BA0ACEF}"/>
              </a:ext>
            </a:extLst>
          </p:cNvPr>
          <p:cNvSpPr txBox="1"/>
          <p:nvPr/>
        </p:nvSpPr>
        <p:spPr>
          <a:xfrm>
            <a:off x="6832032" y="3274622"/>
            <a:ext cx="574196" cy="400110"/>
          </a:xfrm>
          <a:prstGeom prst="rect">
            <a:avLst/>
          </a:prstGeom>
          <a:solidFill>
            <a:schemeClr val="tx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1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ptos Narrow" panose="020B0004020202020204" pitchFamily="34" charset="0"/>
              </a:rPr>
              <a:t>Greece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ptos Narrow" panose="020B0004020202020204" pitchFamily="34" charset="0"/>
              </a:rPr>
              <a:t>AC3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007231A0-E7F3-C81D-CC60-BD8685EF15E3}"/>
              </a:ext>
            </a:extLst>
          </p:cNvPr>
          <p:cNvSpPr txBox="1"/>
          <p:nvPr/>
        </p:nvSpPr>
        <p:spPr>
          <a:xfrm>
            <a:off x="5747118" y="3574850"/>
            <a:ext cx="1034257" cy="553998"/>
          </a:xfrm>
          <a:prstGeom prst="rect">
            <a:avLst/>
          </a:prstGeom>
          <a:solidFill>
            <a:schemeClr val="tx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1000" b="1" dirty="0">
                <a:solidFill>
                  <a:srgbClr val="92D050"/>
                </a:solidFill>
                <a:latin typeface="Aptos Narrow" panose="020B0004020202020204" pitchFamily="34" charset="0"/>
              </a:rPr>
              <a:t>Italy</a:t>
            </a:r>
            <a:endParaRPr lang="en-GB" sz="1000" dirty="0">
              <a:latin typeface="Aptos Narrow" panose="020B00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ptos Narrow" panose="020B0004020202020204" pitchFamily="34" charset="0"/>
              </a:rPr>
              <a:t>Athena-X-IFU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ptos Narrow" panose="020B0004020202020204" pitchFamily="34" charset="0"/>
              </a:rPr>
              <a:t>AtLAST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E1C9EDAC-61F5-43CD-3FBB-5A9F3C9109AE}"/>
              </a:ext>
            </a:extLst>
          </p:cNvPr>
          <p:cNvSpPr txBox="1"/>
          <p:nvPr/>
        </p:nvSpPr>
        <p:spPr>
          <a:xfrm>
            <a:off x="9474269" y="3109292"/>
            <a:ext cx="1035861" cy="861774"/>
          </a:xfrm>
          <a:prstGeom prst="rect">
            <a:avLst/>
          </a:prstGeom>
          <a:solidFill>
            <a:schemeClr val="tx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1000" b="1" dirty="0">
                <a:solidFill>
                  <a:schemeClr val="accent2"/>
                </a:solidFill>
                <a:latin typeface="Aptos Narrow" panose="020B0004020202020204" pitchFamily="34" charset="0"/>
              </a:rPr>
              <a:t>Japan</a:t>
            </a:r>
            <a:endParaRPr lang="en-GB" sz="1000" dirty="0">
              <a:solidFill>
                <a:schemeClr val="accent2"/>
              </a:solidFill>
              <a:latin typeface="Aptos Narrow" panose="020B00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ptos Narrow" panose="020B0004020202020204" pitchFamily="34" charset="0"/>
              </a:rPr>
              <a:t>Athena/X-IFU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ptos Narrow" panose="020B0004020202020204" pitchFamily="34" charset="0"/>
              </a:rPr>
              <a:t>AtLAST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ptos Narrow" panose="020B0004020202020204" pitchFamily="34" charset="0"/>
              </a:rPr>
              <a:t>CATARSIS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ptos Narrow" panose="020B0004020202020204" pitchFamily="34" charset="0"/>
              </a:rPr>
              <a:t>AGORA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00E062C-86CA-B469-1B9F-266E969B9690}"/>
              </a:ext>
            </a:extLst>
          </p:cNvPr>
          <p:cNvSpPr txBox="1"/>
          <p:nvPr/>
        </p:nvSpPr>
        <p:spPr>
          <a:xfrm>
            <a:off x="7483944" y="4906516"/>
            <a:ext cx="817853" cy="707886"/>
          </a:xfrm>
          <a:prstGeom prst="rect">
            <a:avLst/>
          </a:prstGeom>
          <a:solidFill>
            <a:schemeClr val="tx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1000" b="1" dirty="0">
                <a:solidFill>
                  <a:schemeClr val="accent5"/>
                </a:solidFill>
                <a:latin typeface="Aptos Narrow" panose="020B0004020202020204" pitchFamily="34" charset="0"/>
              </a:rPr>
              <a:t>Australia</a:t>
            </a:r>
            <a:endParaRPr lang="en-GB" sz="1000" dirty="0">
              <a:solidFill>
                <a:schemeClr val="accent5"/>
              </a:solidFill>
              <a:latin typeface="Aptos Narrow" panose="020B00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ptos Narrow" panose="020B0004020202020204" pitchFamily="34" charset="0"/>
              </a:rPr>
              <a:t>POSSUM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ptos Narrow" panose="020B0004020202020204" pitchFamily="34" charset="0"/>
              </a:rPr>
              <a:t>LOFAR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ptos Narrow" panose="020B0004020202020204" pitchFamily="34" charset="0"/>
              </a:rPr>
              <a:t>AGORA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1D8F4EF4-0334-FA9B-4C8D-6BDA5F09812A}"/>
              </a:ext>
            </a:extLst>
          </p:cNvPr>
          <p:cNvSpPr txBox="1"/>
          <p:nvPr/>
        </p:nvSpPr>
        <p:spPr>
          <a:xfrm>
            <a:off x="4122909" y="1510825"/>
            <a:ext cx="833883" cy="553998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1000" b="1" dirty="0">
                <a:solidFill>
                  <a:srgbClr val="FF0000"/>
                </a:solidFill>
                <a:latin typeface="Aptos Narrow" panose="020B0004020202020204" pitchFamily="34" charset="0"/>
              </a:rPr>
              <a:t>UK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 err="1">
                <a:latin typeface="Aptos Narrow" panose="020B0004020202020204" pitchFamily="34" charset="0"/>
              </a:rPr>
              <a:t>AtLAST</a:t>
            </a:r>
            <a:endParaRPr lang="en-GB" sz="1000" dirty="0">
              <a:latin typeface="Aptos Narrow" panose="020B00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ptos Narrow" panose="020B0004020202020204" pitchFamily="34" charset="0"/>
              </a:rPr>
              <a:t>Dw4MOS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409C4C3A-9105-70AA-8BD6-CD71C9B0330B}"/>
              </a:ext>
            </a:extLst>
          </p:cNvPr>
          <p:cNvSpPr txBox="1"/>
          <p:nvPr/>
        </p:nvSpPr>
        <p:spPr>
          <a:xfrm>
            <a:off x="5990873" y="5214292"/>
            <a:ext cx="806631" cy="400110"/>
          </a:xfrm>
          <a:prstGeom prst="rect">
            <a:avLst/>
          </a:prstGeom>
          <a:solidFill>
            <a:schemeClr val="tx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1000" dirty="0">
                <a:solidFill>
                  <a:srgbClr val="92D050"/>
                </a:solidFill>
                <a:latin typeface="Aptos Narrow" panose="020B0004020202020204" pitchFamily="34" charset="0"/>
              </a:rPr>
              <a:t>South Africa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ptos Narrow" panose="020B0004020202020204" pitchFamily="34" charset="0"/>
              </a:rPr>
              <a:t>AtLAST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0FB25827-3636-516D-4671-79799A9CAC91}"/>
              </a:ext>
            </a:extLst>
          </p:cNvPr>
          <p:cNvSpPr txBox="1"/>
          <p:nvPr/>
        </p:nvSpPr>
        <p:spPr>
          <a:xfrm>
            <a:off x="6459832" y="2678067"/>
            <a:ext cx="885179" cy="553998"/>
          </a:xfrm>
          <a:prstGeom prst="rect">
            <a:avLst/>
          </a:prstGeom>
          <a:solidFill>
            <a:schemeClr val="tx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1000" b="1" dirty="0">
                <a:solidFill>
                  <a:srgbClr val="C00000"/>
                </a:solidFill>
                <a:latin typeface="Aptos Narrow" panose="020B0004020202020204" pitchFamily="34" charset="0"/>
              </a:rPr>
              <a:t>Switzerland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 err="1">
                <a:latin typeface="Aptos Narrow" panose="020B0004020202020204" pitchFamily="34" charset="0"/>
              </a:rPr>
              <a:t>AtLAST</a:t>
            </a:r>
            <a:endParaRPr lang="en-GB" sz="1000" dirty="0">
              <a:latin typeface="Aptos Narrow" panose="020B00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ptos Narrow" panose="020B0004020202020204" pitchFamily="34" charset="0"/>
              </a:rPr>
              <a:t>ARRAKIHS</a:t>
            </a:r>
          </a:p>
        </p:txBody>
      </p: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05DD8114-71B7-DE51-69ED-85F33F6041DB}"/>
              </a:ext>
            </a:extLst>
          </p:cNvPr>
          <p:cNvCxnSpPr>
            <a:cxnSpLocks/>
            <a:stCxn id="20" idx="1"/>
          </p:cNvCxnSpPr>
          <p:nvPr/>
        </p:nvCxnSpPr>
        <p:spPr>
          <a:xfrm flipH="1" flipV="1">
            <a:off x="9005506" y="3315986"/>
            <a:ext cx="468763" cy="224193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A0534E8E-C6CB-8C9A-E540-9804A5693824}"/>
              </a:ext>
            </a:extLst>
          </p:cNvPr>
          <p:cNvCxnSpPr>
            <a:cxnSpLocks/>
          </p:cNvCxnSpPr>
          <p:nvPr/>
        </p:nvCxnSpPr>
        <p:spPr>
          <a:xfrm flipV="1">
            <a:off x="5803492" y="3167486"/>
            <a:ext cx="144545" cy="418050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de flecha 32">
            <a:extLst>
              <a:ext uri="{FF2B5EF4-FFF2-40B4-BE49-F238E27FC236}">
                <a16:creationId xmlns:a16="http://schemas.microsoft.com/office/drawing/2014/main" id="{65BBACB5-34D7-EFDA-6239-F14C53FC10B0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6264246" y="3315986"/>
            <a:ext cx="567786" cy="158691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de flecha 36">
            <a:extLst>
              <a:ext uri="{FF2B5EF4-FFF2-40B4-BE49-F238E27FC236}">
                <a16:creationId xmlns:a16="http://schemas.microsoft.com/office/drawing/2014/main" id="{4E7C5151-0C0F-B238-21F4-93C6C5AB19F3}"/>
              </a:ext>
            </a:extLst>
          </p:cNvPr>
          <p:cNvCxnSpPr>
            <a:cxnSpLocks/>
          </p:cNvCxnSpPr>
          <p:nvPr/>
        </p:nvCxnSpPr>
        <p:spPr>
          <a:xfrm flipH="1">
            <a:off x="5811961" y="2886183"/>
            <a:ext cx="647871" cy="17093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id="{34B96988-944D-324F-3364-444C5DCD9B7F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5870474" y="1895787"/>
            <a:ext cx="422118" cy="99816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de flecha 40">
            <a:extLst>
              <a:ext uri="{FF2B5EF4-FFF2-40B4-BE49-F238E27FC236}">
                <a16:creationId xmlns:a16="http://schemas.microsoft.com/office/drawing/2014/main" id="{60265E48-7549-8E6E-CAD7-A873FB2A297C}"/>
              </a:ext>
            </a:extLst>
          </p:cNvPr>
          <p:cNvCxnSpPr>
            <a:cxnSpLocks/>
          </p:cNvCxnSpPr>
          <p:nvPr/>
        </p:nvCxnSpPr>
        <p:spPr>
          <a:xfrm flipH="1">
            <a:off x="5860379" y="1575960"/>
            <a:ext cx="207449" cy="877510"/>
          </a:xfrm>
          <a:prstGeom prst="straightConnector1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de flecha 43">
            <a:extLst>
              <a:ext uri="{FF2B5EF4-FFF2-40B4-BE49-F238E27FC236}">
                <a16:creationId xmlns:a16="http://schemas.microsoft.com/office/drawing/2014/main" id="{C43F24C5-ED30-E096-1348-4D8E8746624F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5417790" y="2474191"/>
            <a:ext cx="506751" cy="172194"/>
          </a:xfrm>
          <a:prstGeom prst="straightConnector1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cto de flecha 46">
            <a:extLst>
              <a:ext uri="{FF2B5EF4-FFF2-40B4-BE49-F238E27FC236}">
                <a16:creationId xmlns:a16="http://schemas.microsoft.com/office/drawing/2014/main" id="{6F42DCCC-A1BA-5853-D7F6-23023B92704D}"/>
              </a:ext>
            </a:extLst>
          </p:cNvPr>
          <p:cNvCxnSpPr>
            <a:cxnSpLocks/>
          </p:cNvCxnSpPr>
          <p:nvPr/>
        </p:nvCxnSpPr>
        <p:spPr>
          <a:xfrm>
            <a:off x="4864983" y="2057405"/>
            <a:ext cx="660970" cy="7512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de flecha 48">
            <a:extLst>
              <a:ext uri="{FF2B5EF4-FFF2-40B4-BE49-F238E27FC236}">
                <a16:creationId xmlns:a16="http://schemas.microsoft.com/office/drawing/2014/main" id="{D3F8C30A-F2AE-B2E4-88A7-6E380815E07C}"/>
              </a:ext>
            </a:extLst>
          </p:cNvPr>
          <p:cNvCxnSpPr>
            <a:cxnSpLocks/>
          </p:cNvCxnSpPr>
          <p:nvPr/>
        </p:nvCxnSpPr>
        <p:spPr>
          <a:xfrm>
            <a:off x="4878560" y="2539313"/>
            <a:ext cx="824248" cy="4008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de flecha 50">
            <a:extLst>
              <a:ext uri="{FF2B5EF4-FFF2-40B4-BE49-F238E27FC236}">
                <a16:creationId xmlns:a16="http://schemas.microsoft.com/office/drawing/2014/main" id="{0EF3AF31-08C0-3240-845A-2832D3C4EEF7}"/>
              </a:ext>
            </a:extLst>
          </p:cNvPr>
          <p:cNvCxnSpPr>
            <a:cxnSpLocks/>
          </p:cNvCxnSpPr>
          <p:nvPr/>
        </p:nvCxnSpPr>
        <p:spPr>
          <a:xfrm>
            <a:off x="5064388" y="3080747"/>
            <a:ext cx="65283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de flecha 52">
            <a:extLst>
              <a:ext uri="{FF2B5EF4-FFF2-40B4-BE49-F238E27FC236}">
                <a16:creationId xmlns:a16="http://schemas.microsoft.com/office/drawing/2014/main" id="{66B3B34D-006A-54DE-E2D0-F21658A58702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5073394" y="3238596"/>
            <a:ext cx="448992" cy="2798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cto de flecha 54">
            <a:extLst>
              <a:ext uri="{FF2B5EF4-FFF2-40B4-BE49-F238E27FC236}">
                <a16:creationId xmlns:a16="http://schemas.microsoft.com/office/drawing/2014/main" id="{FD64EDFF-B363-5481-EF30-DB91E9DEA518}"/>
              </a:ext>
            </a:extLst>
          </p:cNvPr>
          <p:cNvCxnSpPr>
            <a:cxnSpLocks/>
          </p:cNvCxnSpPr>
          <p:nvPr/>
        </p:nvCxnSpPr>
        <p:spPr>
          <a:xfrm flipH="1" flipV="1">
            <a:off x="4399669" y="4620134"/>
            <a:ext cx="284093" cy="23372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de flecha 56">
            <a:extLst>
              <a:ext uri="{FF2B5EF4-FFF2-40B4-BE49-F238E27FC236}">
                <a16:creationId xmlns:a16="http://schemas.microsoft.com/office/drawing/2014/main" id="{83716DDE-00B7-8B58-DF72-4843F0429773}"/>
              </a:ext>
            </a:extLst>
          </p:cNvPr>
          <p:cNvCxnSpPr>
            <a:cxnSpLocks/>
          </p:cNvCxnSpPr>
          <p:nvPr/>
        </p:nvCxnSpPr>
        <p:spPr>
          <a:xfrm flipV="1">
            <a:off x="3556103" y="4963971"/>
            <a:ext cx="307895" cy="160745"/>
          </a:xfrm>
          <a:prstGeom prst="straightConnector1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Conector recto de flecha 60">
            <a:extLst>
              <a:ext uri="{FF2B5EF4-FFF2-40B4-BE49-F238E27FC236}">
                <a16:creationId xmlns:a16="http://schemas.microsoft.com/office/drawing/2014/main" id="{B4ED0EA0-3C71-FBA1-A109-49529FE31979}"/>
              </a:ext>
            </a:extLst>
          </p:cNvPr>
          <p:cNvCxnSpPr>
            <a:cxnSpLocks/>
          </p:cNvCxnSpPr>
          <p:nvPr/>
        </p:nvCxnSpPr>
        <p:spPr>
          <a:xfrm flipV="1">
            <a:off x="2730176" y="3735259"/>
            <a:ext cx="460284" cy="417130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Conector recto de flecha 62">
            <a:extLst>
              <a:ext uri="{FF2B5EF4-FFF2-40B4-BE49-F238E27FC236}">
                <a16:creationId xmlns:a16="http://schemas.microsoft.com/office/drawing/2014/main" id="{F92A4733-4289-F870-4513-2A0F87C745D3}"/>
              </a:ext>
            </a:extLst>
          </p:cNvPr>
          <p:cNvCxnSpPr>
            <a:cxnSpLocks/>
          </p:cNvCxnSpPr>
          <p:nvPr/>
        </p:nvCxnSpPr>
        <p:spPr>
          <a:xfrm>
            <a:off x="2103886" y="3147031"/>
            <a:ext cx="780238" cy="71556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Conector recto de flecha 64">
            <a:extLst>
              <a:ext uri="{FF2B5EF4-FFF2-40B4-BE49-F238E27FC236}">
                <a16:creationId xmlns:a16="http://schemas.microsoft.com/office/drawing/2014/main" id="{654515DF-5CD9-995A-B438-8B0A2C7AD7A8}"/>
              </a:ext>
            </a:extLst>
          </p:cNvPr>
          <p:cNvCxnSpPr>
            <a:cxnSpLocks/>
          </p:cNvCxnSpPr>
          <p:nvPr/>
        </p:nvCxnSpPr>
        <p:spPr>
          <a:xfrm>
            <a:off x="2252744" y="2058959"/>
            <a:ext cx="477432" cy="538496"/>
          </a:xfrm>
          <a:prstGeom prst="straightConnector1">
            <a:avLst/>
          </a:prstGeom>
          <a:ln>
            <a:solidFill>
              <a:schemeClr val="tx2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Conector recto de flecha 66">
            <a:extLst>
              <a:ext uri="{FF2B5EF4-FFF2-40B4-BE49-F238E27FC236}">
                <a16:creationId xmlns:a16="http://schemas.microsoft.com/office/drawing/2014/main" id="{50B1927B-32FC-6ADB-83FD-9C60333FCED0}"/>
              </a:ext>
            </a:extLst>
          </p:cNvPr>
          <p:cNvCxnSpPr>
            <a:cxnSpLocks/>
          </p:cNvCxnSpPr>
          <p:nvPr/>
        </p:nvCxnSpPr>
        <p:spPr>
          <a:xfrm flipV="1">
            <a:off x="8301797" y="4883257"/>
            <a:ext cx="582411" cy="441541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Conector recto de flecha 68">
            <a:extLst>
              <a:ext uri="{FF2B5EF4-FFF2-40B4-BE49-F238E27FC236}">
                <a16:creationId xmlns:a16="http://schemas.microsoft.com/office/drawing/2014/main" id="{B123AB00-F107-E112-7E9D-4AFFD5C1F2EE}"/>
              </a:ext>
            </a:extLst>
          </p:cNvPr>
          <p:cNvCxnSpPr>
            <a:cxnSpLocks/>
          </p:cNvCxnSpPr>
          <p:nvPr/>
        </p:nvCxnSpPr>
        <p:spPr>
          <a:xfrm flipH="1" flipV="1">
            <a:off x="6264246" y="4902900"/>
            <a:ext cx="206276" cy="30921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32F5FB7-B4C3-EE09-300A-7AFC255E7B8D}"/>
              </a:ext>
            </a:extLst>
          </p:cNvPr>
          <p:cNvSpPr txBox="1"/>
          <p:nvPr/>
        </p:nvSpPr>
        <p:spPr>
          <a:xfrm>
            <a:off x="8135869" y="2439145"/>
            <a:ext cx="827471" cy="400110"/>
          </a:xfrm>
          <a:prstGeom prst="rect">
            <a:avLst/>
          </a:prstGeom>
          <a:solidFill>
            <a:schemeClr val="tx1"/>
          </a:solidFill>
          <a:ln>
            <a:solidFill>
              <a:srgbClr val="E760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1000" b="1" dirty="0">
                <a:solidFill>
                  <a:srgbClr val="E76082"/>
                </a:solidFill>
                <a:latin typeface="Aptos Narrow" panose="020B0004020202020204" pitchFamily="34" charset="0"/>
              </a:rPr>
              <a:t>South Korea</a:t>
            </a:r>
            <a:endParaRPr lang="en-GB" sz="1000" dirty="0">
              <a:solidFill>
                <a:srgbClr val="E76082"/>
              </a:solidFill>
              <a:latin typeface="Aptos Narrow" panose="020B00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ptos Narrow" panose="020B0004020202020204" pitchFamily="34" charset="0"/>
              </a:rPr>
              <a:t>AGORA</a:t>
            </a:r>
          </a:p>
        </p:txBody>
      </p: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C9EA372C-6FDB-7D0C-DA16-37B96F61EBA7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8549605" y="2839255"/>
            <a:ext cx="190850" cy="468976"/>
          </a:xfrm>
          <a:prstGeom prst="straightConnector1">
            <a:avLst/>
          </a:prstGeom>
          <a:ln>
            <a:solidFill>
              <a:srgbClr val="E7608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2">
            <a:extLst>
              <a:ext uri="{FF2B5EF4-FFF2-40B4-BE49-F238E27FC236}">
                <a16:creationId xmlns:a16="http://schemas.microsoft.com/office/drawing/2014/main" id="{EFA16462-4159-BA11-42DB-6C4B853F4AE5}"/>
              </a:ext>
            </a:extLst>
          </p:cNvPr>
          <p:cNvSpPr txBox="1"/>
          <p:nvPr/>
        </p:nvSpPr>
        <p:spPr>
          <a:xfrm>
            <a:off x="7264387" y="5903386"/>
            <a:ext cx="1975500" cy="507831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>
              <a:defRPr sz="1200">
                <a:solidFill>
                  <a:srgbClr val="505050"/>
                </a:solidFill>
              </a:defRPr>
            </a:pPr>
            <a:r>
              <a:rPr lang="es-ES" sz="900" dirty="0" err="1">
                <a:solidFill>
                  <a:srgbClr val="9B040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Number</a:t>
            </a:r>
            <a:r>
              <a:rPr lang="es-ES" sz="900" dirty="0">
                <a:solidFill>
                  <a:srgbClr val="9B040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900" dirty="0" err="1">
                <a:solidFill>
                  <a:srgbClr val="9B040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es-ES" sz="900" dirty="0">
                <a:solidFill>
                  <a:srgbClr val="9B040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900" dirty="0" err="1">
                <a:solidFill>
                  <a:srgbClr val="9B040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collaborators</a:t>
            </a:r>
            <a:r>
              <a:rPr lang="es-ES" sz="900" dirty="0">
                <a:solidFill>
                  <a:srgbClr val="9B040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s-ES" sz="900" dirty="0">
                <a:solidFill>
                  <a:srgbClr val="9B040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900" dirty="0" err="1">
                <a:solidFill>
                  <a:srgbClr val="9B040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</a:t>
            </a:r>
            <a:r>
              <a:rPr lang="es-ES" sz="900" dirty="0">
                <a:solidFill>
                  <a:srgbClr val="9B040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900" dirty="0" err="1">
                <a:solidFill>
                  <a:srgbClr val="9B040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each</a:t>
            </a:r>
            <a:r>
              <a:rPr lang="es-ES" sz="900" dirty="0">
                <a:solidFill>
                  <a:srgbClr val="9B040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country in </a:t>
            </a:r>
            <a:r>
              <a:rPr lang="es-ES" sz="900" dirty="0" err="1">
                <a:solidFill>
                  <a:srgbClr val="9B040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es-ES" sz="900" dirty="0">
                <a:solidFill>
                  <a:srgbClr val="9B040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2024-2026 GUAIX </a:t>
            </a:r>
            <a:r>
              <a:rPr lang="es-ES" sz="900" dirty="0" err="1">
                <a:solidFill>
                  <a:srgbClr val="9B040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publications</a:t>
            </a:r>
            <a:endParaRPr sz="900" dirty="0">
              <a:solidFill>
                <a:srgbClr val="9B040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79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2920" y="320040"/>
            <a:ext cx="8138160" cy="502920"/>
          </a:xfrm>
          <a:prstGeom prst="rect">
            <a:avLst/>
          </a:prstGeom>
          <a:noFill/>
        </p:spPr>
        <p:txBody>
          <a:bodyPr wrap="none" lIns="0" rIns="0">
            <a:spAutoFit/>
          </a:bodyPr>
          <a:lstStyle/>
          <a:p>
            <a:pPr>
              <a:defRPr sz="2600" b="1">
                <a:solidFill>
                  <a:srgbClr val="141414"/>
                </a:solidFill>
              </a:defRPr>
            </a:pPr>
            <a:r>
              <a:rPr dirty="0"/>
              <a:t>Nearby galaxies, ISM and star formation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1207" y="804672"/>
            <a:ext cx="8778240" cy="320040"/>
          </a:xfrm>
          <a:prstGeom prst="rect">
            <a:avLst/>
          </a:prstGeom>
          <a:noFill/>
        </p:spPr>
        <p:txBody>
          <a:bodyPr wrap="none" lIns="0">
            <a:spAutoFit/>
          </a:bodyPr>
          <a:lstStyle/>
          <a:p>
            <a:pPr>
              <a:defRPr sz="1200">
                <a:solidFill>
                  <a:srgbClr val="505050"/>
                </a:solidFill>
              </a:defRPr>
            </a:pPr>
            <a:r>
              <a:t>Resolved gas, H II regions, metallicity gradients and local galaxy laboratories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12646" y="1170432"/>
            <a:ext cx="7085326" cy="4202805"/>
          </a:xfrm>
          <a:prstGeom prst="roundRect">
            <a:avLst>
              <a:gd name="adj" fmla="val 4705"/>
            </a:avLst>
          </a:prstGeom>
          <a:solidFill>
            <a:srgbClr val="FFFFFF"/>
          </a:solidFill>
          <a:ln w="12700">
            <a:solidFill>
              <a:srgbClr val="E1E1E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7841512" y="1325880"/>
            <a:ext cx="4114800" cy="274320"/>
          </a:xfrm>
          <a:prstGeom prst="rect">
            <a:avLst/>
          </a:prstGeom>
          <a:noFill/>
        </p:spPr>
        <p:txBody>
          <a:bodyPr wrap="square" lIns="18288" rIns="18288">
            <a:spAutoFit/>
          </a:bodyPr>
          <a:lstStyle/>
          <a:p>
            <a:pPr>
              <a:defRPr sz="1500" b="1">
                <a:solidFill>
                  <a:srgbClr val="AB0F30"/>
                </a:solidFill>
              </a:defRPr>
            </a:pPr>
            <a:r>
              <a:rPr dirty="0"/>
              <a:t>Glimpse of the </a:t>
            </a:r>
            <a:r>
              <a:rPr dirty="0" err="1"/>
              <a:t>programme</a:t>
            </a:r>
            <a:endParaRPr dirty="0"/>
          </a:p>
        </p:txBody>
      </p:sp>
      <p:sp>
        <p:nvSpPr>
          <p:cNvPr id="7" name="TextBox 6"/>
          <p:cNvSpPr txBox="1"/>
          <p:nvPr/>
        </p:nvSpPr>
        <p:spPr>
          <a:xfrm>
            <a:off x="7841511" y="1746504"/>
            <a:ext cx="4280819" cy="1031051"/>
          </a:xfrm>
          <a:prstGeom prst="rect">
            <a:avLst/>
          </a:prstGeom>
          <a:noFill/>
        </p:spPr>
        <p:txBody>
          <a:bodyPr wrap="square" lIns="18288" rIns="18288">
            <a:spAutoFit/>
          </a:bodyPr>
          <a:lstStyle/>
          <a:p>
            <a:pPr>
              <a:defRPr sz="1220" b="0">
                <a:solidFill>
                  <a:srgbClr val="141414"/>
                </a:solidFill>
              </a:defRPr>
            </a:pPr>
            <a:r>
              <a:rPr dirty="0"/>
              <a:t>• IFU mapping of ionized gas and stellar populations</a:t>
            </a:r>
          </a:p>
          <a:p>
            <a:pPr>
              <a:defRPr sz="1220" b="0">
                <a:solidFill>
                  <a:srgbClr val="141414"/>
                </a:solidFill>
              </a:defRPr>
            </a:pPr>
            <a:r>
              <a:rPr dirty="0"/>
              <a:t>• Gas flows, metallicity gradients and H II-region physics</a:t>
            </a:r>
          </a:p>
          <a:p>
            <a:pPr>
              <a:defRPr sz="1220" b="0">
                <a:solidFill>
                  <a:srgbClr val="141414"/>
                </a:solidFill>
              </a:defRPr>
            </a:pPr>
            <a:r>
              <a:rPr dirty="0"/>
              <a:t>• Strong GTC/MEGARA</a:t>
            </a:r>
            <a:r>
              <a:rPr lang="es-ES" dirty="0"/>
              <a:t> </a:t>
            </a:r>
            <a:r>
              <a:rPr lang="es-ES" dirty="0" err="1"/>
              <a:t>exploitation</a:t>
            </a:r>
            <a:r>
              <a:rPr lang="es-ES" dirty="0"/>
              <a:t> (incl. MEGADES)</a:t>
            </a:r>
            <a:r>
              <a:rPr dirty="0"/>
              <a:t>, linked to PHANGS, Metal-THINGS</a:t>
            </a:r>
            <a:r>
              <a:rPr lang="es-ES" dirty="0"/>
              <a:t> and </a:t>
            </a:r>
            <a:r>
              <a:rPr lang="es-ES" dirty="0" err="1"/>
              <a:t>other</a:t>
            </a:r>
            <a:r>
              <a:rPr lang="es-ES" dirty="0"/>
              <a:t> IFU-</a:t>
            </a:r>
            <a:r>
              <a:rPr lang="es-ES" dirty="0" err="1"/>
              <a:t>based</a:t>
            </a:r>
            <a:r>
              <a:rPr lang="es-ES" dirty="0"/>
              <a:t> </a:t>
            </a:r>
            <a:r>
              <a:rPr lang="es-ES" dirty="0" err="1"/>
              <a:t>science</a:t>
            </a:r>
            <a:endParaRPr lang="es-ES" dirty="0"/>
          </a:p>
          <a:p>
            <a:pPr>
              <a:defRPr sz="1220" b="0">
                <a:solidFill>
                  <a:srgbClr val="141414"/>
                </a:solidFill>
              </a:defRPr>
            </a:pPr>
            <a:r>
              <a:rPr lang="es-ES" dirty="0"/>
              <a:t>• </a:t>
            </a:r>
            <a:r>
              <a:rPr dirty="0"/>
              <a:t>OTELO/GAMA science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66927" y="5471373"/>
            <a:ext cx="9052560" cy="123444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BEBE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612647" y="5517093"/>
            <a:ext cx="8961120" cy="323165"/>
          </a:xfrm>
          <a:prstGeom prst="rect">
            <a:avLst/>
          </a:prstGeom>
          <a:noFill/>
        </p:spPr>
        <p:txBody>
          <a:bodyPr wrap="square" lIns="18288" rIns="18288">
            <a:spAutoFit/>
          </a:bodyPr>
          <a:lstStyle/>
          <a:p>
            <a:pPr>
              <a:defRPr sz="950" b="1">
                <a:solidFill>
                  <a:srgbClr val="AB0F30"/>
                </a:solidFill>
              </a:defRPr>
            </a:pPr>
            <a:r>
              <a:rPr lang="es-ES" dirty="0"/>
              <a:t>  </a:t>
            </a:r>
            <a:r>
              <a:rPr sz="1500" dirty="0"/>
              <a:t>Representative papers (2024–2026)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2647" y="5809701"/>
            <a:ext cx="4411980" cy="861774"/>
          </a:xfrm>
          <a:prstGeom prst="rect">
            <a:avLst/>
          </a:prstGeom>
          <a:noFill/>
        </p:spPr>
        <p:txBody>
          <a:bodyPr wrap="square" lIns="18288" rIns="18288">
            <a:spAutoFit/>
          </a:bodyPr>
          <a:lstStyle/>
          <a:p>
            <a:pPr>
              <a:defRPr sz="790" b="0">
                <a:solidFill>
                  <a:srgbClr val="141414"/>
                </a:solidFill>
              </a:defRPr>
            </a:pPr>
            <a:r>
              <a:rPr sz="1000" dirty="0"/>
              <a:t>• Chamorro-Cazorla+26 — MEGADES: </a:t>
            </a:r>
            <a:r>
              <a:rPr sz="1000" dirty="0" err="1"/>
              <a:t>ioni</a:t>
            </a:r>
            <a:r>
              <a:rPr lang="es-ES" sz="1000" dirty="0"/>
              <a:t>s</a:t>
            </a:r>
            <a:r>
              <a:rPr sz="1000" dirty="0"/>
              <a:t>ed</a:t>
            </a:r>
            <a:r>
              <a:rPr lang="es-ES" sz="1000" dirty="0"/>
              <a:t>-</a:t>
            </a:r>
            <a:r>
              <a:rPr sz="1000" dirty="0"/>
              <a:t>gas diagnosis</a:t>
            </a:r>
          </a:p>
          <a:p>
            <a:pPr>
              <a:defRPr sz="790" b="0">
                <a:solidFill>
                  <a:srgbClr val="141414"/>
                </a:solidFill>
              </a:defRPr>
            </a:pPr>
            <a:r>
              <a:rPr sz="1000" dirty="0"/>
              <a:t>• Valé+25 — Metal-THINGS gas metallicity gradients</a:t>
            </a:r>
          </a:p>
          <a:p>
            <a:pPr>
              <a:defRPr sz="790" b="0">
                <a:solidFill>
                  <a:srgbClr val="141414"/>
                </a:solidFill>
              </a:defRPr>
            </a:pPr>
            <a:r>
              <a:rPr sz="1000" dirty="0"/>
              <a:t>• Pilyugin+25 — Metal-THINGS: NGC 3521</a:t>
            </a:r>
          </a:p>
          <a:p>
            <a:pPr>
              <a:defRPr sz="790" b="0">
                <a:solidFill>
                  <a:srgbClr val="141414"/>
                </a:solidFill>
              </a:defRPr>
            </a:pPr>
            <a:r>
              <a:rPr sz="1000" dirty="0"/>
              <a:t>• Arroyo-Polonio+25 — IZw18 with GTC/MEGARA + JWST/MIRI</a:t>
            </a:r>
          </a:p>
          <a:p>
            <a:pPr>
              <a:defRPr sz="790" b="0">
                <a:solidFill>
                  <a:srgbClr val="141414"/>
                </a:solidFill>
              </a:defRPr>
            </a:pPr>
            <a:r>
              <a:rPr sz="1000" dirty="0"/>
              <a:t>• García-Vargas+24 — low-metallicity dwarf SDSSJ0859+3923 with MEGARA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61787" y="5809701"/>
            <a:ext cx="4411980" cy="861774"/>
          </a:xfrm>
          <a:prstGeom prst="rect">
            <a:avLst/>
          </a:prstGeom>
          <a:noFill/>
        </p:spPr>
        <p:txBody>
          <a:bodyPr wrap="square" lIns="18288" rIns="18288">
            <a:spAutoFit/>
          </a:bodyPr>
          <a:lstStyle/>
          <a:p>
            <a:pPr>
              <a:defRPr sz="790" b="0">
                <a:solidFill>
                  <a:srgbClr val="141414"/>
                </a:solidFill>
              </a:defRPr>
            </a:pPr>
            <a:r>
              <a:rPr sz="1000" dirty="0"/>
              <a:t>• Querejeta+24 — PHANGS: spiral arms and star-formation efficiency</a:t>
            </a:r>
          </a:p>
          <a:p>
            <a:pPr>
              <a:defRPr sz="790" b="0">
                <a:solidFill>
                  <a:srgbClr val="141414"/>
                </a:solidFill>
              </a:defRPr>
            </a:pPr>
            <a:r>
              <a:rPr sz="1000" dirty="0"/>
              <a:t>• Pathak+25 — 18,000 H II regions: masses, SFE and evolution</a:t>
            </a:r>
          </a:p>
          <a:p>
            <a:pPr>
              <a:defRPr sz="790" b="0">
                <a:solidFill>
                  <a:srgbClr val="141414"/>
                </a:solidFill>
              </a:defRPr>
            </a:pPr>
            <a:r>
              <a:rPr sz="1000" dirty="0"/>
              <a:t>• Koda+24 — compact high-excitation molecular clumps in M83</a:t>
            </a:r>
          </a:p>
          <a:p>
            <a:pPr>
              <a:defRPr sz="790" b="0">
                <a:solidFill>
                  <a:srgbClr val="141414"/>
                </a:solidFill>
              </a:defRPr>
            </a:pPr>
            <a:r>
              <a:rPr sz="1000" dirty="0"/>
              <a:t>• Cedrés+25 — OTELO downsizing at 0.38&lt;z&lt;1.43</a:t>
            </a:r>
          </a:p>
          <a:p>
            <a:pPr>
              <a:defRPr sz="790" b="0">
                <a:solidFill>
                  <a:srgbClr val="141414"/>
                </a:solidFill>
              </a:defRPr>
            </a:pPr>
            <a:r>
              <a:rPr sz="1000" dirty="0"/>
              <a:t>• Molina-Calzada+25 — GAMA: environment, metallicity and SFR</a:t>
            </a:r>
          </a:p>
        </p:txBody>
      </p:sp>
      <p:pic>
        <p:nvPicPr>
          <p:cNvPr id="5" name="Picture 4" descr="A collage of different types of objects&#10;&#10;Description automatically generated">
            <a:extLst>
              <a:ext uri="{FF2B5EF4-FFF2-40B4-BE49-F238E27FC236}">
                <a16:creationId xmlns:a16="http://schemas.microsoft.com/office/drawing/2014/main" id="{00432DEF-F91D-68BE-9504-6F517165DF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22" y="1385315"/>
            <a:ext cx="6760459" cy="377303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876</TotalTime>
  <Words>2315</Words>
  <Application>Microsoft Macintosh PowerPoint</Application>
  <PresentationFormat>Panorámica</PresentationFormat>
  <Paragraphs>339</Paragraphs>
  <Slides>16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4" baseType="lpstr">
      <vt:lpstr>Century Gothic</vt:lpstr>
      <vt:lpstr>Calibri</vt:lpstr>
      <vt:lpstr>Aptos Narrow</vt:lpstr>
      <vt:lpstr>Tahoma</vt:lpstr>
      <vt:lpstr>Roboto</vt:lpstr>
      <vt:lpstr>Wingdings</vt:lpstr>
      <vt:lpstr>Arial</vt:lpstr>
      <vt:lpstr>Tema de Office</vt:lpstr>
      <vt:lpstr>GUAIX / Science</vt:lpstr>
      <vt:lpstr>GUAIX Overview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Armando Gil de Paz</cp:lastModifiedBy>
  <cp:revision>79</cp:revision>
  <dcterms:modified xsi:type="dcterms:W3CDTF">2026-05-07T06:56:03Z</dcterms:modified>
</cp:coreProperties>
</file>