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5" r:id="rId1"/>
    <p:sldMasterId id="2147483667" r:id="rId2"/>
  </p:sldMasterIdLst>
  <p:notesMasterIdLst>
    <p:notesMasterId r:id="rId33"/>
  </p:notesMasterIdLst>
  <p:sldIdLst>
    <p:sldId id="256" r:id="rId3"/>
    <p:sldId id="265" r:id="rId4"/>
    <p:sldId id="272" r:id="rId5"/>
    <p:sldId id="273" r:id="rId6"/>
    <p:sldId id="270" r:id="rId7"/>
    <p:sldId id="275" r:id="rId8"/>
    <p:sldId id="274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315" r:id="rId17"/>
    <p:sldId id="308" r:id="rId18"/>
    <p:sldId id="283" r:id="rId19"/>
    <p:sldId id="309" r:id="rId20"/>
    <p:sldId id="310" r:id="rId21"/>
    <p:sldId id="311" r:id="rId22"/>
    <p:sldId id="259" r:id="rId23"/>
    <p:sldId id="312" r:id="rId24"/>
    <p:sldId id="767" r:id="rId25"/>
    <p:sldId id="766" r:id="rId26"/>
    <p:sldId id="313" r:id="rId27"/>
    <p:sldId id="314" r:id="rId28"/>
    <p:sldId id="768" r:id="rId29"/>
    <p:sldId id="316" r:id="rId30"/>
    <p:sldId id="765" r:id="rId31"/>
    <p:sldId id="764" r:id="rId32"/>
  </p:sldIdLst>
  <p:sldSz cx="12192000" cy="6858000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Calibri Light" panose="020F0302020204030204" pitchFamily="34" charset="0"/>
      <p:regular r:id="rId38"/>
      <p:italic r:id="rId39"/>
    </p:embeddedFont>
    <p:embeddedFont>
      <p:font typeface="Cambria Math" panose="02040503050406030204" pitchFamily="18" charset="0"/>
      <p:regular r:id="rId40"/>
    </p:embeddedFont>
    <p:embeddedFont>
      <p:font typeface="Century Gothic" panose="020B0502020202020204" pitchFamily="34" charset="0"/>
      <p:regular r:id="rId41"/>
      <p:bold r:id="rId42"/>
      <p:italic r:id="rId43"/>
      <p:boldItalic r:id="rId44"/>
    </p:embeddedFont>
    <p:embeddedFont>
      <p:font typeface="Comic Sans MS" panose="030F0902030302020204" pitchFamily="66" charset="0"/>
      <p:regular r:id="rId45"/>
    </p:embeddedFont>
    <p:embeddedFont>
      <p:font typeface="Rockwell" panose="02060603020205020403" pitchFamily="18" charset="77"/>
      <p:regular r:id="rId46"/>
      <p:bold r:id="rId47"/>
      <p:italic r:id="rId48"/>
      <p:boldItalic r:id="rId49"/>
    </p:embeddedFont>
    <p:embeddedFont>
      <p:font typeface="Source Sans Pro" panose="020B0503030403020204" pitchFamily="34" charset="0"/>
      <p:regular r:id="rId50"/>
      <p:bold r:id="rId51"/>
      <p:italic r:id="rId52"/>
      <p:boldItalic r:id="rId53"/>
    </p:embeddedFont>
    <p:embeddedFont>
      <p:font typeface="Source Sans Pro" panose="020B0503030403020204" pitchFamily="34" charset="0"/>
      <p:regular r:id="rId50"/>
      <p:bold r:id="rId51"/>
      <p:italic r:id="rId52"/>
      <p:boldItalic r:id="rId53"/>
    </p:embeddedFont>
    <p:embeddedFont>
      <p:font typeface="Verdana" panose="020B0604030504040204" pitchFamily="34" charset="0"/>
      <p:regular r:id="rId54"/>
      <p:bold r:id="rId55"/>
      <p:italic r:id="rId56"/>
      <p:boldItalic r:id="rId5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846"/>
    <p:restoredTop sz="95638"/>
  </p:normalViewPr>
  <p:slideViewPr>
    <p:cSldViewPr snapToGrid="0">
      <p:cViewPr varScale="1">
        <p:scale>
          <a:sx n="104" d="100"/>
          <a:sy n="104" d="100"/>
        </p:scale>
        <p:origin x="208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6.fntdata"/><Relationship Id="rId21" Type="http://schemas.openxmlformats.org/officeDocument/2006/relationships/slide" Target="slides/slide19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font" Target="fonts/font17.fntdata"/><Relationship Id="rId55" Type="http://schemas.openxmlformats.org/officeDocument/2006/relationships/font" Target="fonts/font22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3" Type="http://schemas.openxmlformats.org/officeDocument/2006/relationships/font" Target="fonts/font20.fntdata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tableStyles" Target="tableStyle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font" Target="fonts/font15.fntdata"/><Relationship Id="rId56" Type="http://schemas.openxmlformats.org/officeDocument/2006/relationships/font" Target="fonts/font23.fntdata"/><Relationship Id="rId8" Type="http://schemas.openxmlformats.org/officeDocument/2006/relationships/slide" Target="slides/slide6.xml"/><Relationship Id="rId51" Type="http://schemas.openxmlformats.org/officeDocument/2006/relationships/font" Target="fonts/font18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59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font" Target="fonts/font8.fntdata"/><Relationship Id="rId54" Type="http://schemas.openxmlformats.org/officeDocument/2006/relationships/font" Target="fonts/font2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3.fntdata"/><Relationship Id="rId49" Type="http://schemas.openxmlformats.org/officeDocument/2006/relationships/font" Target="fonts/font16.fntdata"/><Relationship Id="rId57" Type="http://schemas.openxmlformats.org/officeDocument/2006/relationships/font" Target="fonts/font24.fntdata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font" Target="fonts/font11.fntdata"/><Relationship Id="rId52" Type="http://schemas.openxmlformats.org/officeDocument/2006/relationships/font" Target="fonts/font19.fntdata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‹Nº›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2" name="Google Shape;152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F7E1B745-FED1-2105-5370-F5903FC304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0:notes">
            <a:extLst>
              <a:ext uri="{FF2B5EF4-FFF2-40B4-BE49-F238E27FC236}">
                <a16:creationId xmlns:a16="http://schemas.microsoft.com/office/drawing/2014/main" id="{0E416226-37FE-D9CC-69DA-2D681598462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2" name="Google Shape;152;p10:notes">
            <a:extLst>
              <a:ext uri="{FF2B5EF4-FFF2-40B4-BE49-F238E27FC236}">
                <a16:creationId xmlns:a16="http://schemas.microsoft.com/office/drawing/2014/main" id="{2BBB70E9-D491-A032-5041-A7B7DB5B94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0:notes">
            <a:extLst>
              <a:ext uri="{FF2B5EF4-FFF2-40B4-BE49-F238E27FC236}">
                <a16:creationId xmlns:a16="http://schemas.microsoft.com/office/drawing/2014/main" id="{ED0D64E2-68EF-4F15-A904-7DE2AB1F1E00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80798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504187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426736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941445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97703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294671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84295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828363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404538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131206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210375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364759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19299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131402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64966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755473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552985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016725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275100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2178781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12555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618367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7231267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47093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seño personalizado">
  <p:cSld name="Diseño personalizado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559982" y="1155404"/>
            <a:ext cx="6613451" cy="3191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entury Gothic"/>
              <a:buNone/>
              <a:defRPr sz="54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body" idx="1"/>
          </p:nvPr>
        </p:nvSpPr>
        <p:spPr>
          <a:xfrm>
            <a:off x="559981" y="4394309"/>
            <a:ext cx="8293396" cy="125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pic>
        <p:nvPicPr>
          <p:cNvPr id="13" name="Google Shape;13;p2" descr="Logotipo"/>
          <p:cNvPicPr preferRelativeResize="0">
            <a:picLocks noChangeAspect="1"/>
          </p:cNvPicPr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293381" y="2344370"/>
            <a:ext cx="1388589" cy="1084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38D8D96-445F-7FDE-561E-784D4535CE9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 trans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70759" y="587381"/>
            <a:ext cx="1233832" cy="147347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>
  <p:cSld name="Comparación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 txBox="1">
            <a:spLocks noGrp="1"/>
          </p:cNvSpPr>
          <p:nvPr>
            <p:ph type="title"/>
          </p:nvPr>
        </p:nvSpPr>
        <p:spPr>
          <a:xfrm>
            <a:off x="839788" y="747284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sz="44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4" name="Google Shape;54;p11"/>
          <p:cNvSpPr txBox="1">
            <a:spLocks noGrp="1"/>
          </p:cNvSpPr>
          <p:nvPr>
            <p:ph type="body" idx="1"/>
          </p:nvPr>
        </p:nvSpPr>
        <p:spPr>
          <a:xfrm>
            <a:off x="839788" y="2184509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5" name="Google Shape;55;p11"/>
          <p:cNvSpPr txBox="1">
            <a:spLocks noGrp="1"/>
          </p:cNvSpPr>
          <p:nvPr>
            <p:ph type="body" idx="2"/>
          </p:nvPr>
        </p:nvSpPr>
        <p:spPr>
          <a:xfrm>
            <a:off x="839788" y="3126957"/>
            <a:ext cx="5157787" cy="27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0113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3147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62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004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44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0861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26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0861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26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6" name="Google Shape;56;p11"/>
          <p:cNvSpPr txBox="1">
            <a:spLocks noGrp="1"/>
          </p:cNvSpPr>
          <p:nvPr>
            <p:ph type="body" idx="3"/>
          </p:nvPr>
        </p:nvSpPr>
        <p:spPr>
          <a:xfrm>
            <a:off x="6172200" y="2184509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body" idx="4"/>
          </p:nvPr>
        </p:nvSpPr>
        <p:spPr>
          <a:xfrm>
            <a:off x="6172200" y="3126957"/>
            <a:ext cx="5157787" cy="27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0113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3147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62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004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44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0861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26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0861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B01131"/>
              </a:buClr>
              <a:buSzPts val="126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pic>
        <p:nvPicPr>
          <p:cNvPr id="2" name="Google Shape;18;p3" descr="Logotipo&#10;&#10;Descripción generada automáticamente con confianza media">
            <a:extLst>
              <a:ext uri="{FF2B5EF4-FFF2-40B4-BE49-F238E27FC236}">
                <a16:creationId xmlns:a16="http://schemas.microsoft.com/office/drawing/2014/main" id="{0ECDD384-816A-1336-C7B5-512330DAF4DB}"/>
              </a:ext>
            </a:extLst>
          </p:cNvPr>
          <p:cNvPicPr preferRelativeResize="0"/>
          <p:nvPr userDrawn="1"/>
        </p:nvPicPr>
        <p:blipFill rotWithShape="1">
          <a:blip r:embed="rId3">
            <a:alphaModFix/>
          </a:blip>
          <a:srcRect t="-4647" r="70061" b="-1"/>
          <a:stretch>
            <a:fillRect/>
          </a:stretch>
        </p:blipFill>
        <p:spPr>
          <a:xfrm>
            <a:off x="11406094" y="5989228"/>
            <a:ext cx="585316" cy="698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36ED1A-39A2-F177-A1E8-BEA5BDFE5FD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 trans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44118" y="5989228"/>
            <a:ext cx="585317" cy="698999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seño personalizado">
  <p:cSld name="1_Diseño personalizado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>
            <a:spLocks noGrp="1"/>
          </p:cNvSpPr>
          <p:nvPr>
            <p:ph type="title"/>
          </p:nvPr>
        </p:nvSpPr>
        <p:spPr>
          <a:xfrm>
            <a:off x="4855535" y="2782259"/>
            <a:ext cx="6328144" cy="1811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sz="44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pic>
        <p:nvPicPr>
          <p:cNvPr id="2" name="Google Shape;13;p2" descr="Logotipo">
            <a:extLst>
              <a:ext uri="{FF2B5EF4-FFF2-40B4-BE49-F238E27FC236}">
                <a16:creationId xmlns:a16="http://schemas.microsoft.com/office/drawing/2014/main" id="{57B4A333-7C66-0709-8A56-6C822BFF682B}"/>
              </a:ext>
            </a:extLst>
          </p:cNvPr>
          <p:cNvPicPr preferRelativeResize="0">
            <a:picLocks noChangeAspect="1"/>
          </p:cNvPicPr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314027" y="2171375"/>
            <a:ext cx="1388589" cy="1084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376A3BF-47E6-EF63-D73E-5C86FE73EF7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 trans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1405" y="414386"/>
            <a:ext cx="1233832" cy="147347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Diseño personalizado">
  <p:cSld name="5_Diseño personalizado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8;p3" descr="Logotipo&#10;&#10;Descripción generada automáticamente con confianza media">
            <a:extLst>
              <a:ext uri="{FF2B5EF4-FFF2-40B4-BE49-F238E27FC236}">
                <a16:creationId xmlns:a16="http://schemas.microsoft.com/office/drawing/2014/main" id="{3C64881B-8F58-C886-CD05-E2C55B98B269}"/>
              </a:ext>
            </a:extLst>
          </p:cNvPr>
          <p:cNvPicPr preferRelativeResize="0"/>
          <p:nvPr userDrawn="1"/>
        </p:nvPicPr>
        <p:blipFill rotWithShape="1">
          <a:blip r:embed="rId3">
            <a:alphaModFix/>
          </a:blip>
          <a:srcRect t="-4647" r="70061" b="-1"/>
          <a:stretch>
            <a:fillRect/>
          </a:stretch>
        </p:blipFill>
        <p:spPr>
          <a:xfrm>
            <a:off x="1051132" y="5989229"/>
            <a:ext cx="585316" cy="698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C032A4-F192-CCF8-383C-366649578B3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 trans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9156" y="5989229"/>
            <a:ext cx="585317" cy="698999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Diseño personalizado">
  <p:cSld name="4_Diseño personalizado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8;p3" descr="Logotipo&#10;&#10;Descripción generada automáticamente con confianza media">
            <a:extLst>
              <a:ext uri="{FF2B5EF4-FFF2-40B4-BE49-F238E27FC236}">
                <a16:creationId xmlns:a16="http://schemas.microsoft.com/office/drawing/2014/main" id="{94DDDC58-0D24-A784-01E5-8D679C24C9B6}"/>
              </a:ext>
            </a:extLst>
          </p:cNvPr>
          <p:cNvPicPr preferRelativeResize="0"/>
          <p:nvPr userDrawn="1"/>
        </p:nvPicPr>
        <p:blipFill rotWithShape="1">
          <a:blip r:embed="rId3">
            <a:alphaModFix/>
          </a:blip>
          <a:srcRect t="-4647" r="70061" b="-1"/>
          <a:stretch>
            <a:fillRect/>
          </a:stretch>
        </p:blipFill>
        <p:spPr>
          <a:xfrm>
            <a:off x="11406094" y="5989228"/>
            <a:ext cx="585316" cy="698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4E007A-CAB3-8F27-295B-90A5D99ADCA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 trans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44118" y="5989228"/>
            <a:ext cx="585317" cy="698999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914413" y="2130500"/>
            <a:ext cx="10363200" cy="1470025"/>
          </a:xfrm>
        </p:spPr>
        <p:txBody>
          <a:bodyPr/>
          <a:lstStyle/>
          <a:p>
            <a:r>
              <a:rPr lang="es-ES_tradnl"/>
              <a:t>Clic para editar título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828807" y="3886201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790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158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7370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3161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8951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4741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0532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6322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_tradnl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1102128">
              <a:defRPr/>
            </a:lvl1pPr>
          </a:lstStyle>
          <a:p>
            <a:pPr>
              <a:defRPr/>
            </a:pPr>
            <a:fld id="{E4DE8305-4329-5946-BFF6-0AF0925A11CD}" type="datetime1">
              <a:rPr lang="es-ES_tradnl"/>
              <a:pPr>
                <a:defRPr/>
              </a:pPr>
              <a:t>6/5/26</a:t>
            </a:fld>
            <a:endParaRPr lang="es-ES_tradn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_tradn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1102128">
              <a:defRPr/>
            </a:lvl1pPr>
          </a:lstStyle>
          <a:p>
            <a:pPr>
              <a:defRPr/>
            </a:pPr>
            <a:fld id="{27154049-B736-424E-9DFB-E83B12AE5472}" type="slidenum">
              <a:rPr lang="es-ES_tradnl"/>
              <a:pPr>
                <a:defRPr/>
              </a:pPr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107992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97AEF-98BA-524F-BEE6-04662CA4ECEA}" type="slidenum">
              <a:rPr lang="es-ES">
                <a:solidFill>
                  <a:srgbClr val="000000"/>
                </a:solidFill>
              </a:rPr>
              <a:pPr>
                <a:defRPr/>
              </a:pPr>
              <a:t>‹Nº›</a:t>
            </a:fld>
            <a:endParaRPr lang="es-E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51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5E41D06-D614-207B-C82C-C75DDDFB5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4FCCEC0-1F01-CBBB-9B1F-BFB266D2E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FBF635E-DC79-79D2-FF5E-B7E34A6C9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F42547E-77D8-AF10-D3F7-78B701FD4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C759F8D-282B-7DE7-801C-0F370D297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69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F458893-25E7-48F5-2FAA-5FD251A43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3840D49-A5E7-75EA-EE8B-2DCAE0899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3F041AA-F5C2-7629-E0E8-F7E18425C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C9B4AD9-5935-7579-788F-33DF522B3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CC2BCE4-C354-06BA-4F2D-7D812BB08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13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D70FE5D-B6A9-4D35-CAD4-A4D612E5D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15D091E-E6D8-C8CD-E88D-4253B823BD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04E369D-94E2-B5A0-731A-4A5F52B1A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F1903CC-D81D-E05D-A679-42CE4492C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E199A78-F109-861D-44B3-970AB1857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280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9BBE87-923A-F596-20D6-B88E81E09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CAF0D26-3509-C1B8-E4B0-936D323A5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0BD806D-D885-4449-DF5C-0B2672C59A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89E0C23C-700B-89AA-355F-67E300D03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EEDF390-0663-5583-C479-EFA80AE4D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A9FF86AA-E56D-238D-42ED-58337C6AA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701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71664B2-076E-3EAF-33C6-628541764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B42501F-0EAA-C5E9-DE82-C63BE3FFE0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1B9EA667-B7EC-7AB1-B383-15F408956E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4D74BAFF-C3C3-59EF-73D6-3646463F93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FCC4CDC7-27B6-0612-7151-C6265FDBE0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64D6A29C-A277-9610-B0FB-3944E3AC8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CA2E79EE-3A78-F71A-E4A2-C547172CD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4F5254E2-DC0A-EDF4-18FF-FA0D7D9BB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368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8270AB3-4A2C-00D1-2AE6-BD623CAB8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27408EA-10E5-2C12-0541-3575F7008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5CF890D0-FA26-9419-7B36-7C2042BDF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029FB38F-C4C8-0995-2F58-B4A9BA319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7698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4AEBA31E-5D02-FF94-B2F5-ED755BCDD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444E88C6-8A6A-665D-9E23-CA18FF07C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3596326D-B2B9-80B0-BDB6-B32B87864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3355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5404CF8-3E06-3073-757E-083AFCC49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1BA489B-52E5-4630-AB83-2C251355D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6C40A0B4-9FE1-24BC-3DD6-8E4ABA8B76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C4D2F44B-ABD5-C54C-9DFF-93F1449D9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46FD3A74-1CE9-ACD7-3277-0F5407AD0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A0269004-577C-217D-4714-C04D54323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894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177801-44E8-F7FE-0867-439B88CA0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2BD07673-22D1-8A16-6974-8FAF722BB6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8A7501F-40A6-85E9-9A91-65714F0C5B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773335A6-2E28-5FF1-AF58-8524B99AF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A4E49108-937C-E85B-DFFC-DA2AB06D4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8FA8CD6-AF13-C09A-5AD8-313A86593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2519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5294E43-8565-6B99-C5BC-1A7F16BDD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D4B5C898-C5BC-9397-439E-3FE66DA51E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B4B4A9A-504F-A4DC-7E87-887220E13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ACB6CAD-C36E-648E-AA7E-3FBCD47B0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9C6B8E3-5330-F1F7-9EFE-D82F9AC84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8148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68A0E09F-AF14-483F-26B3-B9DE4B2E24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811839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5B4C87A3-4C97-83D9-B231-7EE19F54D3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811839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DB4CCCC-3EF0-FD5F-7C1F-768EA5704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6149F0C7-FF30-BD36-24A2-739DB8F76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D2F21A6-E02B-259D-CA43-A33278CEC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786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7" r:id="rId2"/>
    <p:sldLayoutId id="2147483662" r:id="rId3"/>
    <p:sldLayoutId id="2147483663" r:id="rId4"/>
    <p:sldLayoutId id="2147483664" r:id="rId5"/>
    <p:sldLayoutId id="2147483666" r:id="rId6"/>
    <p:sldLayoutId id="2147483679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332963B5-4F1B-A8CC-9D3C-8F56002A2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0577419-35E1-55FB-9F8E-8960B59360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67B5E44-336B-3EF4-31EA-6F28C271A4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s-ES"/>
              <a:t>C. Duque-Arribas</a:t>
            </a:r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D410847-A116-F82C-3E93-D68E26D584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D0C103B-525B-98CB-32E5-9E2E0AB7A8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A167F-4DC7-E641-A02E-08A789A6497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723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hf hdr="0" ftr="0"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produccioncientifica.ucm.es/grupos/4961/detall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jpeg"/><Relationship Id="rId11" Type="http://schemas.openxmlformats.org/officeDocument/2006/relationships/image" Target="../media/image24.png"/><Relationship Id="rId5" Type="http://schemas.openxmlformats.org/officeDocument/2006/relationships/image" Target="../media/image19.jpeg"/><Relationship Id="rId10" Type="http://schemas.openxmlformats.org/officeDocument/2006/relationships/image" Target="../media/image23.png"/><Relationship Id="rId4" Type="http://schemas.openxmlformats.org/officeDocument/2006/relationships/image" Target="../media/image18.jpeg"/><Relationship Id="rId9" Type="http://schemas.openxmlformats.org/officeDocument/2006/relationships/hyperlink" Target="https://webs.ucm.es/info/Astrof/users/dmg/tesis_dirigidas_dmg.html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hyperlink" Target="https://hdl.handle.net/20.500.14352/134672" TargetMode="External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5" Type="http://schemas.openxmlformats.org/officeDocument/2006/relationships/hyperlink" Target="https://drive.google.com/drive/folders/18qLtVuPqDKTic_oD_YFhLEMeOy74U3v8?usp=drive_link" TargetMode="External"/><Relationship Id="rId4" Type="http://schemas.openxmlformats.org/officeDocument/2006/relationships/hyperlink" Target="https://chrduque.github.io/files/PhD_thesis_final_chrduque.pdf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jpeg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dsads.u-strasbg.fr/abs/2016SPIE.9910E..0EC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27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ui.adsabs.harvard.edu/abs/2025A%26A...693A.228C/abstract" TargetMode="External"/><Relationship Id="rId3" Type="http://schemas.openxmlformats.org/officeDocument/2006/relationships/image" Target="../media/image46.png"/><Relationship Id="rId7" Type="http://schemas.openxmlformats.org/officeDocument/2006/relationships/hyperlink" Target="https://ui.adsabs.harvard.edu/abs/2024A%26A...692A.206C/abstrac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ui.adsabs.harvard.edu/abs/2024A%26A...684A...9S/abstract" TargetMode="External"/><Relationship Id="rId5" Type="http://schemas.openxmlformats.org/officeDocument/2006/relationships/image" Target="../media/image47.png"/><Relationship Id="rId4" Type="http://schemas.openxmlformats.org/officeDocument/2006/relationships/hyperlink" Target="https://ui.adsabs.harvard.edu/abs/2025hsa..conf...22C/abstract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emf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8.e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ui.adsabs.harvard.edu/abs/2024MNRAS.528.3028D/abstract" TargetMode="External"/><Relationship Id="rId3" Type="http://schemas.openxmlformats.org/officeDocument/2006/relationships/image" Target="../media/image60.png"/><Relationship Id="rId7" Type="http://schemas.openxmlformats.org/officeDocument/2006/relationships/hyperlink" Target="https://ui.adsabs.harvard.edu/search/fq=%7B!type%3Daqp%20v%3D%24fq_database%7D&amp;fq_database=database%3Aastronomy&amp;p_=0&amp;q=author%3A(%22Montes%2C%20David%22)&amp;sort=citation_count%20desc%2C%20bibcode%20desc#abs/2024MNRAS.528.3028D/abstract" TargetMode="Externa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e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ascl.net/1907.018" TargetMode="External"/><Relationship Id="rId3" Type="http://schemas.openxmlformats.org/officeDocument/2006/relationships/hyperlink" Target="https://ui.adsabs.harvard.edu/abs/2018A%26A...609A..12Z/abstract" TargetMode="External"/><Relationship Id="rId7" Type="http://schemas.openxmlformats.org/officeDocument/2006/relationships/hyperlink" Target="https://github.com/hmtabernero/StePar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ui.adsabs.harvard.edu/abs/2019A%26A...628A.131T/abstract" TargetMode="External"/><Relationship Id="rId11" Type="http://schemas.openxmlformats.org/officeDocument/2006/relationships/hyperlink" Target="https://ascl.net/2111.016" TargetMode="External"/><Relationship Id="rId5" Type="http://schemas.openxmlformats.org/officeDocument/2006/relationships/hyperlink" Target="https://ascl.net/2006.011" TargetMode="External"/><Relationship Id="rId10" Type="http://schemas.openxmlformats.org/officeDocument/2006/relationships/hyperlink" Target="https://github.com/hmtabernero/SteParSyn" TargetMode="External"/><Relationship Id="rId4" Type="http://schemas.openxmlformats.org/officeDocument/2006/relationships/hyperlink" Target="https://github.com/mzechmeister/serval" TargetMode="External"/><Relationship Id="rId9" Type="http://schemas.openxmlformats.org/officeDocument/2006/relationships/hyperlink" Target="https://ui.adsabs.harvard.edu/abs/2022A%26A...657A..66T/abstract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github.com/chrduque/metamorphosis-NN.git" TargetMode="External"/><Relationship Id="rId13" Type="http://schemas.openxmlformats.org/officeDocument/2006/relationships/hyperlink" Target="https://ui.adsabs.harvard.edu/abs/2024A%26A...692A.206C/abstract" TargetMode="External"/><Relationship Id="rId3" Type="http://schemas.openxmlformats.org/officeDocument/2006/relationships/hyperlink" Target="https://ui.adsabs.harvard.edu/abs/2022zndo...7428860D/abstract" TargetMode="External"/><Relationship Id="rId7" Type="http://schemas.openxmlformats.org/officeDocument/2006/relationships/hyperlink" Target="https://ui.adsabs.harvard.edu/abs/2025A%26A...698L..12D/abstract" TargetMode="External"/><Relationship Id="rId12" Type="http://schemas.openxmlformats.org/officeDocument/2006/relationships/hyperlink" Target="https://ascl.net/code/v/4567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zenodo.org/records/7428860" TargetMode="External"/><Relationship Id="rId11" Type="http://schemas.openxmlformats.org/officeDocument/2006/relationships/hyperlink" Target="https://github.com/flabarga/iSTARMOD" TargetMode="External"/><Relationship Id="rId5" Type="http://schemas.openxmlformats.org/officeDocument/2006/relationships/hyperlink" Target="https://github.com/chrduque/metamorphosis" TargetMode="External"/><Relationship Id="rId10" Type="http://schemas.openxmlformats.org/officeDocument/2006/relationships/hyperlink" Target="https://ui.adsabs.harvard.edu/#abs/2026AJ....171...15L/abstract" TargetMode="External"/><Relationship Id="rId4" Type="http://schemas.openxmlformats.org/officeDocument/2006/relationships/hyperlink" Target="https://ui.adsabs.harvard.edu/abs/2023ApJ...944..106D/abstract" TargetMode="External"/><Relationship Id="rId9" Type="http://schemas.openxmlformats.org/officeDocument/2006/relationships/hyperlink" Target="https://ui.adsabs.harvard.edu/abs/2020sea..confE.153L/abstract" TargetMode="External"/><Relationship Id="rId14" Type="http://schemas.openxmlformats.org/officeDocument/2006/relationships/hyperlink" Target="https://github.com/dmontesg/SteParKin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dsads.u-strasbg.fr/cgi-bin/nph-data_query?bibcode=2018A&amp;A...609A.117T&amp;db_key=AST&amp;link_type=ABSTRACT" TargetMode="Externa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aanda.org/10.1051/0004-6361/202244879" TargetMode="External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1.jpe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9"/>
          <p:cNvSpPr txBox="1">
            <a:spLocks noGrp="1"/>
          </p:cNvSpPr>
          <p:nvPr>
            <p:ph type="ctrTitle"/>
          </p:nvPr>
        </p:nvSpPr>
        <p:spPr>
          <a:xfrm>
            <a:off x="559982" y="1155404"/>
            <a:ext cx="8559304" cy="3191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r>
              <a:rPr lang="es-ES" sz="5400" dirty="0" err="1">
                <a:latin typeface="Century Gothic"/>
                <a:ea typeface="Century Gothic"/>
                <a:cs typeface="Century Gothic"/>
                <a:sym typeface="Century Gothic"/>
              </a:rPr>
              <a:t>Stellar</a:t>
            </a:r>
            <a:r>
              <a:rPr lang="es-ES" sz="5400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s-ES" sz="5400" dirty="0" err="1">
                <a:latin typeface="Century Gothic"/>
                <a:ea typeface="Century Gothic"/>
                <a:cs typeface="Century Gothic"/>
                <a:sym typeface="Century Gothic"/>
              </a:rPr>
              <a:t>astrophysics</a:t>
            </a:r>
            <a:r>
              <a:rPr lang="es-ES" sz="5400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br>
              <a:rPr lang="es-ES" sz="5400" dirty="0">
                <a:latin typeface="Century Gothic"/>
                <a:ea typeface="Century Gothic"/>
                <a:cs typeface="Century Gothic"/>
                <a:sym typeface="Century Gothic"/>
              </a:rPr>
            </a:br>
            <a:r>
              <a:rPr lang="es-ES" sz="5400" dirty="0">
                <a:latin typeface="Century Gothic"/>
                <a:ea typeface="Century Gothic"/>
                <a:cs typeface="Century Gothic"/>
                <a:sym typeface="Century Gothic"/>
              </a:rPr>
              <a:t>and </a:t>
            </a:r>
            <a:r>
              <a:rPr lang="es-ES" sz="5400" dirty="0" err="1">
                <a:latin typeface="Century Gothic"/>
                <a:ea typeface="Century Gothic"/>
                <a:cs typeface="Century Gothic"/>
                <a:sym typeface="Century Gothic"/>
              </a:rPr>
              <a:t>exoplanets</a:t>
            </a:r>
            <a:br>
              <a:rPr lang="es-ES" dirty="0"/>
            </a:br>
            <a:r>
              <a:rPr lang="es-ES" sz="2400" b="0" dirty="0"/>
              <a:t>SEEF (Sistemas Estelares, Espectroscopía y Fotometría)</a:t>
            </a:r>
            <a:br>
              <a:rPr lang="es-ES" sz="2400" b="0" dirty="0"/>
            </a:br>
            <a:endParaRPr lang="es-ES" sz="2400" b="0" dirty="0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1"/>
          </p:nvPr>
        </p:nvSpPr>
        <p:spPr>
          <a:xfrm>
            <a:off x="559980" y="4394309"/>
            <a:ext cx="8781727" cy="125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s-ES" dirty="0"/>
              <a:t>IPARCOS </a:t>
            </a:r>
            <a:r>
              <a:rPr lang="es-ES" dirty="0" err="1"/>
              <a:t>Scientific</a:t>
            </a:r>
            <a:r>
              <a:rPr lang="es-ES" dirty="0"/>
              <a:t> </a:t>
            </a:r>
            <a:r>
              <a:rPr lang="es-ES" dirty="0" err="1"/>
              <a:t>Advisory</a:t>
            </a:r>
            <a:r>
              <a:rPr lang="es-ES" dirty="0"/>
              <a:t> Board: Bi-</a:t>
            </a:r>
            <a:r>
              <a:rPr lang="es-ES" dirty="0" err="1"/>
              <a:t>Annual</a:t>
            </a:r>
            <a:r>
              <a:rPr lang="es-ES" dirty="0"/>
              <a:t> </a:t>
            </a:r>
            <a:r>
              <a:rPr lang="es-ES" dirty="0" err="1"/>
              <a:t>Review</a:t>
            </a:r>
            <a:r>
              <a:rPr lang="es-ES" dirty="0"/>
              <a:t> 2026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8"/>
          <p:cNvSpPr txBox="1">
            <a:spLocks noGrp="1"/>
          </p:cNvSpPr>
          <p:nvPr>
            <p:ph type="title"/>
          </p:nvPr>
        </p:nvSpPr>
        <p:spPr>
          <a:xfrm>
            <a:off x="148672" y="13059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</a:pPr>
            <a:r>
              <a:rPr lang="es-ES" dirty="0" err="1">
                <a:solidFill>
                  <a:srgbClr val="C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Group’s</a:t>
            </a:r>
            <a:r>
              <a:rPr lang="es-ES" dirty="0">
                <a:solidFill>
                  <a:srgbClr val="C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s-ES" dirty="0" err="1">
                <a:solidFill>
                  <a:srgbClr val="C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Overview</a:t>
            </a:r>
            <a:endParaRPr dirty="0">
              <a:solidFill>
                <a:srgbClr val="C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2554D7-F57F-0755-BF92-AB1A675AAD1D}"/>
              </a:ext>
            </a:extLst>
          </p:cNvPr>
          <p:cNvSpPr txBox="1"/>
          <p:nvPr/>
        </p:nvSpPr>
        <p:spPr>
          <a:xfrm>
            <a:off x="6368902" y="3429000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F70CA404-FB27-07AB-2EE9-CBA119E496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49238" y="1040206"/>
            <a:ext cx="11794090" cy="2431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Group Snapshot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Group Name</a:t>
            </a:r>
            <a:r>
              <a:rPr kumimoji="0" lang="es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</a:t>
            </a:r>
            <a:r>
              <a:rPr lang="es-ES" sz="1600" dirty="0" err="1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Stellar</a:t>
            </a:r>
            <a:r>
              <a:rPr lang="es-ES" sz="1600" dirty="0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s-ES" sz="1600" dirty="0" err="1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astrophysics</a:t>
            </a:r>
            <a:r>
              <a:rPr lang="es-ES" sz="1600" dirty="0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and </a:t>
            </a:r>
            <a:r>
              <a:rPr lang="es-ES" sz="1600" dirty="0" err="1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exoplanets</a:t>
            </a:r>
            <a:r>
              <a:rPr lang="es-ES" sz="1600" b="0" dirty="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SEEF (Sistemas Estelares, Espectroscopía y Fotometría)</a:t>
            </a:r>
            <a:endParaRPr lang="es-ES" altLang="en-ES" sz="1600" b="0" dirty="0">
              <a:solidFill>
                <a:schemeClr val="accent1"/>
              </a:solidFill>
            </a:endParaRPr>
          </a:p>
          <a:p>
            <a:pPr marL="285750" indent="-285750">
              <a:lnSpc>
                <a:spcPct val="10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kumimoji="0" lang="es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Principal </a:t>
            </a: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Investigator (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PI)</a:t>
            </a:r>
            <a:r>
              <a:rPr kumimoji="0" lang="es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s-ES" altLang="en-ES" sz="160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David Montes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Current Size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s-ES" altLang="en-ES" sz="1600" b="0" dirty="0">
                <a:solidFill>
                  <a:schemeClr val="accent1"/>
                </a:solidFill>
              </a:rPr>
              <a:t>2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Staff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s-ES" altLang="en-ES" sz="1600" b="0" dirty="0">
                <a:solidFill>
                  <a:schemeClr val="accent1"/>
                </a:solidFill>
              </a:rPr>
              <a:t>3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Postdocs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2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PhD students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ES" altLang="en-ES" sz="1600" dirty="0">
                <a:solidFill>
                  <a:srgbClr val="000000"/>
                </a:solidFill>
              </a:rPr>
              <a:t> </a:t>
            </a: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Key Personnel Changes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s-ES" altLang="en-E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ClrTx/>
              <a:buSzTx/>
            </a:pPr>
            <a:r>
              <a:rPr lang="es-ES" altLang="en-ES" sz="1600" b="0" dirty="0">
                <a:solidFill>
                  <a:srgbClr val="000000"/>
                </a:solidFill>
              </a:rPr>
              <a:t>      </a:t>
            </a:r>
            <a:r>
              <a:rPr lang="es-ES" altLang="en-ES" sz="1600" b="0" dirty="0">
                <a:solidFill>
                  <a:srgbClr val="0070C0"/>
                </a:solidFill>
              </a:rPr>
              <a:t>1 </a:t>
            </a:r>
            <a:r>
              <a:rPr lang="en-GB" altLang="en-ES" sz="1600" b="0" dirty="0">
                <a:solidFill>
                  <a:srgbClr val="0070C0"/>
                </a:solidFill>
              </a:rPr>
              <a:t>n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ew PhD student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: - Javier Banegas Paredes (PLI contract Project Miriam Cortes-Contreras), </a:t>
            </a:r>
          </a:p>
          <a:p>
            <a:pPr marL="0" indent="0">
              <a:lnSpc>
                <a:spcPct val="100000"/>
              </a:lnSpc>
              <a:buClrTx/>
              <a:buSzTx/>
            </a:pPr>
            <a:r>
              <a:rPr lang="en-GB" altLang="en-ES" sz="1600" b="0" dirty="0">
                <a:solidFill>
                  <a:schemeClr val="accent1"/>
                </a:solidFill>
              </a:rPr>
              <a:t>      2 d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epartures: - Hugo M. </a:t>
            </a:r>
            <a:r>
              <a:rPr kumimoji="0" lang="en-GB" altLang="en-ES" sz="1600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Tabernero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(postdoc contract TAU-CM 1year) </a:t>
            </a:r>
          </a:p>
          <a:p>
            <a:pPr marL="0" indent="0">
              <a:lnSpc>
                <a:spcPct val="100000"/>
              </a:lnSpc>
              <a:buClrTx/>
              <a:buSzTx/>
            </a:pPr>
            <a:r>
              <a:rPr lang="en-GB" altLang="en-ES" sz="1600" b="0" dirty="0">
                <a:solidFill>
                  <a:schemeClr val="accent1"/>
                </a:solidFill>
              </a:rPr>
              <a:t>                            - 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Ester González Álvarez (postdoc contract MZ, 2 years)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3307FCBD-3E13-39C5-BAEA-C322AEE996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238" y="3386359"/>
            <a:ext cx="11794090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Key Performance Indicators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High-Impact Publications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s-ES" altLang="en-E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35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peer-reviewed 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papers (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all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in </a:t>
            </a:r>
            <a:r>
              <a:rPr kumimoji="0" lang="en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Q1 journals / 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Letters)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Funding 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Secured:</a:t>
            </a:r>
            <a:r>
              <a:rPr lang="es-ES" altLang="en-ES" sz="1600" dirty="0">
                <a:solidFill>
                  <a:srgbClr val="000000"/>
                </a:solidFill>
              </a:rPr>
              <a:t> </a:t>
            </a:r>
            <a:r>
              <a:rPr lang="es-ES" altLang="en-ES" sz="1600" b="1" dirty="0">
                <a:solidFill>
                  <a:srgbClr val="0070C0"/>
                </a:solidFill>
              </a:rPr>
              <a:t>2 </a:t>
            </a:r>
            <a:r>
              <a:rPr lang="es-ES" altLang="en-ES" sz="1600" b="1" dirty="0" err="1">
                <a:solidFill>
                  <a:srgbClr val="0070C0"/>
                </a:solidFill>
              </a:rPr>
              <a:t>projects</a:t>
            </a:r>
            <a:r>
              <a:rPr lang="es-ES" altLang="en-ES" sz="1600" b="1" dirty="0">
                <a:solidFill>
                  <a:srgbClr val="0070C0"/>
                </a:solidFill>
              </a:rPr>
              <a:t> + 1 </a:t>
            </a:r>
            <a:r>
              <a:rPr lang="es-ES" altLang="en-ES" sz="1600" b="1" dirty="0" err="1">
                <a:solidFill>
                  <a:srgbClr val="0070C0"/>
                </a:solidFill>
              </a:rPr>
              <a:t>network</a:t>
            </a:r>
            <a:r>
              <a:rPr lang="es-ES" altLang="en-ES" sz="1600" b="1" dirty="0">
                <a:solidFill>
                  <a:srgbClr val="0070C0"/>
                </a:solidFill>
              </a:rPr>
              <a:t> </a:t>
            </a:r>
          </a:p>
          <a:p>
            <a:pPr>
              <a:buClrTx/>
            </a:pPr>
            <a:r>
              <a:rPr lang="es-ES" altLang="en-ES" sz="1600" dirty="0">
                <a:solidFill>
                  <a:srgbClr val="000000"/>
                </a:solidFill>
              </a:rPr>
              <a:t>    </a:t>
            </a:r>
            <a:r>
              <a:rPr lang="es-ES" altLang="en-ES" sz="1600" dirty="0">
                <a:solidFill>
                  <a:srgbClr val="0070C0"/>
                </a:solidFill>
              </a:rPr>
              <a:t> - </a:t>
            </a:r>
            <a:r>
              <a:rPr lang="en-US" sz="16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Ministry of Science and Innovation: coordinated project (UCM, CAB, IAA, IAC) </a:t>
            </a:r>
            <a:r>
              <a:rPr lang="en-US" sz="1600" b="1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PID2022-137241NB-C44: </a:t>
            </a: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43.750,00 €</a:t>
            </a:r>
          </a:p>
          <a:p>
            <a:pPr>
              <a:buClrTx/>
            </a:pPr>
            <a:r>
              <a:rPr lang="en-US" altLang="en-ES" sz="1600" b="1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altLang="en-ES" sz="160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altLang="en-ES" sz="1600" dirty="0" err="1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Comunidad</a:t>
            </a:r>
            <a:r>
              <a:rPr lang="en-US" altLang="en-ES" sz="160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Madrid + UCM: </a:t>
            </a:r>
            <a:r>
              <a:rPr lang="en-US" altLang="en-ES" sz="1600" dirty="0" err="1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projecto</a:t>
            </a:r>
            <a:r>
              <a:rPr lang="en-US" altLang="en-ES" sz="160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ES" sz="1600" dirty="0" err="1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doctores</a:t>
            </a:r>
            <a:r>
              <a:rPr lang="en-US" altLang="en-ES" sz="160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ES" sz="1600" dirty="0" err="1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emergentes</a:t>
            </a:r>
            <a:r>
              <a:rPr lang="en-US" altLang="en-ES" sz="1600" dirty="0">
                <a:solidFill>
                  <a:schemeClr val="accent1"/>
                </a:solidFill>
                <a:cs typeface="Arial" panose="020B0604020202020204" pitchFamily="34" charset="0"/>
              </a:rPr>
              <a:t>: </a:t>
            </a:r>
            <a:r>
              <a:rPr lang="en-US" altLang="en-ES" sz="1600" b="1" dirty="0">
                <a:solidFill>
                  <a:schemeClr val="accent1"/>
                </a:solidFill>
                <a:cs typeface="Arial" panose="020B0604020202020204" pitchFamily="34" charset="0"/>
              </a:rPr>
              <a:t>PR17/24-31903</a:t>
            </a:r>
            <a:r>
              <a:rPr lang="en-US" altLang="en-ES" sz="1600" dirty="0">
                <a:solidFill>
                  <a:schemeClr val="accent1"/>
                </a:solidFill>
                <a:cs typeface="Arial" panose="020B0604020202020204" pitchFamily="34" charset="0"/>
              </a:rPr>
              <a:t> </a:t>
            </a:r>
            <a:r>
              <a:rPr lang="en-US" altLang="en-ES" sz="1600" dirty="0" err="1">
                <a:solidFill>
                  <a:schemeClr val="accent1"/>
                </a:solidFill>
                <a:cs typeface="Arial" panose="020B0604020202020204" pitchFamily="34" charset="0"/>
              </a:rPr>
              <a:t>CeVeSo</a:t>
            </a:r>
            <a:r>
              <a:rPr lang="en-US" altLang="en-ES" sz="1600" dirty="0">
                <a:solidFill>
                  <a:schemeClr val="accent1"/>
                </a:solidFill>
                <a:cs typeface="Arial" panose="020B0604020202020204" pitchFamily="34" charset="0"/>
              </a:rPr>
              <a:t>-GC: </a:t>
            </a:r>
            <a:r>
              <a:rPr lang="en-US" altLang="en-ES" sz="1600" dirty="0">
                <a:solidFill>
                  <a:srgbClr val="FF0000"/>
                </a:solidFill>
                <a:cs typeface="Arial" panose="020B0604020202020204" pitchFamily="34" charset="0"/>
              </a:rPr>
              <a:t>42.369,55 €</a:t>
            </a:r>
          </a:p>
          <a:p>
            <a:pPr>
              <a:buClrTx/>
            </a:pPr>
            <a:r>
              <a:rPr lang="en-US" altLang="en-ES" sz="1600" dirty="0">
                <a:solidFill>
                  <a:srgbClr val="FF0000"/>
                </a:solidFill>
                <a:cs typeface="Arial" panose="020B0604020202020204" pitchFamily="34" charset="0"/>
              </a:rPr>
              <a:t>     </a:t>
            </a:r>
            <a:r>
              <a:rPr lang="en-US" altLang="en-ES" sz="1600" dirty="0">
                <a:solidFill>
                  <a:srgbClr val="0070C0"/>
                </a:solidFill>
                <a:cs typeface="Arial" panose="020B0604020202020204" pitchFamily="34" charset="0"/>
              </a:rPr>
              <a:t>- Red Española de </a:t>
            </a:r>
            <a:r>
              <a:rPr lang="en-US" altLang="en-ES" sz="1600" dirty="0" err="1">
                <a:solidFill>
                  <a:srgbClr val="0070C0"/>
                </a:solidFill>
                <a:cs typeface="Arial" panose="020B0604020202020204" pitchFamily="34" charset="0"/>
              </a:rPr>
              <a:t>Explotación</a:t>
            </a:r>
            <a:r>
              <a:rPr lang="en-US" altLang="en-ES" sz="1600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US" altLang="en-ES" sz="1600" dirty="0" err="1">
                <a:solidFill>
                  <a:srgbClr val="0070C0"/>
                </a:solidFill>
                <a:cs typeface="Arial" panose="020B0604020202020204" pitchFamily="34" charset="0"/>
              </a:rPr>
              <a:t>Científica</a:t>
            </a:r>
            <a:r>
              <a:rPr lang="en-US" altLang="en-ES" sz="1600" dirty="0">
                <a:solidFill>
                  <a:srgbClr val="0070C0"/>
                </a:solidFill>
                <a:cs typeface="Arial" panose="020B0604020202020204" pitchFamily="34" charset="0"/>
              </a:rPr>
              <a:t> de Gaia (REG): </a:t>
            </a:r>
            <a:r>
              <a:rPr lang="en-US" altLang="en-ES" sz="1600" b="1" dirty="0">
                <a:solidFill>
                  <a:srgbClr val="0070C0"/>
                </a:solidFill>
                <a:cs typeface="Arial" panose="020B0604020202020204" pitchFamily="34" charset="0"/>
              </a:rPr>
              <a:t>RED2024-153937-T</a:t>
            </a:r>
            <a:endParaRPr lang="en-US" altLang="en-ES" sz="1600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>
              <a:buClrTx/>
            </a:pPr>
            <a:r>
              <a:rPr kumimoji="0" lang="en-US" altLang="en-ES" sz="160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kumimoji="0" lang="en-US" altLang="en-ES" sz="160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+ participation in IPARCOS </a:t>
            </a:r>
            <a:r>
              <a:rPr kumimoji="0" lang="en-US" altLang="en-E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PR47/21 TAU-CM </a:t>
            </a:r>
            <a:r>
              <a:rPr kumimoji="0" lang="en-US" altLang="en-ES" sz="160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CARMENES science exploitation and instrument update.</a:t>
            </a:r>
            <a:endParaRPr kumimoji="0" lang="en-ES" altLang="en-ES" sz="1600" b="1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s-ES" altLang="en-E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3 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PhD theses defended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- Francisco Javier González Payo (PhD 16 julio 2025)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- Christian Duque Arribas (PhD 12 enero 2026)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- Fernando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Labarga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Ávalos (PhD 20 marzo 2026)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>
          <a:extLst>
            <a:ext uri="{FF2B5EF4-FFF2-40B4-BE49-F238E27FC236}">
              <a16:creationId xmlns:a16="http://schemas.microsoft.com/office/drawing/2014/main" id="{9B0C8716-D46F-E87E-8D39-4E614C852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8">
            <a:extLst>
              <a:ext uri="{FF2B5EF4-FFF2-40B4-BE49-F238E27FC236}">
                <a16:creationId xmlns:a16="http://schemas.microsoft.com/office/drawing/2014/main" id="{43C8FC76-E508-1CED-52DA-E16367989F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672" y="13059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</a:pPr>
            <a:r>
              <a:rPr lang="es-ES" dirty="0" err="1">
                <a:solidFill>
                  <a:srgbClr val="C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Group’s</a:t>
            </a:r>
            <a:r>
              <a:rPr lang="es-ES" dirty="0">
                <a:solidFill>
                  <a:srgbClr val="C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s-ES" dirty="0" err="1">
                <a:solidFill>
                  <a:srgbClr val="C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Overview</a:t>
            </a:r>
            <a:endParaRPr dirty="0">
              <a:solidFill>
                <a:srgbClr val="C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64C1D6-22B2-A3C1-04CA-9F731720044B}"/>
              </a:ext>
            </a:extLst>
          </p:cNvPr>
          <p:cNvSpPr txBox="1"/>
          <p:nvPr/>
        </p:nvSpPr>
        <p:spPr>
          <a:xfrm>
            <a:off x="6368902" y="3429000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F01C359-FA7B-E86B-9B5D-1DD88ACF37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000" y="2490281"/>
            <a:ext cx="11880000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Leadership, Internationalization &amp; Impact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Major Roles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institucional representative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of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UCM in CARMENES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project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and Gaia-ESO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survey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ClrTx/>
              <a:buFont typeface="Arial" panose="020B0604020202020204" pitchFamily="34" charset="0"/>
              <a:buChar char="•"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Recognitions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talk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at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Cool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stars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Meeting 22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Splinter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Session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Planet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-Host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Cool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Dwarfs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Star-Planet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Connection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Tracing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Planetary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Formation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Composition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Tech Transfer / Outreach (Optional but encouraged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Several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software released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iSTARMOD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, STEPAR, STEPARSYN, etc.,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outresearch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at UCM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Observatory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3576D2F-B988-90D5-BAB0-717434C0A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000" y="4559987"/>
            <a:ext cx="8789586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Horizon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Next Big Milestone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CARMENES+, CAMENES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legacy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proyect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)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s-ES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CeVeSo</a:t>
            </a:r>
            <a:r>
              <a:rPr lang="es-ES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-GC (VVV </a:t>
            </a:r>
            <a:r>
              <a:rPr lang="es-ES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survey</a:t>
            </a:r>
            <a:r>
              <a:rPr lang="es-ES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63F61A4-0E29-C5D5-8166-C654D1545E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672" y="974575"/>
            <a:ext cx="8751114" cy="1692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Top 2-3 Scientific Highlights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Highlight 1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Stellar parameters and </a:t>
            </a:r>
            <a:r>
              <a:rPr kumimoji="0" lang="en-GB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quimical</a:t>
            </a:r>
            <a:r>
              <a:rPr kumimoji="0" lang="en-GB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abundances of CAREMENES M stars sample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Highlight </a:t>
            </a:r>
            <a:r>
              <a:rPr kumimoji="0" lang="en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2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s-ES" altLang="en-ES" sz="1600" dirty="0" err="1">
                <a:solidFill>
                  <a:srgbClr val="0070C0"/>
                </a:solidFill>
              </a:rPr>
              <a:t>Chromospherica</a:t>
            </a:r>
            <a:r>
              <a:rPr lang="es-ES" altLang="en-ES" sz="1600" dirty="0">
                <a:solidFill>
                  <a:srgbClr val="0070C0"/>
                </a:solidFill>
              </a:rPr>
              <a:t> </a:t>
            </a:r>
            <a:r>
              <a:rPr lang="es-ES" altLang="en-ES" sz="1600" dirty="0" err="1">
                <a:solidFill>
                  <a:srgbClr val="0070C0"/>
                </a:solidFill>
              </a:rPr>
              <a:t>activity</a:t>
            </a:r>
            <a:r>
              <a:rPr lang="es-ES" altLang="en-ES" sz="1600" dirty="0">
                <a:solidFill>
                  <a:srgbClr val="0070C0"/>
                </a:solidFill>
              </a:rPr>
              <a:t> </a:t>
            </a:r>
            <a:r>
              <a:rPr lang="es-ES" altLang="en-ES" sz="1600" dirty="0" err="1">
                <a:solidFill>
                  <a:srgbClr val="0070C0"/>
                </a:solidFill>
              </a:rPr>
              <a:t>using</a:t>
            </a:r>
            <a:r>
              <a:rPr lang="es-ES" altLang="en-ES" sz="1600" dirty="0">
                <a:solidFill>
                  <a:srgbClr val="0070C0"/>
                </a:solidFill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iSTARMOD</a:t>
            </a:r>
            <a:endParaRPr kumimoji="0" lang="es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Highlight </a:t>
            </a:r>
            <a:r>
              <a:rPr kumimoji="0" lang="es-ES" altLang="en-E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3</a:t>
            </a:r>
            <a:r>
              <a:rPr kumimoji="0" lang="en-ES" altLang="en-ES" sz="16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ES" altLang="en-E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Calibration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of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the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Li-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age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realtion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with</a:t>
            </a:r>
            <a:r>
              <a:rPr kumimoji="0" lang="es-ES" altLang="en-E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open </a:t>
            </a:r>
            <a:r>
              <a:rPr kumimoji="0" lang="es-ES" altLang="en-E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clusters</a:t>
            </a: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5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728CDC95-D3EA-0038-2333-3BB366A02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033" y="452510"/>
            <a:ext cx="8571471" cy="6031401"/>
          </a:xfrm>
          <a:prstGeom prst="rect">
            <a:avLst/>
          </a:prstGeom>
        </p:spPr>
      </p:pic>
      <p:sp>
        <p:nvSpPr>
          <p:cNvPr id="4" name="Rectángulo 3">
            <a:extLst>
              <a:ext uri="{FF2B5EF4-FFF2-40B4-BE49-F238E27FC236}">
                <a16:creationId xmlns:a16="http://schemas.microsoft.com/office/drawing/2014/main" id="{DA944172-C1F3-77F6-8A0D-A28A1C91A8E5}"/>
              </a:ext>
            </a:extLst>
          </p:cNvPr>
          <p:cNvSpPr/>
          <p:nvPr/>
        </p:nvSpPr>
        <p:spPr>
          <a:xfrm>
            <a:off x="6026708" y="6474027"/>
            <a:ext cx="5336663" cy="307777"/>
          </a:xfrm>
          <a:prstGeom prst="rect">
            <a:avLst/>
          </a:prstGeom>
          <a:solidFill>
            <a:sysClr val="window" lastClr="FFFFFF"/>
          </a:solidFill>
        </p:spPr>
        <p:txBody>
          <a:bodyPr wrap="square">
            <a:spAutoFit/>
          </a:bodyPr>
          <a:lstStyle/>
          <a:p>
            <a:pPr marL="0" marR="0" lvl="0" indent="0" defTabSz="35661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ckwell"/>
                <a:ea typeface="+mn-ea"/>
                <a:cs typeface="+mn-cs"/>
                <a:hlinkClick r:id="rId4"/>
              </a:rPr>
              <a:t>https://produccioncientifica.ucm.es/grupos/4961/detalle</a:t>
            </a:r>
            <a:r>
              <a:rPr kumimoji="0" lang="es-E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F38CE900-2A32-E354-C85B-A8B619D63383}"/>
              </a:ext>
            </a:extLst>
          </p:cNvPr>
          <p:cNvSpPr txBox="1"/>
          <p:nvPr/>
        </p:nvSpPr>
        <p:spPr>
          <a:xfrm>
            <a:off x="123567" y="3692077"/>
            <a:ext cx="3249828" cy="30469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es-ES" sz="3600" b="1" dirty="0" err="1">
                <a:latin typeface="Century Gothic"/>
                <a:ea typeface="Century Gothic"/>
                <a:cs typeface="Century Gothic"/>
                <a:sym typeface="Century Gothic"/>
              </a:rPr>
              <a:t>Stellar</a:t>
            </a:r>
            <a:r>
              <a:rPr lang="es-ES" sz="3600" b="1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s-ES" sz="3600" b="1" dirty="0" err="1">
                <a:latin typeface="Century Gothic"/>
                <a:ea typeface="Century Gothic"/>
                <a:cs typeface="Century Gothic"/>
                <a:sym typeface="Century Gothic"/>
              </a:rPr>
              <a:t>astrophysics</a:t>
            </a:r>
            <a:r>
              <a:rPr lang="es-ES" sz="3600" b="1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br>
              <a:rPr lang="es-ES" sz="3600" b="1" dirty="0">
                <a:latin typeface="Century Gothic"/>
                <a:ea typeface="Century Gothic"/>
                <a:cs typeface="Century Gothic"/>
                <a:sym typeface="Century Gothic"/>
              </a:rPr>
            </a:br>
            <a:r>
              <a:rPr lang="es-ES" sz="3600" b="1" dirty="0">
                <a:latin typeface="Century Gothic"/>
                <a:ea typeface="Century Gothic"/>
                <a:cs typeface="Century Gothic"/>
                <a:sym typeface="Century Gothic"/>
              </a:rPr>
              <a:t>and </a:t>
            </a:r>
            <a:r>
              <a:rPr lang="es-ES" sz="3600" b="1" dirty="0" err="1">
                <a:latin typeface="Century Gothic"/>
                <a:ea typeface="Century Gothic"/>
                <a:cs typeface="Century Gothic"/>
                <a:sym typeface="Century Gothic"/>
              </a:rPr>
              <a:t>exoplanets</a:t>
            </a:r>
            <a:br>
              <a:rPr lang="es-ES" dirty="0"/>
            </a:br>
            <a:r>
              <a:rPr lang="es-ES" sz="1600" b="0" dirty="0"/>
              <a:t>SEEF (Sistemas Estelares, Espectroscopía y Fotometría)</a:t>
            </a:r>
            <a:br>
              <a:rPr lang="es-ES" sz="1600" b="0" dirty="0"/>
            </a:br>
            <a:endParaRPr lang="es-ES" sz="1600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4F5E276-372B-96D4-D268-5E654A0BB18D}"/>
              </a:ext>
            </a:extLst>
          </p:cNvPr>
          <p:cNvSpPr txBox="1"/>
          <p:nvPr/>
        </p:nvSpPr>
        <p:spPr>
          <a:xfrm>
            <a:off x="2026508" y="0"/>
            <a:ext cx="22736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Group Name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</a:t>
            </a:r>
            <a:endParaRPr lang="es-ES" sz="2000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34588571-47BA-1466-E1B0-C0A5193BC977}"/>
              </a:ext>
            </a:extLst>
          </p:cNvPr>
          <p:cNvSpPr txBox="1"/>
          <p:nvPr/>
        </p:nvSpPr>
        <p:spPr>
          <a:xfrm>
            <a:off x="4827376" y="26200"/>
            <a:ext cx="61289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Principal Investigator (PI)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1761352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F6262A4-7F90-3377-665C-B3B0B14D0B5B}"/>
              </a:ext>
            </a:extLst>
          </p:cNvPr>
          <p:cNvSpPr txBox="1"/>
          <p:nvPr/>
        </p:nvSpPr>
        <p:spPr>
          <a:xfrm>
            <a:off x="2282911" y="87069"/>
            <a:ext cx="60980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Current Size:</a:t>
            </a:r>
            <a:r>
              <a:rPr kumimoji="0" lang="en-ES" altLang="en-ES" sz="2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s-ES" sz="2000" dirty="0"/>
          </a:p>
        </p:txBody>
      </p:sp>
      <p:sp>
        <p:nvSpPr>
          <p:cNvPr id="5" name="Text Box 1033">
            <a:extLst>
              <a:ext uri="{FF2B5EF4-FFF2-40B4-BE49-F238E27FC236}">
                <a16:creationId xmlns:a16="http://schemas.microsoft.com/office/drawing/2014/main" id="{F51A0635-C830-C6DB-5AB8-7917353CA4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7157" y="136497"/>
            <a:ext cx="7798260" cy="6487638"/>
          </a:xfrm>
          <a:prstGeom prst="rect">
            <a:avLst/>
          </a:prstGeom>
          <a:noFill/>
          <a:ln w="9525">
            <a:solidFill>
              <a:srgbClr val="DAB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82641" tIns="41321" rIns="82641" bIns="41321">
            <a:spAutoFit/>
          </a:bodyPr>
          <a:lstStyle/>
          <a:p>
            <a:pPr defTabSz="356616" eaLnBrk="0" hangingPunct="0">
              <a:lnSpc>
                <a:spcPct val="72000"/>
              </a:lnSpc>
              <a:buClr>
                <a:srgbClr val="A50021"/>
              </a:buClr>
              <a:buSzPct val="80000"/>
              <a:buFont typeface="StarBats" charset="0"/>
              <a:buNone/>
              <a:defRPr/>
            </a:pPr>
            <a:endParaRPr lang="es-ES" sz="2400" b="1" kern="1200" dirty="0"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b="1" kern="1200" dirty="0">
                <a:latin typeface="Rockwell"/>
                <a:ea typeface="+mn-ea"/>
                <a:cs typeface="+mn-cs"/>
              </a:rPr>
              <a:t> </a:t>
            </a:r>
            <a:r>
              <a:rPr lang="es-ES" sz="2400" b="1" kern="1200" dirty="0">
                <a:solidFill>
                  <a:srgbClr val="D27D00"/>
                </a:solidFill>
                <a:latin typeface="Rockwell"/>
                <a:ea typeface="+mn-ea"/>
                <a:cs typeface="+mn-cs"/>
              </a:rPr>
              <a:t>Prof.</a:t>
            </a:r>
            <a:endParaRPr lang="es-ES" sz="2400" kern="1200" dirty="0">
              <a:solidFill>
                <a:srgbClr val="D27D00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endParaRPr lang="es-ES" sz="1000" kern="1200" dirty="0">
              <a:solidFill>
                <a:srgbClr val="FFF0AF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 Prof. David Montes (PTU)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 Profa. </a:t>
            </a:r>
            <a:r>
              <a:rPr lang="de-DE" sz="2400" kern="1200" dirty="0">
                <a:latin typeface="Rockwell"/>
                <a:ea typeface="+mn-ea"/>
                <a:cs typeface="+mn-cs"/>
              </a:rPr>
              <a:t>Miriam Cortés Contreras (PAD)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latin typeface="Rockwell"/>
                <a:ea typeface="+mn-ea"/>
                <a:cs typeface="+mn-cs"/>
              </a:rPr>
              <a:t> Prof. F. Javier Gorgas (CU)</a:t>
            </a:r>
            <a:endParaRPr lang="es-ES" sz="2400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Profa. Elisa De Castro 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400" kern="1200" dirty="0">
                <a:solidFill>
                  <a:srgbClr val="BFBFBF"/>
                </a:solidFill>
                <a:latin typeface="Rockwell"/>
                <a:ea typeface="+mn-ea"/>
                <a:cs typeface="+mn-cs"/>
              </a:rPr>
              <a:t>Profa. Mª José Fernández-Figueroa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srgbClr val="FFF0AF"/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Prof. Manuel 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Cornide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,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endParaRPr lang="es-ES" sz="2400" kern="1200" dirty="0">
              <a:solidFill>
                <a:srgbClr val="FFF0AF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b="1" kern="1200" dirty="0">
                <a:solidFill>
                  <a:srgbClr val="D27D00"/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400" b="1" kern="1200" dirty="0" err="1">
                <a:solidFill>
                  <a:srgbClr val="D27D00"/>
                </a:solidFill>
                <a:latin typeface="Rockwell"/>
                <a:ea typeface="+mn-ea"/>
                <a:cs typeface="+mn-cs"/>
              </a:rPr>
              <a:t>PostDocts</a:t>
            </a:r>
            <a:r>
              <a:rPr lang="es-ES" sz="2400" b="1" kern="1200" dirty="0">
                <a:solidFill>
                  <a:srgbClr val="D27D00"/>
                </a:solidFill>
                <a:latin typeface="Rockwell"/>
                <a:ea typeface="+mn-ea"/>
                <a:cs typeface="+mn-cs"/>
              </a:rPr>
              <a:t>:</a:t>
            </a:r>
          </a:p>
          <a:p>
            <a:pPr defTabSz="356616"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endParaRPr lang="es-ES" sz="1000" kern="1200" dirty="0">
              <a:solidFill>
                <a:srgbClr val="FFF0AF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Dr. Hugo M. Tabernero </a:t>
            </a:r>
            <a:r>
              <a:rPr lang="es-ES" sz="2000" kern="1200" dirty="0">
                <a:solidFill>
                  <a:srgbClr val="FF0000"/>
                </a:solidFill>
                <a:latin typeface="Rockwell"/>
                <a:ea typeface="+mn-ea"/>
                <a:cs typeface="+mn-cs"/>
              </a:rPr>
              <a:t>(</a:t>
            </a:r>
            <a:r>
              <a:rPr lang="es-ES" sz="2000" kern="1200" dirty="0" err="1">
                <a:solidFill>
                  <a:srgbClr val="FF0000"/>
                </a:solidFill>
                <a:latin typeface="Rockwell"/>
                <a:ea typeface="+mn-ea"/>
                <a:cs typeface="+mn-cs"/>
              </a:rPr>
              <a:t>postdoc</a:t>
            </a:r>
            <a:r>
              <a:rPr lang="es-ES" sz="2000" kern="1200" dirty="0">
                <a:solidFill>
                  <a:srgbClr val="FF0000"/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000" kern="1200" dirty="0" err="1">
                <a:solidFill>
                  <a:srgbClr val="FF0000"/>
                </a:solidFill>
                <a:latin typeface="Rockwell"/>
                <a:ea typeface="+mn-ea"/>
                <a:cs typeface="+mn-cs"/>
              </a:rPr>
              <a:t>contract</a:t>
            </a:r>
            <a:r>
              <a:rPr lang="es-ES" sz="2000" kern="1200" dirty="0">
                <a:solidFill>
                  <a:srgbClr val="FF0000"/>
                </a:solidFill>
                <a:latin typeface="Rockwell"/>
                <a:ea typeface="+mn-ea"/>
                <a:cs typeface="+mn-cs"/>
              </a:rPr>
              <a:t> TAU-CM 1year) </a:t>
            </a:r>
            <a:endParaRPr lang="es-ES" sz="2400" kern="1200" dirty="0">
              <a:solidFill>
                <a:srgbClr val="FF0000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Dra. Ester González Álvarez </a:t>
            </a:r>
            <a:r>
              <a:rPr lang="en-GB" altLang="en-ES" sz="2000" dirty="0">
                <a:solidFill>
                  <a:srgbClr val="FF0000"/>
                </a:solidFill>
                <a:latin typeface="Arial" panose="020B0604020202020204" pitchFamily="34" charset="0"/>
              </a:rPr>
              <a:t>(postdoc contract MZ, 2 years)</a:t>
            </a:r>
            <a:endParaRPr lang="de-DE" sz="2000" kern="1200" dirty="0">
              <a:solidFill>
                <a:srgbClr val="FF0000"/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Dra. Marta L. Gutiérrez </a:t>
            </a:r>
            <a:r>
              <a:rPr lang="de-DE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Albarran</a:t>
            </a:r>
            <a:endParaRPr lang="de-DE" sz="2400" kern="1200" dirty="0">
              <a:solidFill>
                <a:prstClr val="white">
                  <a:lumMod val="75000"/>
                </a:prstClr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Dr. Emilio Gómez </a:t>
            </a:r>
            <a:r>
              <a:rPr lang="de-DE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Marfil</a:t>
            </a: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Dr. Enrique Díez Alonso (Univ. Oviedo) 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Dr. F. Javier Alonso 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Floriano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(Leiden Univ.)</a:t>
            </a:r>
            <a:endParaRPr lang="de-DE" sz="2400" kern="1200" dirty="0">
              <a:solidFill>
                <a:prstClr val="white">
                  <a:lumMod val="75000"/>
                </a:prstClr>
              </a:solidFill>
              <a:latin typeface="Rockwell"/>
              <a:ea typeface="+mn-ea"/>
              <a:cs typeface="+mn-cs"/>
            </a:endParaRP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Dr. 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Shinjirou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Kouzuma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(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Chukyo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Univ. 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Japan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)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Dr. Javier López-Santiago</a:t>
            </a:r>
          </a:p>
          <a:p>
            <a:pPr defTabSz="356616"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Dra. </a:t>
            </a:r>
            <a:r>
              <a:rPr lang="es-ES" sz="2400" kern="1200" dirty="0" err="1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Mª.Cruz</a:t>
            </a:r>
            <a:r>
              <a:rPr lang="es-ES" sz="2400" kern="1200" dirty="0">
                <a:solidFill>
                  <a:prstClr val="white">
                    <a:lumMod val="75000"/>
                  </a:prstClr>
                </a:solidFill>
                <a:latin typeface="Rockwell"/>
                <a:ea typeface="+mn-ea"/>
                <a:cs typeface="+mn-cs"/>
              </a:rPr>
              <a:t> Gálvez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F6262A4-7F90-3377-665C-B3B0B14D0B5B}"/>
              </a:ext>
            </a:extLst>
          </p:cNvPr>
          <p:cNvSpPr txBox="1"/>
          <p:nvPr/>
        </p:nvSpPr>
        <p:spPr>
          <a:xfrm>
            <a:off x="2282911" y="87069"/>
            <a:ext cx="60980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Current Size:</a:t>
            </a:r>
            <a:r>
              <a:rPr kumimoji="0" lang="en-ES" altLang="en-ES" sz="2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s-ES" sz="2000" dirty="0"/>
          </a:p>
        </p:txBody>
      </p:sp>
      <p:sp>
        <p:nvSpPr>
          <p:cNvPr id="2" name="Text Box 1033">
            <a:extLst>
              <a:ext uri="{FF2B5EF4-FFF2-40B4-BE49-F238E27FC236}">
                <a16:creationId xmlns:a16="http://schemas.microsoft.com/office/drawing/2014/main" id="{28B9EFE3-0C8A-3B6C-93BD-94C8E81D84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612" y="99425"/>
            <a:ext cx="7992941" cy="6631652"/>
          </a:xfrm>
          <a:prstGeom prst="rect">
            <a:avLst/>
          </a:prstGeom>
          <a:noFill/>
          <a:ln w="9525">
            <a:solidFill>
              <a:srgbClr val="DAB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82641" tIns="41321" rIns="82641" bIns="41321">
            <a:spAutoFit/>
          </a:bodyPr>
          <a:lstStyle/>
          <a:p>
            <a:pPr eaLnBrk="0" hangingPunct="0">
              <a:lnSpc>
                <a:spcPct val="72000"/>
              </a:lnSpc>
              <a:buClr>
                <a:srgbClr val="A50021"/>
              </a:buClr>
              <a:defRPr/>
            </a:pPr>
            <a:endParaRPr lang="es-ES" sz="2400" b="1" dirty="0">
              <a:solidFill>
                <a:srgbClr val="FFF0AF"/>
              </a:solidFill>
            </a:endParaRPr>
          </a:p>
          <a:p>
            <a:pPr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b="1" dirty="0">
                <a:solidFill>
                  <a:srgbClr val="D27D00"/>
                </a:solidFill>
              </a:rPr>
              <a:t> PhD </a:t>
            </a:r>
            <a:r>
              <a:rPr lang="es-ES" sz="2400" b="1" dirty="0" err="1">
                <a:solidFill>
                  <a:srgbClr val="D27D00"/>
                </a:solidFill>
              </a:rPr>
              <a:t>students</a:t>
            </a:r>
            <a:r>
              <a:rPr lang="es-ES" sz="2400" b="1" dirty="0">
                <a:solidFill>
                  <a:srgbClr val="D27D00"/>
                </a:solidFill>
              </a:rPr>
              <a:t>:</a:t>
            </a:r>
            <a:r>
              <a:rPr lang="de-DE" sz="2400" dirty="0"/>
              <a:t>  </a:t>
            </a:r>
          </a:p>
          <a:p>
            <a:pPr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1800" dirty="0"/>
              <a:t>   </a:t>
            </a:r>
            <a:r>
              <a:rPr lang="de-DE" sz="2400" dirty="0"/>
              <a:t>                                                                                  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 Javier Banegas Paredes </a:t>
            </a:r>
            <a:r>
              <a:rPr lang="es-ES" sz="2000" dirty="0">
                <a:solidFill>
                  <a:srgbClr val="00B050"/>
                </a:solidFill>
              </a:rPr>
              <a:t>(PLI </a:t>
            </a:r>
            <a:r>
              <a:rPr lang="es-ES" sz="2000" dirty="0" err="1">
                <a:solidFill>
                  <a:srgbClr val="00B050"/>
                </a:solidFill>
              </a:rPr>
              <a:t>contract</a:t>
            </a:r>
            <a:r>
              <a:rPr lang="es-ES" sz="2000" dirty="0">
                <a:solidFill>
                  <a:srgbClr val="00B050"/>
                </a:solidFill>
              </a:rPr>
              <a:t> Project </a:t>
            </a:r>
            <a:r>
              <a:rPr lang="es-ES" sz="2000" dirty="0" err="1">
                <a:solidFill>
                  <a:srgbClr val="00B050"/>
                </a:solidFill>
              </a:rPr>
              <a:t>CeVeSo</a:t>
            </a:r>
            <a:r>
              <a:rPr lang="es-ES" sz="2000" dirty="0">
                <a:solidFill>
                  <a:srgbClr val="00B050"/>
                </a:solidFill>
              </a:rPr>
              <a:t>-GC)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 Julián A. Rodríguez Baquerizo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>
                <a:solidFill>
                  <a:prstClr val="black"/>
                </a:solidFill>
              </a:rPr>
              <a:t>  Fernando </a:t>
            </a:r>
            <a:r>
              <a:rPr lang="es-ES" sz="2400" dirty="0" err="1">
                <a:solidFill>
                  <a:prstClr val="black"/>
                </a:solidFill>
              </a:rPr>
              <a:t>Labarga</a:t>
            </a:r>
            <a:r>
              <a:rPr lang="es-ES" sz="2400" dirty="0">
                <a:solidFill>
                  <a:prstClr val="black"/>
                </a:solidFill>
              </a:rPr>
              <a:t> Ávalos </a:t>
            </a:r>
            <a:r>
              <a:rPr lang="es-ES" sz="2400" dirty="0">
                <a:solidFill>
                  <a:srgbClr val="FF0000"/>
                </a:solidFill>
              </a:rPr>
              <a:t>(PhD 20 marzo 2026)</a:t>
            </a:r>
            <a:endParaRPr lang="es-ES" sz="2400" dirty="0"/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>
                <a:solidFill>
                  <a:prstClr val="black"/>
                </a:solidFill>
              </a:rPr>
              <a:t>  Christian Duque Arribas </a:t>
            </a:r>
            <a:r>
              <a:rPr lang="es-ES" sz="2400" dirty="0">
                <a:solidFill>
                  <a:srgbClr val="FF0000"/>
                </a:solidFill>
              </a:rPr>
              <a:t>(PhD 12 enero 2026)</a:t>
            </a:r>
            <a:endParaRPr lang="es-ES" sz="2400" dirty="0"/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 Francisco Javier González Payo </a:t>
            </a:r>
            <a:r>
              <a:rPr lang="es-ES" sz="2400" dirty="0">
                <a:solidFill>
                  <a:srgbClr val="FF0000"/>
                </a:solidFill>
              </a:rPr>
              <a:t>(PhD 16 julio 2025)</a:t>
            </a:r>
            <a:endParaRPr lang="es-ES" sz="2400" dirty="0"/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>
                <a:solidFill>
                  <a:schemeClr val="bg1">
                    <a:lumMod val="75000"/>
                  </a:schemeClr>
                </a:solidFill>
              </a:rPr>
              <a:t>  Dr. </a:t>
            </a:r>
            <a:r>
              <a:rPr lang="de-DE" sz="2400" dirty="0">
                <a:solidFill>
                  <a:schemeClr val="bg1">
                    <a:lumMod val="75000"/>
                  </a:schemeClr>
                </a:solidFill>
              </a:rPr>
              <a:t>Miguel Ángel López García                                             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de-DE" sz="2400" dirty="0">
                <a:solidFill>
                  <a:schemeClr val="bg1">
                    <a:lumMod val="75000"/>
                  </a:schemeClr>
                </a:solidFill>
              </a:rPr>
              <a:t>  Dr. Victor Pereira Blanco   </a:t>
            </a:r>
            <a:endParaRPr lang="es-ES" sz="2400" dirty="0">
              <a:solidFill>
                <a:schemeClr val="bg1">
                  <a:lumMod val="75000"/>
                </a:schemeClr>
              </a:solidFill>
            </a:endParaRP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>
                <a:solidFill>
                  <a:schemeClr val="bg1">
                    <a:lumMod val="75000"/>
                  </a:schemeClr>
                </a:solidFill>
              </a:rPr>
              <a:t>  Dra. Inés Crespo-Chacón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>
                <a:solidFill>
                  <a:schemeClr val="bg1">
                    <a:lumMod val="75000"/>
                  </a:schemeClr>
                </a:solidFill>
              </a:rPr>
              <a:t>  Dra. Magdalena Hernán Obispo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>
                <a:solidFill>
                  <a:schemeClr val="bg1">
                    <a:lumMod val="75000"/>
                  </a:schemeClr>
                </a:solidFill>
              </a:rPr>
              <a:t>  Dra. Raquel M. Martínez </a:t>
            </a:r>
            <a:r>
              <a:rPr lang="es-ES" sz="2400" dirty="0" err="1">
                <a:solidFill>
                  <a:schemeClr val="bg1">
                    <a:lumMod val="75000"/>
                  </a:schemeClr>
                </a:solidFill>
              </a:rPr>
              <a:t>Arnáiz</a:t>
            </a:r>
            <a:endParaRPr lang="es-ES" sz="2400" dirty="0">
              <a:solidFill>
                <a:schemeClr val="bg1">
                  <a:lumMod val="75000"/>
                </a:schemeClr>
              </a:solidFill>
            </a:endParaRP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defRPr/>
            </a:pPr>
            <a:endParaRPr lang="es-ES" sz="2000" dirty="0">
              <a:solidFill>
                <a:srgbClr val="FFF0AF"/>
              </a:solidFill>
            </a:endParaRPr>
          </a:p>
          <a:p>
            <a:pPr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b="1" dirty="0">
                <a:solidFill>
                  <a:srgbClr val="FFF0AF"/>
                </a:solidFill>
              </a:rPr>
              <a:t> </a:t>
            </a:r>
            <a:r>
              <a:rPr lang="es-ES" sz="2400" b="1" dirty="0" err="1">
                <a:solidFill>
                  <a:srgbClr val="D27D00"/>
                </a:solidFill>
              </a:rPr>
              <a:t>Other</a:t>
            </a:r>
            <a:r>
              <a:rPr lang="es-ES" sz="2400" b="1" dirty="0">
                <a:solidFill>
                  <a:srgbClr val="D27D00"/>
                </a:solidFill>
              </a:rPr>
              <a:t> col.:</a:t>
            </a:r>
          </a:p>
          <a:p>
            <a:pPr eaLnBrk="0" hangingPunct="0">
              <a:lnSpc>
                <a:spcPct val="72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endParaRPr lang="es-ES" sz="2000" dirty="0">
              <a:solidFill>
                <a:srgbClr val="D27D00"/>
              </a:solidFill>
            </a:endParaRP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José Antonio Caballero (CAB)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Enrique Solano (CAB)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Alexis </a:t>
            </a:r>
            <a:r>
              <a:rPr lang="es-ES" sz="2400" dirty="0" err="1"/>
              <a:t>Klutsch</a:t>
            </a:r>
            <a:r>
              <a:rPr lang="es-ES" sz="2400" dirty="0"/>
              <a:t> (</a:t>
            </a:r>
            <a:r>
              <a:rPr lang="es-ES" sz="2400" dirty="0" err="1"/>
              <a:t>IfA&amp;A</a:t>
            </a:r>
            <a:r>
              <a:rPr lang="es-ES" sz="2400" dirty="0"/>
              <a:t>, </a:t>
            </a:r>
            <a:r>
              <a:rPr lang="es-ES" sz="2400" i="1" dirty="0" err="1"/>
              <a:t>Tübingen</a:t>
            </a:r>
            <a:r>
              <a:rPr lang="es-ES" sz="2400" i="1" dirty="0"/>
              <a:t>, </a:t>
            </a:r>
            <a:r>
              <a:rPr lang="es-ES" sz="2400" i="1" dirty="0" err="1"/>
              <a:t>Germany</a:t>
            </a:r>
            <a:r>
              <a:rPr lang="es-ES" sz="2400" dirty="0"/>
              <a:t>)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</a:t>
            </a:r>
            <a:r>
              <a:rPr lang="es-ES" sz="2400" dirty="0" err="1"/>
              <a:t>Jonay</a:t>
            </a:r>
            <a:r>
              <a:rPr lang="es-ES" sz="2400" dirty="0"/>
              <a:t> Isaí González Hernández (IAC)</a:t>
            </a:r>
          </a:p>
          <a:p>
            <a:pPr eaLnBrk="0" hangingPunct="0">
              <a:lnSpc>
                <a:spcPct val="90000"/>
              </a:lnSpc>
              <a:buClr>
                <a:srgbClr val="A50021"/>
              </a:buClr>
              <a:buFont typeface="Wingdings" charset="0"/>
              <a:buChar char="§"/>
              <a:defRPr/>
            </a:pPr>
            <a:r>
              <a:rPr lang="es-ES" sz="2400" dirty="0"/>
              <a:t> Dr. Antonio Frasca (Catania),</a:t>
            </a:r>
          </a:p>
        </p:txBody>
      </p:sp>
    </p:spTree>
    <p:extLst>
      <p:ext uri="{BB962C8B-B14F-4D97-AF65-F5344CB8AC3E}">
        <p14:creationId xmlns:p14="http://schemas.microsoft.com/office/powerpoint/2010/main" val="110946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A6B40055-5911-103B-76B1-E68B41715B61}"/>
              </a:ext>
            </a:extLst>
          </p:cNvPr>
          <p:cNvSpPr txBox="1"/>
          <p:nvPr/>
        </p:nvSpPr>
        <p:spPr>
          <a:xfrm>
            <a:off x="6096000" y="349828"/>
            <a:ext cx="60980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Funding Secured: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s-ES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PROJECTS</a:t>
            </a:r>
            <a:r>
              <a:rPr lang="es-ES" altLang="en-ES" sz="2000" dirty="0">
                <a:solidFill>
                  <a:srgbClr val="000000"/>
                </a:solidFill>
              </a:rPr>
              <a:t> </a:t>
            </a:r>
            <a:endParaRPr lang="es-ES" sz="2000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19607037-5593-39C2-1F4C-D55AACB221C8}"/>
              </a:ext>
            </a:extLst>
          </p:cNvPr>
          <p:cNvSpPr txBox="1"/>
          <p:nvPr/>
        </p:nvSpPr>
        <p:spPr>
          <a:xfrm>
            <a:off x="61782" y="1103501"/>
            <a:ext cx="12105503" cy="57554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Subproject title: “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Characterization of late-type dwarfs: exoplanet hosts and young stars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 </a:t>
            </a:r>
          </a:p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Coordinated project title: "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Evolución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caracterización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sistemas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planetarios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</a:t>
            </a:r>
            <a:endParaRPr lang="es-E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Funding body and reference: 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Ministerio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Ciencia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 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Innovación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(Ministry of Science and Innovation); </a:t>
            </a:r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PID2022-137241NB-C44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«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Proyectos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generación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conocimiento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» («Projects for the generation of knowledge”»). </a:t>
            </a:r>
          </a:p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 entities: UCM, CAB, IAA, IAC; </a:t>
            </a:r>
            <a:endParaRPr lang="es-E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Duration, from</a:t>
            </a: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 2023 to: 2026 (</a:t>
            </a:r>
            <a:r>
              <a:rPr lang="en-US" sz="160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proroga</a:t>
            </a: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aplayed</a:t>
            </a: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for 2027) </a:t>
            </a:r>
            <a:r>
              <a:rPr lang="en-US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already applied </a:t>
            </a:r>
            <a:r>
              <a:rPr lang="en-US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PID2025-169716NB-C31</a:t>
            </a:r>
            <a:endParaRPr lang="es-ES" sz="16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IP: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David Montes</a:t>
            </a:r>
            <a:endParaRPr lang="es-E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s-E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Project: “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Tecnologías avanzadas para la exploración del Universo y sus componentes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”, </a:t>
            </a: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 complementario en el área de astrofísica y física de altas energías en el marco del componente 17, inversión 01 del Plan de Recuperación, Transformación y Resiliencia (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PRTR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financiado por la Unión Europea – Next 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Generation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-EU por importe de 1.621.500 €.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PR47/21 TAU-CM PRTR-CM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(CM) and (PRTR), </a:t>
            </a: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IP: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Ignazio </a:t>
            </a:r>
            <a:r>
              <a:rPr lang="es-E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Scimemi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IPARCOS 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institute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entities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Universidad 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Autonoma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Madrid (centros CIAFF-UAM, IFT-UAM); </a:t>
            </a: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Universidad Complutense (centro IPARCOS); CSIC (Centro de 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Astrobiologia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CAB); </a:t>
            </a: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CIEMAT (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Fisica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Particulas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CIEMAT-FP).</a:t>
            </a:r>
            <a:endParaRPr lang="es-E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Duration, from: </a:t>
            </a: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31 dec 2020 to: 30 mar 2025</a:t>
            </a:r>
            <a:endParaRPr lang="en-US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s-E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Project: “</a:t>
            </a:r>
            <a:r>
              <a:rPr lang="es-E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Censo de la Vecindad Solar en dirección al Centro Galáctico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PR17/24-31903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s-E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CeVeSo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-GC </a:t>
            </a:r>
          </a:p>
          <a:p>
            <a:pPr algn="just"/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yudas para la realización de proyectos liderados por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doctores emergentes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dentro del Convenio entre la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Comunidad de Madrid 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 la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UCM</a:t>
            </a:r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para el fomento de la investigación y la transferencia de tecnología (2023-2026). Convocatoria 2024. </a:t>
            </a:r>
          </a:p>
          <a:p>
            <a:pPr algn="just"/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Duration, from: </a:t>
            </a: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2025 - 2026</a:t>
            </a:r>
            <a:endParaRPr lang="es-ES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r>
              <a:rPr lang="es-E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IP: </a:t>
            </a:r>
            <a:r>
              <a:rPr lang="es-E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Miriam Cortés Contreras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B965F4AA-828A-CE50-901D-0D2BAAB39B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86499"/>
            <a:ext cx="6060591" cy="1276499"/>
          </a:xfrm>
          <a:prstGeom prst="rect">
            <a:avLst/>
          </a:prstGeom>
        </p:spPr>
      </p:pic>
      <p:pic>
        <p:nvPicPr>
          <p:cNvPr id="6" name="Imagen 5" descr="Forma, Círculo&#10;&#10;Descripción generada automáticamente">
            <a:extLst>
              <a:ext uri="{FF2B5EF4-FFF2-40B4-BE49-F238E27FC236}">
                <a16:creationId xmlns:a16="http://schemas.microsoft.com/office/drawing/2014/main" id="{940E74B9-4E33-37EF-3A20-B2D8617A74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6175" y="976847"/>
            <a:ext cx="685800" cy="648730"/>
          </a:xfrm>
          <a:prstGeom prst="rect">
            <a:avLst/>
          </a:prstGeom>
          <a:effectLst>
            <a:softEdge rad="0"/>
          </a:effectLst>
        </p:spPr>
      </p:pic>
      <p:pic>
        <p:nvPicPr>
          <p:cNvPr id="7" name="Imagen 6" descr="Icono&#10;&#10;Descripción generada automáticamente">
            <a:extLst>
              <a:ext uri="{FF2B5EF4-FFF2-40B4-BE49-F238E27FC236}">
                <a16:creationId xmlns:a16="http://schemas.microsoft.com/office/drawing/2014/main" id="{C628ACE3-41C6-1E97-EB8C-213610D9BC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6019" y="2629271"/>
            <a:ext cx="575956" cy="648730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41E9FE6C-E679-181C-466A-C877F0F828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1819" y="2647608"/>
            <a:ext cx="612055" cy="61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n 8" descr="Logotipo&#10;&#10;Descripción generada automáticamente">
            <a:extLst>
              <a:ext uri="{FF2B5EF4-FFF2-40B4-BE49-F238E27FC236}">
                <a16:creationId xmlns:a16="http://schemas.microsoft.com/office/drawing/2014/main" id="{238F7F95-0974-C268-B639-E463FCAB171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092" r="24114" b="36662"/>
          <a:stretch/>
        </p:blipFill>
        <p:spPr>
          <a:xfrm>
            <a:off x="9806020" y="4952327"/>
            <a:ext cx="685799" cy="770491"/>
          </a:xfrm>
          <a:prstGeom prst="rect">
            <a:avLst/>
          </a:prstGeom>
          <a:noFill/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C6C5E2B5-1483-96C7-E757-C85190C613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74058" y="4971557"/>
            <a:ext cx="612055" cy="785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683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uadroTexto 10">
            <a:extLst>
              <a:ext uri="{FF2B5EF4-FFF2-40B4-BE49-F238E27FC236}">
                <a16:creationId xmlns:a16="http://schemas.microsoft.com/office/drawing/2014/main" id="{AE658175-C46D-3155-CC0F-9A18830799DC}"/>
              </a:ext>
            </a:extLst>
          </p:cNvPr>
          <p:cNvSpPr txBox="1"/>
          <p:nvPr/>
        </p:nvSpPr>
        <p:spPr>
          <a:xfrm>
            <a:off x="2727754" y="99425"/>
            <a:ext cx="60980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Training:</a:t>
            </a:r>
            <a:r>
              <a:rPr kumimoji="0" lang="en-ES" altLang="en-ES" sz="2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s-ES" altLang="en-E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Título 1">
            <a:extLst>
              <a:ext uri="{FF2B5EF4-FFF2-40B4-BE49-F238E27FC236}">
                <a16:creationId xmlns:a16="http://schemas.microsoft.com/office/drawing/2014/main" id="{2BC542AD-FB57-4DF5-FD66-7B994C1153AA}"/>
              </a:ext>
            </a:extLst>
          </p:cNvPr>
          <p:cNvSpPr txBox="1">
            <a:spLocks/>
          </p:cNvSpPr>
          <p:nvPr/>
        </p:nvSpPr>
        <p:spPr>
          <a:xfrm>
            <a:off x="8576016" y="1312051"/>
            <a:ext cx="3148726" cy="1439348"/>
          </a:xfrm>
          <a:prstGeom prst="rect">
            <a:avLst/>
          </a:prstGeom>
          <a:noFill/>
        </p:spPr>
        <p:txBody>
          <a:bodyPr vert="horz" lIns="178308" tIns="178308" rIns="178308" bIns="178308" rtlCol="0" anchor="ctr">
            <a:normAutofit/>
          </a:bodyPr>
          <a:lstStyle>
            <a:lvl1pPr algn="ctr" defTabSz="713232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100" b="0" i="0" kern="1200" cap="none" spc="-117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713232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-117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j-ea"/>
                <a:cs typeface="+mj-cs"/>
              </a:rPr>
              <a:t>Last PhD  thesis </a:t>
            </a:r>
          </a:p>
          <a:p>
            <a:pPr marL="0" marR="0" lvl="0" indent="0" algn="ctr" defTabSz="713232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-117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j-ea"/>
                <a:cs typeface="+mj-cs"/>
              </a:rPr>
              <a:t>defended</a:t>
            </a:r>
          </a:p>
        </p:txBody>
      </p:sp>
      <p:sp>
        <p:nvSpPr>
          <p:cNvPr id="25" name="Marcador de fecha 4">
            <a:extLst>
              <a:ext uri="{FF2B5EF4-FFF2-40B4-BE49-F238E27FC236}">
                <a16:creationId xmlns:a16="http://schemas.microsoft.com/office/drawing/2014/main" id="{445899D3-F171-72FC-6145-D90BEE4A0163}"/>
              </a:ext>
            </a:extLst>
          </p:cNvPr>
          <p:cNvSpPr txBox="1">
            <a:spLocks/>
          </p:cNvSpPr>
          <p:nvPr/>
        </p:nvSpPr>
        <p:spPr>
          <a:xfrm>
            <a:off x="3067601" y="5807119"/>
            <a:ext cx="2743200" cy="240030"/>
          </a:xfrm>
          <a:prstGeom prst="rect">
            <a:avLst/>
          </a:prstGeom>
        </p:spPr>
        <p:txBody>
          <a:bodyPr vert="horz" lIns="71323" tIns="35662" rIns="71323" bIns="35662" rtlCol="0" anchor="ctr"/>
          <a:lstStyle>
            <a:defPPr>
              <a:defRPr lang="en-US"/>
            </a:defPPr>
            <a:lvl1pPr marL="0" algn="l" defTabSz="356616" rtl="0" eaLnBrk="1" latinLnBrk="0" hangingPunct="1">
              <a:defRPr sz="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56616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3232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69848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83080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39696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96312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52928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Tx/>
            </a:pPr>
            <a:r>
              <a:rPr lang="es-ES_tradnl">
                <a:solidFill>
                  <a:prstClr val="black">
                    <a:tint val="75000"/>
                  </a:prstClr>
                </a:solidFill>
                <a:latin typeface="Rockwell"/>
              </a:rPr>
              <a:t>David Montes</a:t>
            </a:r>
            <a:endParaRPr lang="en-US" dirty="0">
              <a:solidFill>
                <a:prstClr val="black">
                  <a:tint val="75000"/>
                </a:prstClr>
              </a:solidFill>
              <a:latin typeface="Rockwell"/>
            </a:endParaRPr>
          </a:p>
        </p:txBody>
      </p:sp>
      <p:sp>
        <p:nvSpPr>
          <p:cNvPr id="26" name="Marcador de número de diapositiva 5">
            <a:extLst>
              <a:ext uri="{FF2B5EF4-FFF2-40B4-BE49-F238E27FC236}">
                <a16:creationId xmlns:a16="http://schemas.microsoft.com/office/drawing/2014/main" id="{4311C3C0-6C49-778F-F148-C858FAB44022}"/>
              </a:ext>
            </a:extLst>
          </p:cNvPr>
          <p:cNvSpPr txBox="1">
            <a:spLocks/>
          </p:cNvSpPr>
          <p:nvPr/>
        </p:nvSpPr>
        <p:spPr>
          <a:xfrm>
            <a:off x="11004009" y="1312051"/>
            <a:ext cx="685800" cy="240030"/>
          </a:xfrm>
          <a:prstGeom prst="rect">
            <a:avLst/>
          </a:prstGeom>
        </p:spPr>
        <p:txBody>
          <a:bodyPr vert="horz" lIns="71323" tIns="35662" rIns="71323" bIns="35662" rtlCol="0" anchor="ctr"/>
          <a:lstStyle>
            <a:defPPr>
              <a:defRPr lang="en-US"/>
            </a:defPPr>
            <a:lvl1pPr marL="0" algn="r" defTabSz="356616" rtl="0" eaLnBrk="1" latinLnBrk="0" hangingPunct="1">
              <a:defRPr sz="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56616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3232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69848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83080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39696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96312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52928" algn="l" defTabSz="356616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Tx/>
            </a:pPr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  <a:latin typeface="Rockwell"/>
              </a:rPr>
              <a:pPr>
                <a:buClrTx/>
                <a:buFontTx/>
              </a:pPr>
              <a:t>8</a:t>
            </a:fld>
            <a:endParaRPr lang="en-US" dirty="0">
              <a:solidFill>
                <a:prstClr val="black">
                  <a:tint val="75000"/>
                </a:prstClr>
              </a:solidFill>
              <a:latin typeface="Rockwell"/>
            </a:endParaRPr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361926DF-4111-4E93-7B2B-6FA7C7207F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515" y="1136821"/>
            <a:ext cx="1860437" cy="252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>
            <a:extLst>
              <a:ext uri="{FF2B5EF4-FFF2-40B4-BE49-F238E27FC236}">
                <a16:creationId xmlns:a16="http://schemas.microsoft.com/office/drawing/2014/main" id="{F91F7C53-CCED-DEF8-FF4B-BDBD23F9D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812" y="1148396"/>
            <a:ext cx="1788245" cy="252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>
            <a:extLst>
              <a:ext uri="{FF2B5EF4-FFF2-40B4-BE49-F238E27FC236}">
                <a16:creationId xmlns:a16="http://schemas.microsoft.com/office/drawing/2014/main" id="{68D05A64-6282-9C98-F2CC-98765321A6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856" y="1148396"/>
            <a:ext cx="1842426" cy="252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>
            <a:extLst>
              <a:ext uri="{FF2B5EF4-FFF2-40B4-BE49-F238E27FC236}">
                <a16:creationId xmlns:a16="http://schemas.microsoft.com/office/drawing/2014/main" id="{C975220E-8A3A-E663-DB3B-AA67AAB27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754" y="3770988"/>
            <a:ext cx="1860437" cy="252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>
            <a:extLst>
              <a:ext uri="{FF2B5EF4-FFF2-40B4-BE49-F238E27FC236}">
                <a16:creationId xmlns:a16="http://schemas.microsoft.com/office/drawing/2014/main" id="{0E6DA803-B7D8-134C-A4FF-82C458AF9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361" y="3770987"/>
            <a:ext cx="1850297" cy="252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2">
            <a:extLst>
              <a:ext uri="{FF2B5EF4-FFF2-40B4-BE49-F238E27FC236}">
                <a16:creationId xmlns:a16="http://schemas.microsoft.com/office/drawing/2014/main" id="{43732FE8-EB05-3F04-D7A5-055217104D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829" y="3752933"/>
            <a:ext cx="1788246" cy="251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CuadroTexto 32">
            <a:extLst>
              <a:ext uri="{FF2B5EF4-FFF2-40B4-BE49-F238E27FC236}">
                <a16:creationId xmlns:a16="http://schemas.microsoft.com/office/drawing/2014/main" id="{6B5A5006-DA2B-4BBE-530A-5697DE79560C}"/>
              </a:ext>
            </a:extLst>
          </p:cNvPr>
          <p:cNvSpPr txBox="1"/>
          <p:nvPr/>
        </p:nvSpPr>
        <p:spPr>
          <a:xfrm>
            <a:off x="8541082" y="2751399"/>
            <a:ext cx="314872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56616">
              <a:buClrTx/>
              <a:buFontTx/>
              <a:buNone/>
            </a:pPr>
            <a:r>
              <a:rPr lang="es-ES" kern="1200" dirty="0">
                <a:solidFill>
                  <a:prstClr val="black"/>
                </a:solidFill>
                <a:latin typeface="Rockwell"/>
                <a:ea typeface="+mn-ea"/>
                <a:cs typeface="+mn-cs"/>
                <a:hlinkClick r:id="rId9"/>
              </a:rPr>
              <a:t>https://webs.ucm.es/info/Astrof/users/dmg/tesis_dirigidas_dmg.html</a:t>
            </a:r>
            <a:endParaRPr lang="es-ES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  <a:p>
            <a:pPr defTabSz="356616">
              <a:buClrTx/>
              <a:buFontTx/>
              <a:buNone/>
            </a:pPr>
            <a:endParaRPr lang="es-ES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</p:txBody>
      </p:sp>
      <p:pic>
        <p:nvPicPr>
          <p:cNvPr id="34" name="Imagen 33">
            <a:extLst>
              <a:ext uri="{FF2B5EF4-FFF2-40B4-BE49-F238E27FC236}">
                <a16:creationId xmlns:a16="http://schemas.microsoft.com/office/drawing/2014/main" id="{2AF3F7CD-3981-25C7-A50A-6431DBCFF02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72850" y="3741359"/>
            <a:ext cx="1748496" cy="2502903"/>
          </a:xfrm>
          <a:prstGeom prst="rect">
            <a:avLst/>
          </a:prstGeom>
        </p:spPr>
      </p:pic>
      <p:pic>
        <p:nvPicPr>
          <p:cNvPr id="35" name="Imagen 34">
            <a:extLst>
              <a:ext uri="{FF2B5EF4-FFF2-40B4-BE49-F238E27FC236}">
                <a16:creationId xmlns:a16="http://schemas.microsoft.com/office/drawing/2014/main" id="{821093A5-B9CF-45E6-8304-DFDAC7CE680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05244" y="3741359"/>
            <a:ext cx="1746858" cy="252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317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uadroTexto 10">
            <a:extLst>
              <a:ext uri="{FF2B5EF4-FFF2-40B4-BE49-F238E27FC236}">
                <a16:creationId xmlns:a16="http://schemas.microsoft.com/office/drawing/2014/main" id="{AE658175-C46D-3155-CC0F-9A18830799DC}"/>
              </a:ext>
            </a:extLst>
          </p:cNvPr>
          <p:cNvSpPr txBox="1"/>
          <p:nvPr/>
        </p:nvSpPr>
        <p:spPr>
          <a:xfrm>
            <a:off x="2727753" y="49997"/>
            <a:ext cx="877638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 </a:t>
            </a:r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Training: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3 </a:t>
            </a:r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PhD theses defended</a:t>
            </a: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- Francisco Javier González Payo (PhD 16 julio 2025)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- Christian Duque Arribas (PhD 12 enero 2026)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- Fernando </a:t>
            </a:r>
            <a:r>
              <a:rPr kumimoji="0" lang="es-ES" altLang="en-ES" sz="2000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Labarga</a:t>
            </a: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Ávalos (PhD 20 marzo 2026) </a:t>
            </a:r>
            <a:r>
              <a:rPr kumimoji="0" lang="en-ES" altLang="en-ES" sz="2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s-ES" altLang="en-E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A4A8B7C7-4817-0B09-F55F-E809E768AC37}"/>
              </a:ext>
            </a:extLst>
          </p:cNvPr>
          <p:cNvSpPr txBox="1">
            <a:spLocks/>
          </p:cNvSpPr>
          <p:nvPr/>
        </p:nvSpPr>
        <p:spPr>
          <a:xfrm>
            <a:off x="10107964" y="1889730"/>
            <a:ext cx="685800" cy="24003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6D22F896-40B5-4ADD-8801-0D06FADFA09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270E2B3D-3D95-AC7B-C187-AAFACB6D81F5}"/>
              </a:ext>
            </a:extLst>
          </p:cNvPr>
          <p:cNvSpPr txBox="1"/>
          <p:nvPr/>
        </p:nvSpPr>
        <p:spPr>
          <a:xfrm>
            <a:off x="3905594" y="1889730"/>
            <a:ext cx="8079706" cy="500136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Titulo: “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Multiplicity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stellar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systems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solar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neighbourhood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wide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binaries, and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planet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-hosting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stars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  <a:endParaRPr lang="es-E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Autor: Francisco Javier González Payo</a:t>
            </a:r>
            <a:endParaRPr lang="es-ES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Director: José A. Caballero Hernández y Miriam Cortés Contreras</a:t>
            </a:r>
            <a:endParaRPr lang="es-E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Universidad Complutense de Madrid. Año de inicio: 2019-2020, TP 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(Fecha de lectura: </a:t>
            </a:r>
            <a:r>
              <a:rPr lang="es-ES_tradnl" sz="14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16 julio 2025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-  </a:t>
            </a:r>
            <a:r>
              <a:rPr lang="es-ES_tradnl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Enlade a la Tesis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endParaRPr lang="es-ES_tradnl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Titulo: “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photometry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high-resolution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spectroscopy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Determining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chemical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composition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M-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type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dwarf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stars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binary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systems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benchmarks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Autor: Christian Duque-Arribas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Director:  David Montes y Hugo Tabernero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Centro: Universidad Complutense de Madrid. Año de inicio: 2020-2021  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(Fecha de lectura: </a:t>
            </a:r>
            <a:r>
              <a:rPr lang="es-ES_tradnl" sz="14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12 enero 2026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-  </a:t>
            </a:r>
            <a:r>
              <a:rPr lang="es-ES_tradnl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Enlade a la Tesis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s-ES_tradnl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s-ES_tradnl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Titulo: “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Estudio de la actividad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chromosférica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las estrellas de tipo M de CARMENES usando </a:t>
            </a:r>
            <a:r>
              <a:rPr lang="es-ES_tradnl" sz="14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iSTARMOD</a:t>
            </a:r>
            <a:r>
              <a:rPr lang="es-ES_tradnl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para implementar la Técnica de Sustracción Espectral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  <a:endParaRPr lang="es-E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Autor: Fernando </a:t>
            </a:r>
            <a:r>
              <a:rPr lang="es-ES_tradnl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Labarga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Ávalos</a:t>
            </a:r>
            <a:endParaRPr lang="es-ES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Director:  David Montes </a:t>
            </a:r>
            <a:endParaRPr lang="es-ES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Universidad Complutense de Madrid. Año de inicio: 2016-2017, TP </a:t>
            </a:r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(Fecha de lectura: </a:t>
            </a:r>
            <a:r>
              <a:rPr lang="es-ES_tradnl" sz="14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 marzo 2026</a:t>
            </a:r>
            <a:r>
              <a:rPr lang="es-ES_tradnl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-  </a:t>
            </a:r>
            <a:r>
              <a:rPr lang="es-ES_tradnl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Enlade a la Tesis</a:t>
            </a:r>
            <a:endParaRPr lang="es-ES_tradnl" u="sng" dirty="0">
              <a:solidFill>
                <a:srgbClr val="0563C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s-E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094BB308-928B-C563-7DD7-065F436686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940" y="4785487"/>
            <a:ext cx="1425077" cy="2039941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7D069396-4935-5FE7-8DDA-3797EFC3C0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1297" y="2685815"/>
            <a:ext cx="1425077" cy="2061828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2CFDBF06-9A32-7B47-4CB7-329E06306D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28940" y="716243"/>
            <a:ext cx="1425077" cy="1913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07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uadroTexto 10">
            <a:extLst>
              <a:ext uri="{FF2B5EF4-FFF2-40B4-BE49-F238E27FC236}">
                <a16:creationId xmlns:a16="http://schemas.microsoft.com/office/drawing/2014/main" id="{AE658175-C46D-3155-CC0F-9A18830799DC}"/>
              </a:ext>
            </a:extLst>
          </p:cNvPr>
          <p:cNvSpPr txBox="1"/>
          <p:nvPr/>
        </p:nvSpPr>
        <p:spPr>
          <a:xfrm>
            <a:off x="2727753" y="49997"/>
            <a:ext cx="877638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ES" altLang="en-ES" sz="2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Training: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s-ES" altLang="en-E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2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PhD </a:t>
            </a:r>
            <a:r>
              <a:rPr kumimoji="0" lang="es-ES" altLang="en-ES" sz="2000" b="1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Thesis</a:t>
            </a:r>
            <a:r>
              <a:rPr kumimoji="0" lang="es-ES" altLang="en-E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in </a:t>
            </a:r>
            <a:r>
              <a:rPr kumimoji="0" lang="es-ES" altLang="en-ES" sz="2000" b="1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progress</a:t>
            </a: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s-ES" altLang="en-ES" sz="20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                    </a:t>
            </a:r>
            <a:endParaRPr kumimoji="0" lang="es-ES" altLang="en-E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A4A8B7C7-4817-0B09-F55F-E809E768AC37}"/>
              </a:ext>
            </a:extLst>
          </p:cNvPr>
          <p:cNvSpPr txBox="1">
            <a:spLocks/>
          </p:cNvSpPr>
          <p:nvPr/>
        </p:nvSpPr>
        <p:spPr>
          <a:xfrm>
            <a:off x="10107964" y="1889730"/>
            <a:ext cx="685800" cy="24003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6D22F896-40B5-4ADD-8801-0D06FADFA09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E6D93155-BF3C-8C9A-1897-99825B150AF3}"/>
              </a:ext>
            </a:extLst>
          </p:cNvPr>
          <p:cNvSpPr txBox="1"/>
          <p:nvPr/>
        </p:nvSpPr>
        <p:spPr>
          <a:xfrm>
            <a:off x="2328219" y="1353565"/>
            <a:ext cx="9863781" cy="470898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US" sz="20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Titulo: “</a:t>
            </a:r>
            <a:r>
              <a:rPr lang="es-ES_tradnl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Detección de sistemas </a:t>
            </a:r>
            <a:r>
              <a:rPr lang="es-ES_tradnl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exoplanetarios</a:t>
            </a:r>
            <a:r>
              <a:rPr lang="es-ES_tradnl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alrededor de enanas M: mitigando el ruido estelar</a:t>
            </a:r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Autor: Javier Banegas Paredes</a:t>
            </a: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Director: David Montes y Esther González-Álvarez</a:t>
            </a: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Año de inicio: 2024-2025</a:t>
            </a:r>
            <a:endParaRPr lang="es-ES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s-ES_tradnl" sz="20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s-ES_tradnl" sz="20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s-ES_tradnl" sz="20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Titulo: “</a:t>
            </a:r>
            <a:r>
              <a:rPr lang="es-ES_tradnl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Composición química detallada y cinemática de estrellas FGKM de la vecindad solar</a:t>
            </a:r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  <a:endParaRPr lang="es-ES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Autor: Julián A. Rodríguez Baquerizo</a:t>
            </a:r>
            <a:endParaRPr lang="es-ES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Director:  David Montes y Hugo </a:t>
            </a:r>
            <a:r>
              <a:rPr lang="es-ES_tradnl" sz="2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Taberbernero</a:t>
            </a:r>
            <a:endParaRPr lang="es-ES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Año de inicio: 2021-2022. </a:t>
            </a:r>
            <a:r>
              <a:rPr lang="es-ES_tradnl" sz="2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be defended: 2026  </a:t>
            </a:r>
            <a:endParaRPr lang="es-ES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_tradnl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 </a:t>
            </a:r>
          </a:p>
        </p:txBody>
      </p:sp>
    </p:spTree>
    <p:extLst>
      <p:ext uri="{BB962C8B-B14F-4D97-AF65-F5344CB8AC3E}">
        <p14:creationId xmlns:p14="http://schemas.microsoft.com/office/powerpoint/2010/main" val="3044371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ABA1F85-ECBE-A54B-F5F1-BDFF26295443}"/>
              </a:ext>
            </a:extLst>
          </p:cNvPr>
          <p:cNvSpPr txBox="1">
            <a:spLocks/>
          </p:cNvSpPr>
          <p:nvPr/>
        </p:nvSpPr>
        <p:spPr>
          <a:xfrm>
            <a:off x="3915434" y="-5340"/>
            <a:ext cx="4963497" cy="661199"/>
          </a:xfrm>
          <a:prstGeom prst="rect">
            <a:avLst/>
          </a:prstGeom>
        </p:spPr>
        <p:txBody>
          <a:bodyPr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3300" dirty="0"/>
              <a:t> Areas of research: </a:t>
            </a:r>
            <a:endParaRPr lang="en-GB" sz="1500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51A021E1-0583-B335-8DFC-18BDB51520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0597"/>
          <a:stretch/>
        </p:blipFill>
        <p:spPr>
          <a:xfrm>
            <a:off x="4039575" y="606432"/>
            <a:ext cx="8152425" cy="625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797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contenido 2">
            <a:extLst>
              <a:ext uri="{FF2B5EF4-FFF2-40B4-BE49-F238E27FC236}">
                <a16:creationId xmlns:a16="http://schemas.microsoft.com/office/drawing/2014/main" id="{068EA78F-2F6B-B2D7-60C9-63274437C289}"/>
              </a:ext>
            </a:extLst>
          </p:cNvPr>
          <p:cNvSpPr txBox="1">
            <a:spLocks/>
          </p:cNvSpPr>
          <p:nvPr/>
        </p:nvSpPr>
        <p:spPr>
          <a:xfrm>
            <a:off x="4003589" y="0"/>
            <a:ext cx="8031891" cy="6635576"/>
          </a:xfrm>
          <a:prstGeom prst="rect">
            <a:avLst/>
          </a:prstGeom>
        </p:spPr>
        <p:txBody>
          <a:bodyPr vert="horz" lIns="71323" tIns="35662" rIns="71323" bIns="35662" rtlCol="0" anchor="ctr">
            <a:noAutofit/>
          </a:bodyPr>
          <a:lstStyle>
            <a:lvl1pPr marL="178308" indent="-178308" algn="l" defTabSz="713232" rtl="0" eaLnBrk="1" latinLnBrk="0" hangingPunct="1">
              <a:lnSpc>
                <a:spcPct val="120000"/>
              </a:lnSpc>
              <a:spcBef>
                <a:spcPts val="78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34924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891540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1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248156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9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604772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9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961388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9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318004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9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2674620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9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031236" indent="-178308" algn="l" defTabSz="713232" rtl="0" eaLnBrk="1" latinLnBrk="0" hangingPunct="1">
              <a:lnSpc>
                <a:spcPct val="120000"/>
              </a:lnSpc>
              <a:spcBef>
                <a:spcPts val="39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9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178308" marR="0" lvl="0" indent="-178308" algn="l" defTabSz="713232" rtl="0" eaLnBrk="1" fontAlgn="auto" latinLnBrk="0" hangingPunct="1">
              <a:lnSpc>
                <a:spcPct val="120000"/>
              </a:lnSpc>
              <a:spcBef>
                <a:spcPts val="78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Areas of research: </a:t>
            </a:r>
          </a:p>
          <a:p>
            <a:pPr marL="178308" marR="0" lvl="0" indent="-178308" algn="l" defTabSz="713232" rtl="0" eaLnBrk="1" fontAlgn="auto" latinLnBrk="0" hangingPunct="1">
              <a:lnSpc>
                <a:spcPct val="120000"/>
              </a:lnSpc>
              <a:spcBef>
                <a:spcPts val="78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Rockwell"/>
              <a:ea typeface="+mn-ea"/>
              <a:cs typeface="+mn-cs"/>
            </a:endParaRP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Cool Stars (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F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D712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)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Stellar parameters (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T</a:t>
            </a:r>
            <a:r>
              <a:rPr kumimoji="0" lang="en-GB" sz="2400" b="0" i="0" u="none" strike="noStrike" kern="1200" cap="none" spc="0" normalizeH="0" baseline="-2500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eff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,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log</a:t>
            </a:r>
            <a:r>
              <a:rPr kumimoji="0" lang="en-GB" sz="2400" b="0" i="1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), [Fe/H])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Abundances ([X/H], [X/Fe])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Stellar activity 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starspots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, chromosphere, transition region, corona, flares, prominences, etc</a:t>
            </a:r>
            <a:r>
              <a:rPr kumimoji="0" lang="is-I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…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) 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Rotation, age, kinematics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Open clusters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Stellar kinematic groups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Nearby stars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Red dwarfs stars (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M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)</a:t>
            </a:r>
          </a:p>
          <a:p>
            <a:pPr marL="534924" marR="0" lvl="1" indent="-178308" algn="l" defTabSz="713232" rtl="0" eaLnBrk="1" fontAlgn="auto" latinLnBrk="0" hangingPunct="1">
              <a:lnSpc>
                <a:spcPct val="120000"/>
              </a:lnSpc>
              <a:spcBef>
                <a:spcPts val="390"/>
              </a:spcBef>
              <a:spcAft>
                <a:spcPts val="0"/>
              </a:spcAft>
              <a:buClr>
                <a:srgbClr val="94B6D2"/>
              </a:buClr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/>
                <a:ea typeface="+mn-ea"/>
                <a:cs typeface="+mn-cs"/>
              </a:rPr>
              <a:t> Exoplanets (detection and characterization)</a:t>
            </a:r>
          </a:p>
        </p:txBody>
      </p:sp>
    </p:spTree>
    <p:extLst>
      <p:ext uri="{BB962C8B-B14F-4D97-AF65-F5344CB8AC3E}">
        <p14:creationId xmlns:p14="http://schemas.microsoft.com/office/powerpoint/2010/main" val="2834857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4237703-3A00-7082-3468-A77E6616C14D}"/>
              </a:ext>
            </a:extLst>
          </p:cNvPr>
          <p:cNvSpPr txBox="1">
            <a:spLocks/>
          </p:cNvSpPr>
          <p:nvPr/>
        </p:nvSpPr>
        <p:spPr>
          <a:xfrm>
            <a:off x="4821039" y="172823"/>
            <a:ext cx="6956854" cy="6240333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3200" dirty="0"/>
              <a:t> International collaborations</a:t>
            </a:r>
          </a:p>
          <a:p>
            <a:endParaRPr lang="en-GB" sz="2000" dirty="0"/>
          </a:p>
          <a:p>
            <a:pPr lvl="1"/>
            <a:r>
              <a:rPr lang="en-GB" sz="2000" dirty="0"/>
              <a:t>Ground based optical and infrared telescopes 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Space missions 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0F86416E-B9F7-FE8B-1C91-0CB1B50B8E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9845" y="1525847"/>
            <a:ext cx="1784652" cy="168947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145598CD-2EFE-510A-C738-576E1D88A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4887" y="4126872"/>
            <a:ext cx="2135933" cy="1765704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B15B93D4-738C-6346-3EA7-00DBB94F15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5060" y="4475936"/>
            <a:ext cx="2660092" cy="1565717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3D07394-58BE-2E61-E761-5F7F851147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60058" y="1500907"/>
            <a:ext cx="1787799" cy="168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789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Agrupar 18">
            <a:extLst>
              <a:ext uri="{FF2B5EF4-FFF2-40B4-BE49-F238E27FC236}">
                <a16:creationId xmlns:a16="http://schemas.microsoft.com/office/drawing/2014/main" id="{73C3223F-13D0-13A1-05BB-4711B6EA6147}"/>
              </a:ext>
            </a:extLst>
          </p:cNvPr>
          <p:cNvGrpSpPr/>
          <p:nvPr/>
        </p:nvGrpSpPr>
        <p:grpSpPr>
          <a:xfrm>
            <a:off x="4522573" y="123568"/>
            <a:ext cx="7500552" cy="6561437"/>
            <a:chOff x="98450" y="69888"/>
            <a:chExt cx="8938842" cy="6664325"/>
          </a:xfrm>
        </p:grpSpPr>
        <p:sp>
          <p:nvSpPr>
            <p:cNvPr id="17" name="Redondear rectángulo de esquina del mismo lado 16">
              <a:extLst>
                <a:ext uri="{FF2B5EF4-FFF2-40B4-BE49-F238E27FC236}">
                  <a16:creationId xmlns:a16="http://schemas.microsoft.com/office/drawing/2014/main" id="{65AA87BA-2BDD-4DF9-D871-9AC51341B07D}"/>
                </a:ext>
              </a:extLst>
            </p:cNvPr>
            <p:cNvSpPr/>
            <p:nvPr/>
          </p:nvSpPr>
          <p:spPr>
            <a:xfrm>
              <a:off x="98450" y="69888"/>
              <a:ext cx="8931275" cy="6664325"/>
            </a:xfrm>
            <a:prstGeom prst="round2SameRect">
              <a:avLst>
                <a:gd name="adj1" fmla="val 3561"/>
                <a:gd name="adj2" fmla="val 2352"/>
              </a:avLst>
            </a:prstGeom>
            <a:solidFill>
              <a:sysClr val="window" lastClr="FFFFFF"/>
            </a:solidFill>
            <a:ln w="1905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lIns="86840" tIns="43423" rIns="86840" bIns="43423" anchor="ctr"/>
            <a:lstStyle/>
            <a:p>
              <a:pPr marL="0" marR="0" lvl="0" indent="0" algn="ctr" defTabSz="43420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ES_tradnl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8" name="Imagen 18">
              <a:extLst>
                <a:ext uri="{FF2B5EF4-FFF2-40B4-BE49-F238E27FC236}">
                  <a16:creationId xmlns:a16="http://schemas.microsoft.com/office/drawing/2014/main" id="{F59EF6A1-D8F5-A26C-D05A-AAD7282D652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02" t="3020" r="4622" b="2110"/>
            <a:stretch>
              <a:fillRect/>
            </a:stretch>
          </p:blipFill>
          <p:spPr bwMode="auto">
            <a:xfrm>
              <a:off x="7978861" y="209608"/>
              <a:ext cx="914324" cy="8985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9" name="Picture 1">
              <a:extLst>
                <a:ext uri="{FF2B5EF4-FFF2-40B4-BE49-F238E27FC236}">
                  <a16:creationId xmlns:a16="http://schemas.microsoft.com/office/drawing/2014/main" id="{C45E023B-AE69-1791-A8DD-749DCFA510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3736"/>
            <a:stretch>
              <a:fillRect/>
            </a:stretch>
          </p:blipFill>
          <p:spPr bwMode="auto">
            <a:xfrm>
              <a:off x="271390" y="160917"/>
              <a:ext cx="4496895" cy="649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pic>
        <p:sp>
          <p:nvSpPr>
            <p:cNvPr id="20" name="Rectángulo 7">
              <a:extLst>
                <a:ext uri="{FF2B5EF4-FFF2-40B4-BE49-F238E27FC236}">
                  <a16:creationId xmlns:a16="http://schemas.microsoft.com/office/drawing/2014/main" id="{6871B700-D22A-DA9D-DC6D-852493AA97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897" y="889757"/>
              <a:ext cx="6319836" cy="2685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6850" tIns="43427" rIns="86850" bIns="43427">
              <a:spAutoFit/>
            </a:bodyPr>
            <a:lstStyle/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alar</a:t>
              </a: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lto 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-</a:t>
              </a: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R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esolution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search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for</a:t>
              </a:r>
              <a:endPara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M 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dwarfs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with</a:t>
              </a:r>
              <a:endPara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xoearths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with</a:t>
              </a:r>
              <a:endPara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N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ear-infrared</a:t>
              </a:r>
              <a:r>
                <a:rPr kumimoji="0" lang="es-E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and visible</a:t>
              </a: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chelle</a:t>
              </a:r>
              <a:endPara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</a:t>
              </a:r>
              <a:r>
                <a:rPr kumimoji="0" lang="es-ES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pectrographs</a:t>
              </a:r>
              <a:endParaRPr kumimoji="0" lang="es-ES_tradnl" sz="1800" b="0" i="0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Verdana" charset="0"/>
                <a:ea typeface="+mn-ea"/>
                <a:cs typeface="+mn-cs"/>
              </a:endParaRPr>
            </a:p>
          </p:txBody>
        </p:sp>
        <p:sp>
          <p:nvSpPr>
            <p:cNvPr id="21" name="Rectangle 17">
              <a:extLst>
                <a:ext uri="{FF2B5EF4-FFF2-40B4-BE49-F238E27FC236}">
                  <a16:creationId xmlns:a16="http://schemas.microsoft.com/office/drawing/2014/main" id="{38CB2885-283A-3377-1981-7552F8FF00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8401" y="1178084"/>
              <a:ext cx="3900486" cy="2594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6850" tIns="43427" rIns="86850" bIns="43427">
              <a:spAutoFit/>
            </a:bodyPr>
            <a:lstStyle/>
            <a:p>
              <a:pPr marL="0" marR="0" lvl="0" indent="0" algn="ctr" defTabSz="430905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MPIA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 (Heidelberg)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IAA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(Granada)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LSW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(Heidelberg)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ICE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(Barcelona)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IAG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</a:t>
              </a:r>
              <a:r>
                <a:rPr kumimoji="0" lang="es-ES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Göttingen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IAC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(Tenerife)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TLS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</a:t>
              </a:r>
              <a:r>
                <a:rPr kumimoji="0" lang="es-ES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Tautenburg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UCM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(Madrid)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  <a:sym typeface="Symbol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HS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</a:t>
              </a:r>
              <a:r>
                <a:rPr kumimoji="0" lang="es-ES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Hamburg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CAB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(Madrid) 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Wingdings" charset="0"/>
                  <a:ea typeface="+mn-ea"/>
                  <a:cs typeface="Wingdings" charset="0"/>
                  <a:sym typeface="Wingdings" charset="0"/>
                </a:rPr>
                <a:t>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</a:t>
              </a:r>
              <a:r>
                <a:rPr kumimoji="0" lang="es-E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CAHA</a:t>
              </a:r>
              <a:r>
                <a:rPr kumimoji="0" lang="es-E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Wingdings" charset="0"/>
                </a:rPr>
                <a:t> (50% MPG + 50% CSIC) </a:t>
              </a:r>
            </a:p>
          </p:txBody>
        </p:sp>
        <p:pic>
          <p:nvPicPr>
            <p:cNvPr id="22" name="Imagen 5">
              <a:extLst>
                <a:ext uri="{FF2B5EF4-FFF2-40B4-BE49-F238E27FC236}">
                  <a16:creationId xmlns:a16="http://schemas.microsoft.com/office/drawing/2014/main" id="{5F2196D1-6C21-D53E-C233-794541AE3F3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579" y="4280573"/>
              <a:ext cx="6753225" cy="24059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ángulo 10">
              <a:extLst>
                <a:ext uri="{FF2B5EF4-FFF2-40B4-BE49-F238E27FC236}">
                  <a16:creationId xmlns:a16="http://schemas.microsoft.com/office/drawing/2014/main" id="{45300758-9753-6708-6EC2-5B38CDA6F7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98407" y="6326239"/>
              <a:ext cx="2938885" cy="339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6850" tIns="43427" rIns="86850" bIns="43427">
              <a:spAutoFit/>
            </a:bodyPr>
            <a:lstStyle/>
            <a:p>
              <a:pPr marL="0" marR="0" lvl="0" indent="0" algn="ctr" defTabSz="430905" eaLnBrk="1" fontAlgn="auto" latinLnBrk="0" hangingPunct="1">
                <a:lnSpc>
                  <a:spcPct val="90000"/>
                </a:lnSpc>
                <a:spcBef>
                  <a:spcPts val="675"/>
                </a:spcBef>
                <a:spcAft>
                  <a:spcPts val="0"/>
                </a:spcAft>
                <a:buClrTx/>
                <a:buSzPct val="75000"/>
                <a:buFontTx/>
                <a:buNone/>
                <a:tabLst/>
                <a:defRPr/>
              </a:pPr>
              <a:r>
                <a:rPr kumimoji="0" lang="en-GB" sz="10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http:</a:t>
              </a:r>
              <a:r>
                <a:rPr kumimoji="0" lang="en-GB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80000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//</a:t>
              </a:r>
              <a:r>
                <a:rPr kumimoji="0" lang="en-GB" sz="10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carmenes.</a:t>
              </a:r>
              <a:r>
                <a:rPr kumimoji="0" lang="en-GB" sz="10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660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caha.es</a:t>
              </a:r>
              <a:r>
                <a:rPr kumimoji="0" lang="en-GB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/</a:t>
              </a:r>
            </a:p>
          </p:txBody>
        </p:sp>
        <p:pic>
          <p:nvPicPr>
            <p:cNvPr id="24" name="Grafik 5">
              <a:extLst>
                <a:ext uri="{FF2B5EF4-FFF2-40B4-BE49-F238E27FC236}">
                  <a16:creationId xmlns:a16="http://schemas.microsoft.com/office/drawing/2014/main" id="{F2EBFE91-EED7-3559-CCCF-1DD2F4D649C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857" t="-920" r="13452" b="-920"/>
            <a:stretch>
              <a:fillRect/>
            </a:stretch>
          </p:blipFill>
          <p:spPr bwMode="auto">
            <a:xfrm>
              <a:off x="7064376" y="3798946"/>
              <a:ext cx="1860550" cy="2452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5" name="Imagen 24">
            <a:extLst>
              <a:ext uri="{FF2B5EF4-FFF2-40B4-BE49-F238E27FC236}">
                <a16:creationId xmlns:a16="http://schemas.microsoft.com/office/drawing/2014/main" id="{2E58DC18-1014-1B19-60CA-ED7D992548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7218" y="3768681"/>
            <a:ext cx="2277888" cy="2156400"/>
          </a:xfrm>
          <a:prstGeom prst="rect">
            <a:avLst/>
          </a:prstGeom>
        </p:spPr>
      </p:pic>
      <p:sp>
        <p:nvSpPr>
          <p:cNvPr id="28" name="Text Box 6">
            <a:extLst>
              <a:ext uri="{FF2B5EF4-FFF2-40B4-BE49-F238E27FC236}">
                <a16:creationId xmlns:a16="http://schemas.microsoft.com/office/drawing/2014/main" id="{DB8DC422-E550-0ABB-B1D6-B15981056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51768" y="6283330"/>
            <a:ext cx="4639045" cy="425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1799" tIns="45897" rIns="91799" bIns="45897">
            <a:spAutoFit/>
          </a:bodyPr>
          <a:lstStyle>
            <a:lvl1pPr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fontAlgn="base">
              <a:lnSpc>
                <a:spcPct val="90000"/>
              </a:lnSpc>
              <a:spcBef>
                <a:spcPts val="700"/>
              </a:spcBef>
              <a:spcAft>
                <a:spcPct val="0"/>
              </a:spcAft>
              <a:buSzPct val="75000"/>
            </a:pPr>
            <a:r>
              <a:rPr lang="en-GB" b="1" dirty="0">
                <a:solidFill>
                  <a:srgbClr val="000000"/>
                </a:solidFill>
                <a:latin typeface="Century Gothic" charset="0"/>
                <a:cs typeface="DejaVu Sans" charset="0"/>
              </a:rPr>
              <a:t>http:</a:t>
            </a:r>
            <a:r>
              <a:rPr lang="en-GB" b="1" dirty="0">
                <a:solidFill>
                  <a:srgbClr val="800000"/>
                </a:solidFill>
                <a:latin typeface="Century Gothic" charset="0"/>
                <a:cs typeface="DejaVu Sans" charset="0"/>
              </a:rPr>
              <a:t>//</a:t>
            </a:r>
            <a:r>
              <a:rPr lang="en-GB" b="1" dirty="0" err="1">
                <a:solidFill>
                  <a:srgbClr val="FF0000"/>
                </a:solidFill>
                <a:latin typeface="Century Gothic" charset="0"/>
                <a:cs typeface="DejaVu Sans" charset="0"/>
              </a:rPr>
              <a:t>carmenes.</a:t>
            </a:r>
            <a:r>
              <a:rPr lang="en-GB" b="1" dirty="0" err="1">
                <a:solidFill>
                  <a:srgbClr val="FF6600"/>
                </a:solidFill>
                <a:latin typeface="Century Gothic" charset="0"/>
                <a:cs typeface="DejaVu Sans" charset="0"/>
              </a:rPr>
              <a:t>caha.es</a:t>
            </a:r>
            <a:r>
              <a:rPr lang="en-GB" b="1" dirty="0">
                <a:solidFill>
                  <a:srgbClr val="FFFF00"/>
                </a:solidFill>
                <a:latin typeface="Century Gothic" charset="0"/>
                <a:cs typeface="DejaVu Sans" charset="0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900335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n 24">
            <a:extLst>
              <a:ext uri="{FF2B5EF4-FFF2-40B4-BE49-F238E27FC236}">
                <a16:creationId xmlns:a16="http://schemas.microsoft.com/office/drawing/2014/main" id="{2E58DC18-1014-1B19-60CA-ED7D99254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7218" y="3768681"/>
            <a:ext cx="2277888" cy="2156400"/>
          </a:xfrm>
          <a:prstGeom prst="rect">
            <a:avLst/>
          </a:prstGeom>
        </p:spPr>
      </p:pic>
      <p:sp>
        <p:nvSpPr>
          <p:cNvPr id="28" name="Text Box 6">
            <a:extLst>
              <a:ext uri="{FF2B5EF4-FFF2-40B4-BE49-F238E27FC236}">
                <a16:creationId xmlns:a16="http://schemas.microsoft.com/office/drawing/2014/main" id="{DB8DC422-E550-0ABB-B1D6-B15981056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51768" y="6283330"/>
            <a:ext cx="4639045" cy="425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1799" tIns="45897" rIns="91799" bIns="45897">
            <a:spAutoFit/>
          </a:bodyPr>
          <a:lstStyle>
            <a:lvl1pPr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fontAlgn="base">
              <a:lnSpc>
                <a:spcPct val="90000"/>
              </a:lnSpc>
              <a:spcBef>
                <a:spcPts val="700"/>
              </a:spcBef>
              <a:spcAft>
                <a:spcPct val="0"/>
              </a:spcAft>
              <a:buSzPct val="75000"/>
            </a:pPr>
            <a:r>
              <a:rPr lang="en-GB" b="1" dirty="0">
                <a:solidFill>
                  <a:srgbClr val="000000"/>
                </a:solidFill>
                <a:latin typeface="Century Gothic" charset="0"/>
                <a:cs typeface="DejaVu Sans" charset="0"/>
              </a:rPr>
              <a:t>http:</a:t>
            </a:r>
            <a:r>
              <a:rPr lang="en-GB" b="1" dirty="0">
                <a:solidFill>
                  <a:srgbClr val="800000"/>
                </a:solidFill>
                <a:latin typeface="Century Gothic" charset="0"/>
                <a:cs typeface="DejaVu Sans" charset="0"/>
              </a:rPr>
              <a:t>//</a:t>
            </a:r>
            <a:r>
              <a:rPr lang="en-GB" b="1" dirty="0" err="1">
                <a:solidFill>
                  <a:srgbClr val="FF0000"/>
                </a:solidFill>
                <a:latin typeface="Century Gothic" charset="0"/>
                <a:cs typeface="DejaVu Sans" charset="0"/>
              </a:rPr>
              <a:t>carmenes.</a:t>
            </a:r>
            <a:r>
              <a:rPr lang="en-GB" b="1" dirty="0" err="1">
                <a:solidFill>
                  <a:srgbClr val="FF6600"/>
                </a:solidFill>
                <a:latin typeface="Century Gothic" charset="0"/>
                <a:cs typeface="DejaVu Sans" charset="0"/>
              </a:rPr>
              <a:t>caha.es</a:t>
            </a:r>
            <a:r>
              <a:rPr lang="en-GB" b="1" dirty="0">
                <a:solidFill>
                  <a:srgbClr val="FFFF00"/>
                </a:solidFill>
                <a:latin typeface="Century Gothic" charset="0"/>
                <a:cs typeface="DejaVu Sans" charset="0"/>
              </a:rPr>
              <a:t>/</a:t>
            </a:r>
          </a:p>
        </p:txBody>
      </p:sp>
      <p:grpSp>
        <p:nvGrpSpPr>
          <p:cNvPr id="12" name="Agrupar 2">
            <a:extLst>
              <a:ext uri="{FF2B5EF4-FFF2-40B4-BE49-F238E27FC236}">
                <a16:creationId xmlns:a16="http://schemas.microsoft.com/office/drawing/2014/main" id="{4957E325-F915-C838-1153-21103855A4C7}"/>
              </a:ext>
            </a:extLst>
          </p:cNvPr>
          <p:cNvGrpSpPr/>
          <p:nvPr/>
        </p:nvGrpSpPr>
        <p:grpSpPr>
          <a:xfrm>
            <a:off x="4893276" y="235326"/>
            <a:ext cx="7101016" cy="6048004"/>
            <a:chOff x="98450" y="69888"/>
            <a:chExt cx="8931275" cy="6664325"/>
          </a:xfrm>
        </p:grpSpPr>
        <p:sp>
          <p:nvSpPr>
            <p:cNvPr id="13" name="Redondear rectángulo de esquina del mismo lado 12">
              <a:extLst>
                <a:ext uri="{FF2B5EF4-FFF2-40B4-BE49-F238E27FC236}">
                  <a16:creationId xmlns:a16="http://schemas.microsoft.com/office/drawing/2014/main" id="{1179DD29-74EF-58EB-08D3-5B6C68A7B0E3}"/>
                </a:ext>
              </a:extLst>
            </p:cNvPr>
            <p:cNvSpPr/>
            <p:nvPr/>
          </p:nvSpPr>
          <p:spPr>
            <a:xfrm>
              <a:off x="98450" y="69888"/>
              <a:ext cx="8931275" cy="6664325"/>
            </a:xfrm>
            <a:prstGeom prst="round2SameRect">
              <a:avLst>
                <a:gd name="adj1" fmla="val 3561"/>
                <a:gd name="adj2" fmla="val 2352"/>
              </a:avLst>
            </a:prstGeom>
            <a:solidFill>
              <a:sysClr val="window" lastClr="FFFFFF"/>
            </a:solidFill>
            <a:ln w="1905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lIns="86840" tIns="43423" rIns="86840" bIns="43423" anchor="ctr"/>
            <a:lstStyle/>
            <a:p>
              <a:pPr marL="0" marR="0" lvl="0" indent="0" algn="ctr" defTabSz="43420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ES_tradnl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4" name="Picture 2" descr="C:\zvezda\Banners\CARMENES\new_carmenes\3.jpg">
              <a:extLst>
                <a:ext uri="{FF2B5EF4-FFF2-40B4-BE49-F238E27FC236}">
                  <a16:creationId xmlns:a16="http://schemas.microsoft.com/office/drawing/2014/main" id="{99AB8E81-3CC3-CEC0-0C97-DA3E1829B0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3006" y="204847"/>
              <a:ext cx="1398593" cy="12271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3">
              <a:extLst>
                <a:ext uri="{FF2B5EF4-FFF2-40B4-BE49-F238E27FC236}">
                  <a16:creationId xmlns:a16="http://schemas.microsoft.com/office/drawing/2014/main" id="{1B8A3D8F-D00A-62F0-0855-7416F59B08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243" y="317555"/>
              <a:ext cx="5663978" cy="594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6850" tIns="43427" rIns="86850" bIns="43427">
              <a:spAutoFit/>
            </a:bodyPr>
            <a:lstStyle/>
            <a:p>
              <a:pPr marL="0" marR="0" lvl="0" indent="0" defTabSz="43090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CARMENES, the </a:t>
              </a:r>
              <a:r>
                <a:rPr kumimoji="0" lang="es-ES" sz="20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+mn-ea"/>
                  <a:cs typeface="+mn-cs"/>
                </a:rPr>
                <a:t>instrument</a:t>
              </a:r>
              <a:endPara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 charset="0"/>
                <a:ea typeface="+mn-ea"/>
                <a:cs typeface="+mn-cs"/>
              </a:endParaRPr>
            </a:p>
          </p:txBody>
        </p:sp>
        <p:sp>
          <p:nvSpPr>
            <p:cNvPr id="26" name="Text Box 6">
              <a:extLst>
                <a:ext uri="{FF2B5EF4-FFF2-40B4-BE49-F238E27FC236}">
                  <a16:creationId xmlns:a16="http://schemas.microsoft.com/office/drawing/2014/main" id="{8A1F2D53-7AA6-8052-1BD9-A99C5EE9E5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7062" y="1416052"/>
              <a:ext cx="4711701" cy="18031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87532" tIns="43768" rIns="87532" bIns="43768">
              <a:spAutoFit/>
            </a:bodyPr>
            <a:lstStyle>
              <a:lvl1pPr defTabSz="449263" eaLnBrk="0" hangingPunct="0"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449263" eaLnBrk="0" hangingPunct="0"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defTabSz="449263" eaLnBrk="0" hangingPunct="0"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defTabSz="449263" eaLnBrk="0" hangingPunct="0"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defTabSz="449263" eaLnBrk="0" hangingPunct="0"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marL="0" marR="0" lvl="0" indent="0" defTabSz="449263" eaLnBrk="0" fontAlgn="auto" latinLnBrk="0" hangingPunct="0">
                <a:lnSpc>
                  <a:spcPct val="90000"/>
                </a:lnSpc>
                <a:spcBef>
                  <a:spcPts val="675"/>
                </a:spcBef>
                <a:spcAft>
                  <a:spcPts val="0"/>
                </a:spcAft>
                <a:buClrTx/>
                <a:buSzPct val="75000"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Two </a:t>
              </a:r>
              <a:r>
                <a: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fibre</a:t>
              </a: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-fed </a:t>
              </a:r>
              <a:r>
                <a: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stabilised</a:t>
              </a: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 </a:t>
              </a:r>
              <a:r>
                <a: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échelle</a:t>
              </a: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</a:rPr>
                <a:t> spectrographs (</a:t>
              </a: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  <a:cs typeface="Symbol" charset="0"/>
                </a:rPr>
                <a:t>R=82,000) inside the </a:t>
              </a:r>
              <a:r>
                <a: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  <a:cs typeface="Symbol" charset="0"/>
                </a:rPr>
                <a:t>coudé</a:t>
              </a: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Century Gothic" charset="0"/>
                  <a:ea typeface="ＭＳ Ｐゴシック" charset="0"/>
                  <a:cs typeface="Symbol" charset="0"/>
                </a:rPr>
                <a:t> room of the 3.5 m CA telescope (NIR and VIS)</a:t>
              </a:r>
            </a:p>
          </p:txBody>
        </p:sp>
        <p:pic>
          <p:nvPicPr>
            <p:cNvPr id="27" name="Picture 8">
              <a:extLst>
                <a:ext uri="{FF2B5EF4-FFF2-40B4-BE49-F238E27FC236}">
                  <a16:creationId xmlns:a16="http://schemas.microsoft.com/office/drawing/2014/main" id="{37419827-658A-75A7-C00B-0A32A2D183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60" t="4762" r="7680" b="9525"/>
            <a:stretch>
              <a:fillRect/>
            </a:stretch>
          </p:blipFill>
          <p:spPr bwMode="auto">
            <a:xfrm>
              <a:off x="2947988" y="4524423"/>
              <a:ext cx="2462212" cy="2149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9" name="Picture 8">
              <a:extLst>
                <a:ext uri="{FF2B5EF4-FFF2-40B4-BE49-F238E27FC236}">
                  <a16:creationId xmlns:a16="http://schemas.microsoft.com/office/drawing/2014/main" id="{C5C66CE7-6B4F-51D5-616C-EDD2168187C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60" t="4762" r="7680" b="9525"/>
            <a:stretch>
              <a:fillRect/>
            </a:stretch>
          </p:blipFill>
          <p:spPr bwMode="auto">
            <a:xfrm>
              <a:off x="415926" y="4527550"/>
              <a:ext cx="2459038" cy="2146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" name="Imagen 8">
              <a:extLst>
                <a:ext uri="{FF2B5EF4-FFF2-40B4-BE49-F238E27FC236}">
                  <a16:creationId xmlns:a16="http://schemas.microsoft.com/office/drawing/2014/main" id="{D1B0A9A9-DEC2-4220-340B-F7808269994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3866" y="1720850"/>
              <a:ext cx="2997200" cy="487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31" name="Conector curvado 30">
              <a:extLst>
                <a:ext uri="{FF2B5EF4-FFF2-40B4-BE49-F238E27FC236}">
                  <a16:creationId xmlns:a16="http://schemas.microsoft.com/office/drawing/2014/main" id="{FF2DF388-1638-1D01-C7BF-9032A4EBFC93}"/>
                </a:ext>
              </a:extLst>
            </p:cNvPr>
            <p:cNvCxnSpPr/>
            <p:nvPr/>
          </p:nvCxnSpPr>
          <p:spPr>
            <a:xfrm flipV="1">
              <a:off x="2525726" y="3549650"/>
              <a:ext cx="2954337" cy="1219200"/>
            </a:xfrm>
            <a:prstGeom prst="curvedConnector3">
              <a:avLst>
                <a:gd name="adj1" fmla="val 50000"/>
              </a:avLst>
            </a:prstGeom>
            <a:noFill/>
            <a:ln w="15875" cap="flat" cmpd="sng" algn="ctr">
              <a:solidFill>
                <a:srgbClr val="FF6600"/>
              </a:solidFill>
              <a:prstDash val="solid"/>
            </a:ln>
            <a:effectLst/>
          </p:spPr>
        </p:cxnSp>
        <p:cxnSp>
          <p:nvCxnSpPr>
            <p:cNvPr id="32" name="Conector curvado 31">
              <a:extLst>
                <a:ext uri="{FF2B5EF4-FFF2-40B4-BE49-F238E27FC236}">
                  <a16:creationId xmlns:a16="http://schemas.microsoft.com/office/drawing/2014/main" id="{44760645-1DBA-47FE-4305-09047579B781}"/>
                </a:ext>
              </a:extLst>
            </p:cNvPr>
            <p:cNvCxnSpPr/>
            <p:nvPr/>
          </p:nvCxnSpPr>
          <p:spPr>
            <a:xfrm rot="5400000" flipH="1" flipV="1">
              <a:off x="4776790" y="3989435"/>
              <a:ext cx="914400" cy="492125"/>
            </a:xfrm>
            <a:prstGeom prst="curvedConnector3">
              <a:avLst>
                <a:gd name="adj1" fmla="val 50000"/>
              </a:avLst>
            </a:prstGeom>
            <a:noFill/>
            <a:ln w="15875" cap="flat" cmpd="sng" algn="ctr">
              <a:solidFill>
                <a:srgbClr val="FF6600"/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8168833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dondear rectángulo de esquina del mismo lado 6"/>
          <p:cNvSpPr/>
          <p:nvPr/>
        </p:nvSpPr>
        <p:spPr>
          <a:xfrm>
            <a:off x="131293" y="69888"/>
            <a:ext cx="11908367" cy="6664325"/>
          </a:xfrm>
          <a:prstGeom prst="round2SameRect">
            <a:avLst>
              <a:gd name="adj1" fmla="val 3561"/>
              <a:gd name="adj2" fmla="val 2352"/>
            </a:avLst>
          </a:prstGeom>
          <a:solidFill>
            <a:schemeClr val="bg1"/>
          </a:solidFill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15787" tIns="57897" rIns="115787" bIns="57897" anchor="ctr"/>
          <a:lstStyle/>
          <a:p>
            <a:pPr algn="ctr" defTabSz="578924">
              <a:defRPr/>
            </a:pPr>
            <a:endParaRPr lang="es-ES_tradnl" sz="2267" dirty="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20834" name="Picture 2" descr="C:\zvezda\Banners\CARMENES\new_carmenes\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6191" y="204860"/>
            <a:ext cx="1595967" cy="122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742951" y="317556"/>
            <a:ext cx="9017000" cy="855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5800" tIns="57903" rIns="115800" bIns="57903">
            <a:spAutoFit/>
          </a:bodyPr>
          <a:lstStyle/>
          <a:p>
            <a:pPr defTabSz="574526" fontAlgn="base">
              <a:spcBef>
                <a:spcPct val="0"/>
              </a:spcBef>
              <a:spcAft>
                <a:spcPct val="0"/>
              </a:spcAft>
            </a:pPr>
            <a:r>
              <a:rPr lang="es-ES" sz="4800">
                <a:solidFill>
                  <a:srgbClr val="404040"/>
                </a:solidFill>
                <a:latin typeface="Century Gothic" charset="0"/>
                <a:ea typeface="ＭＳ Ｐゴシック" charset="0"/>
                <a:cs typeface="ＭＳ Ｐゴシック" charset="0"/>
              </a:rPr>
              <a:t>CARMENES input catalogue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361972" y="1679634"/>
            <a:ext cx="11677649" cy="3922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16709" tIns="58357" rIns="116709" bIns="58357">
            <a:spAutoFit/>
          </a:bodyPr>
          <a:lstStyle>
            <a:lvl1pPr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defTabSz="449263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marL="434230" indent="-434230" fontAlgn="base">
              <a:spcBef>
                <a:spcPct val="0"/>
              </a:spcBef>
              <a:spcAft>
                <a:spcPct val="0"/>
              </a:spcAft>
              <a:buFont typeface="Wingdings" charset="0"/>
              <a:buChar char="à"/>
              <a:defRPr/>
            </a:pP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CARMENES 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</a:rPr>
              <a:t>input catalogue 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of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</a:rPr>
              <a:t>     ~2200 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nearby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bright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</a:rPr>
              <a:t>M </a:t>
            </a:r>
            <a:r>
              <a:rPr lang="de-DE" sz="2533" b="1" dirty="0" err="1">
                <a:solidFill>
                  <a:prstClr val="black"/>
                </a:solidFill>
                <a:latin typeface="Century Gothic"/>
                <a:cs typeface="Century Gothic"/>
              </a:rPr>
              <a:t>dwarfs</a:t>
            </a:r>
            <a:r>
              <a:rPr lang="de-DE" sz="2533" b="1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de-DE" sz="2533" dirty="0">
                <a:solidFill>
                  <a:prstClr val="black"/>
                </a:solidFill>
                <a:latin typeface="Century Gothic"/>
                <a:cs typeface="Century Gothic"/>
              </a:rPr>
              <a:t>(</a:t>
            </a:r>
            <a:r>
              <a:rPr lang="de-DE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δ</a:t>
            </a:r>
            <a:r>
              <a:rPr lang="de-DE" sz="2533" dirty="0">
                <a:solidFill>
                  <a:prstClr val="black"/>
                </a:solidFill>
                <a:latin typeface="Century Gothic"/>
                <a:cs typeface="Century Gothic"/>
              </a:rPr>
              <a:t> &gt; </a:t>
            </a:r>
            <a:r>
              <a:rPr lang="de-DE" sz="2533" b="1" dirty="0">
                <a:solidFill>
                  <a:prstClr val="black"/>
                </a:solidFill>
                <a:latin typeface="Century Gothic"/>
                <a:cs typeface="Century Gothic"/>
              </a:rPr>
              <a:t>－</a:t>
            </a:r>
            <a:r>
              <a:rPr lang="de-DE" sz="2533" dirty="0">
                <a:solidFill>
                  <a:prstClr val="black"/>
                </a:solidFill>
                <a:latin typeface="Century Gothic"/>
                <a:cs typeface="Century Gothic"/>
              </a:rPr>
              <a:t>23 </a:t>
            </a:r>
            <a:r>
              <a:rPr lang="de-DE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deg</a:t>
            </a:r>
            <a:r>
              <a:rPr lang="de-DE" sz="2533" dirty="0">
                <a:solidFill>
                  <a:prstClr val="black"/>
                </a:solidFill>
                <a:latin typeface="Century Gothic"/>
                <a:cs typeface="Century Gothic"/>
              </a:rPr>
              <a:t>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de-DE" sz="2533" dirty="0">
              <a:solidFill>
                <a:srgbClr val="404040"/>
              </a:solidFill>
              <a:latin typeface="Century Gothic"/>
              <a:cs typeface="Century Gothic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933" dirty="0">
              <a:solidFill>
                <a:srgbClr val="404040"/>
              </a:solidFill>
              <a:latin typeface="Century Gothic"/>
              <a:cs typeface="Century Gothic"/>
            </a:endParaRPr>
          </a:p>
          <a:p>
            <a:pPr fontAlgn="base">
              <a:lnSpc>
                <a:spcPct val="90000"/>
              </a:lnSpc>
              <a:spcBef>
                <a:spcPts val="892"/>
              </a:spcBef>
              <a:spcAft>
                <a:spcPct val="0"/>
              </a:spcAft>
              <a:buSzPct val="75000"/>
              <a:defRPr/>
            </a:pPr>
            <a:r>
              <a:rPr lang="en-US" sz="2533" dirty="0">
                <a:solidFill>
                  <a:srgbClr val="404040"/>
                </a:solidFill>
                <a:latin typeface="Century Gothic"/>
                <a:cs typeface="Century Gothic"/>
                <a:sym typeface="Wingdings"/>
              </a:rPr>
              <a:t></a:t>
            </a:r>
            <a:r>
              <a:rPr lang="en-US" sz="2533" dirty="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</a:rPr>
              <a:t>~300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b="1" dirty="0">
                <a:solidFill>
                  <a:srgbClr val="800000"/>
                </a:solidFill>
                <a:latin typeface="Century Gothic"/>
                <a:cs typeface="Century Gothic"/>
              </a:rPr>
              <a:t>GTO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</a:rPr>
              <a:t> (</a:t>
            </a:r>
            <a:r>
              <a:rPr lang="es-ES" sz="2533" b="1" dirty="0" err="1">
                <a:solidFill>
                  <a:srgbClr val="800000"/>
                </a:solidFill>
                <a:latin typeface="Century Gothic"/>
                <a:cs typeface="Century Gothic"/>
              </a:rPr>
              <a:t>G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uaranteed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b="1" dirty="0">
                <a:solidFill>
                  <a:srgbClr val="800000"/>
                </a:solidFill>
                <a:latin typeface="Century Gothic"/>
                <a:cs typeface="Century Gothic"/>
              </a:rPr>
              <a:t>T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ime </a:t>
            </a:r>
            <a:r>
              <a:rPr lang="es-ES" sz="2533" b="1" dirty="0" err="1">
                <a:solidFill>
                  <a:srgbClr val="800000"/>
                </a:solidFill>
                <a:latin typeface="Century Gothic"/>
                <a:cs typeface="Century Gothic"/>
              </a:rPr>
              <a:t>O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bservations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</a:rPr>
              <a:t>) targets</a:t>
            </a:r>
          </a:p>
          <a:p>
            <a:pPr fontAlgn="base">
              <a:lnSpc>
                <a:spcPct val="90000"/>
              </a:lnSpc>
              <a:spcBef>
                <a:spcPts val="892"/>
              </a:spcBef>
              <a:spcAft>
                <a:spcPct val="0"/>
              </a:spcAft>
              <a:buSzPct val="75000"/>
              <a:defRPr/>
            </a:pPr>
            <a:endParaRPr lang="es-ES" sz="2533" b="1" dirty="0">
              <a:solidFill>
                <a:srgbClr val="404040"/>
              </a:solidFill>
              <a:latin typeface="Century Gothic"/>
              <a:cs typeface="Century Gothic"/>
            </a:endParaRPr>
          </a:p>
          <a:p>
            <a:pPr marL="434230" indent="-434230" fontAlgn="base">
              <a:spcBef>
                <a:spcPct val="0"/>
              </a:spcBef>
              <a:spcAft>
                <a:spcPct val="0"/>
              </a:spcAft>
              <a:buFont typeface="Wingdings" charset="0"/>
              <a:buChar char="à"/>
              <a:defRPr/>
            </a:pPr>
            <a:r>
              <a:rPr lang="es-ES" sz="2533" b="1" dirty="0">
                <a:solidFill>
                  <a:srgbClr val="800000"/>
                </a:solidFill>
                <a:latin typeface="Century Gothic"/>
                <a:cs typeface="Century Gothic"/>
              </a:rPr>
              <a:t>CARMENCITA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: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    </a:t>
            </a:r>
            <a:r>
              <a:rPr lang="es-ES" sz="2533" b="1" dirty="0">
                <a:solidFill>
                  <a:srgbClr val="800000"/>
                </a:solidFill>
                <a:latin typeface="Century Gothic"/>
                <a:cs typeface="Century Gothic"/>
              </a:rPr>
              <a:t>CARMEN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ES </a:t>
            </a:r>
            <a:r>
              <a:rPr lang="es-ES" sz="2533" b="1" dirty="0" err="1">
                <a:solidFill>
                  <a:srgbClr val="800000"/>
                </a:solidFill>
                <a:latin typeface="Century Gothic"/>
                <a:cs typeface="Century Gothic"/>
              </a:rPr>
              <a:t>C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ool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dwarf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b="1" dirty="0" err="1">
                <a:solidFill>
                  <a:srgbClr val="800000"/>
                </a:solidFill>
                <a:latin typeface="Century Gothic"/>
                <a:cs typeface="Century Gothic"/>
              </a:rPr>
              <a:t>I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nformation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and 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da</a:t>
            </a:r>
            <a:r>
              <a:rPr lang="es-ES" sz="2533" b="1" dirty="0" err="1">
                <a:solidFill>
                  <a:srgbClr val="800000"/>
                </a:solidFill>
                <a:latin typeface="Century Gothic"/>
                <a:cs typeface="Century Gothic"/>
              </a:rPr>
              <a:t>T</a:t>
            </a:r>
            <a:r>
              <a:rPr lang="es-ES" sz="2533" dirty="0" err="1">
                <a:solidFill>
                  <a:prstClr val="black"/>
                </a:solidFill>
                <a:latin typeface="Century Gothic"/>
                <a:cs typeface="Century Gothic"/>
              </a:rPr>
              <a:t>a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 </a:t>
            </a:r>
            <a:r>
              <a:rPr lang="es-ES" sz="2533" b="1" dirty="0">
                <a:solidFill>
                  <a:srgbClr val="800000"/>
                </a:solidFill>
                <a:latin typeface="Century Gothic"/>
                <a:cs typeface="Century Gothic"/>
              </a:rPr>
              <a:t>A</a:t>
            </a:r>
            <a:r>
              <a:rPr lang="es-ES" sz="2533" dirty="0">
                <a:solidFill>
                  <a:prstClr val="black"/>
                </a:solidFill>
                <a:latin typeface="Century Gothic"/>
                <a:cs typeface="Century Gothic"/>
              </a:rPr>
              <a:t>rchive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s-ES" sz="2533" b="1" dirty="0">
              <a:solidFill>
                <a:srgbClr val="404040"/>
              </a:solidFill>
              <a:latin typeface="Century Gothic"/>
              <a:cs typeface="Century Gothic"/>
            </a:endParaRPr>
          </a:p>
          <a:p>
            <a:pPr marL="434230" indent="-434230" fontAlgn="base">
              <a:spcBef>
                <a:spcPct val="0"/>
              </a:spcBef>
              <a:spcAft>
                <a:spcPct val="0"/>
              </a:spcAft>
              <a:buFont typeface="Wingdings" charset="0"/>
              <a:buChar char="à"/>
              <a:defRPr/>
            </a:pPr>
            <a:r>
              <a:rPr lang="es-ES" sz="2533" b="1" dirty="0" err="1">
                <a:solidFill>
                  <a:prstClr val="black"/>
                </a:solidFill>
                <a:latin typeface="Century Gothic"/>
                <a:cs typeface="Century Gothic"/>
                <a:sym typeface="Wingdings"/>
              </a:rPr>
              <a:t>Science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  <a:sym typeface="Wingdings"/>
              </a:rPr>
              <a:t> </a:t>
            </a:r>
            <a:r>
              <a:rPr lang="es-ES" sz="2533" b="1" dirty="0" err="1">
                <a:solidFill>
                  <a:prstClr val="black"/>
                </a:solidFill>
                <a:latin typeface="Century Gothic"/>
                <a:cs typeface="Century Gothic"/>
                <a:sym typeface="Wingdings"/>
              </a:rPr>
              <a:t>preparation</a:t>
            </a:r>
            <a:r>
              <a:rPr lang="es-ES" sz="2533" b="1" dirty="0">
                <a:solidFill>
                  <a:prstClr val="black"/>
                </a:solidFill>
                <a:latin typeface="Century Gothic"/>
                <a:cs typeface="Century Gothic"/>
                <a:sym typeface="Wingdings"/>
              </a:rPr>
              <a:t> </a:t>
            </a:r>
            <a:r>
              <a:rPr lang="en-GB" sz="2533" dirty="0">
                <a:solidFill>
                  <a:prstClr val="black"/>
                </a:solidFill>
                <a:latin typeface="Century Gothic" charset="0"/>
                <a:cs typeface="Century Gothic" charset="0"/>
              </a:rPr>
              <a:t> </a:t>
            </a:r>
            <a:r>
              <a:rPr lang="en-GB" sz="2533" dirty="0">
                <a:solidFill>
                  <a:srgbClr val="333333"/>
                </a:solidFill>
                <a:latin typeface="Century Gothic" charset="0"/>
                <a:cs typeface="Century Gothic" charset="0"/>
              </a:rPr>
              <a:t>(Low-res &amp; High-res spectra)</a:t>
            </a:r>
          </a:p>
        </p:txBody>
      </p:sp>
      <p:sp>
        <p:nvSpPr>
          <p:cNvPr id="2" name="Rectángulo 1"/>
          <p:cNvSpPr/>
          <p:nvPr/>
        </p:nvSpPr>
        <p:spPr>
          <a:xfrm>
            <a:off x="539781" y="5464176"/>
            <a:ext cx="11281833" cy="958257"/>
          </a:xfrm>
          <a:prstGeom prst="rect">
            <a:avLst/>
          </a:prstGeom>
        </p:spPr>
        <p:txBody>
          <a:bodyPr lIns="115800" tIns="57903" rIns="115800" bIns="57903">
            <a:spAutoFit/>
          </a:bodyPr>
          <a:lstStyle/>
          <a:p>
            <a:pPr marL="361862" indent="-361862" defTabSz="576974" fontAlgn="base">
              <a:spcBef>
                <a:spcPct val="0"/>
              </a:spcBef>
              <a:spcAft>
                <a:spcPct val="0"/>
              </a:spcAft>
              <a:buFontTx/>
              <a:buChar char="-"/>
              <a:defRPr/>
            </a:pPr>
            <a:r>
              <a:rPr lang="es-ES" sz="2267" dirty="0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</a:rPr>
              <a:t>“</a:t>
            </a:r>
            <a:r>
              <a:rPr lang="es-ES" sz="2267" b="1" i="1" dirty="0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</a:rPr>
              <a:t>CARMENES: data </a:t>
            </a:r>
            <a:r>
              <a:rPr lang="es-ES" sz="2267" b="1" i="1" dirty="0" err="1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</a:rPr>
              <a:t>flow</a:t>
            </a:r>
            <a:r>
              <a:rPr lang="es-ES" sz="2267" i="1" dirty="0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</a:rPr>
              <a:t>”</a:t>
            </a:r>
            <a:endParaRPr lang="es-ES" sz="2267" dirty="0">
              <a:solidFill>
                <a:prstClr val="black"/>
              </a:solidFill>
              <a:latin typeface="Century Gothic"/>
              <a:ea typeface="ＭＳ Ｐゴシック" charset="0"/>
              <a:cs typeface="Century Gothic"/>
            </a:endParaRPr>
          </a:p>
          <a:p>
            <a:pPr defTabSz="576974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s-ES" sz="2267" dirty="0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</a:rPr>
              <a:t>    (Caballero et al. </a:t>
            </a:r>
            <a:r>
              <a:rPr lang="is-IS" sz="2267" dirty="0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  <a:hlinkClick r:id="rId3"/>
              </a:rPr>
              <a:t>2016SPIE.9910E..0EC</a:t>
            </a:r>
            <a:r>
              <a:rPr lang="es-ES" sz="2267" dirty="0">
                <a:solidFill>
                  <a:prstClr val="black"/>
                </a:solidFill>
                <a:latin typeface="Century Gothic"/>
                <a:ea typeface="ＭＳ Ｐゴシック" charset="0"/>
                <a:cs typeface="Century Gothic"/>
              </a:rPr>
              <a:t>)</a:t>
            </a:r>
          </a:p>
          <a:p>
            <a:pPr defTabSz="576974" fontAlgn="base">
              <a:spcBef>
                <a:spcPct val="0"/>
              </a:spcBef>
              <a:spcAft>
                <a:spcPct val="0"/>
              </a:spcAft>
              <a:defRPr/>
            </a:pPr>
            <a:endParaRPr lang="es-ES" sz="933" dirty="0">
              <a:solidFill>
                <a:prstClr val="black"/>
              </a:solidFill>
              <a:latin typeface="Century Gothic"/>
              <a:ea typeface="ＭＳ Ｐゴシック" charset="0"/>
              <a:cs typeface="Century Gothic"/>
            </a:endParaRPr>
          </a:p>
        </p:txBody>
      </p:sp>
      <p:pic>
        <p:nvPicPr>
          <p:cNvPr id="120838" name="Imagen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5372" y="1949453"/>
            <a:ext cx="2353733" cy="2217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0839" name="Imagen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827" y="4800665"/>
            <a:ext cx="2923116" cy="165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304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19DE47-8DE2-310C-15FA-AB73CF695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6679" y="2290336"/>
            <a:ext cx="2697658" cy="184233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CARMENES</a:t>
            </a:r>
            <a:br>
              <a:rPr lang="en-GB" sz="3600" b="1" dirty="0"/>
            </a:br>
            <a:r>
              <a:rPr lang="en-GB" sz="3600" dirty="0"/>
              <a:t>science preparation 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ED69EA5D-001B-66FA-9BA9-DA12D5C7B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1951" y="2151927"/>
            <a:ext cx="1231545" cy="1165862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7F5EE8C1-5E29-487A-29B0-37B1FBE98D05}"/>
              </a:ext>
            </a:extLst>
          </p:cNvPr>
          <p:cNvSpPr/>
          <p:nvPr/>
        </p:nvSpPr>
        <p:spPr>
          <a:xfrm>
            <a:off x="3145788" y="129888"/>
            <a:ext cx="293048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CARMENES </a:t>
            </a:r>
          </a:p>
          <a:p>
            <a:r>
              <a:rPr lang="en-GB" sz="2800" b="1" dirty="0"/>
              <a:t>input catalogue </a:t>
            </a:r>
          </a:p>
          <a:p>
            <a:r>
              <a:rPr lang="en-GB" sz="2800" b="1" dirty="0"/>
              <a:t>of M dwarfs.</a:t>
            </a:r>
            <a:endParaRPr lang="en-GB" sz="2800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A3A02505-73E8-20A1-C6E2-820A4D751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464" y="45644"/>
            <a:ext cx="3095022" cy="3521476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D39F47E-CDB1-E3C4-4E4C-740C1D33F0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3163" y="3817050"/>
            <a:ext cx="2632327" cy="2954542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DA8ABD97-A7A5-5E5C-E636-CAF9F23D8A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4448" y="47496"/>
            <a:ext cx="3095966" cy="3519624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5E65EC32-EBEA-18EE-44F4-D9D9CE735C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19422" y="3817050"/>
            <a:ext cx="2543158" cy="2853813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A55A815F-599E-72D1-4486-16F6D473C9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20789" y="3855962"/>
            <a:ext cx="3372503" cy="2954542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6F6FDA6E-4218-084B-1999-A3B92C17D4A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10" y="3817050"/>
            <a:ext cx="3388824" cy="2954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568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86F10BFB-FC96-D5C4-7BC6-7EF5B4A5E1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652" y="-1"/>
            <a:ext cx="10318348" cy="2557849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D8F893DD-210A-898D-4E6C-9090CDD3EFE7}"/>
              </a:ext>
            </a:extLst>
          </p:cNvPr>
          <p:cNvSpPr txBox="1"/>
          <p:nvPr/>
        </p:nvSpPr>
        <p:spPr>
          <a:xfrm>
            <a:off x="9934349" y="2557848"/>
            <a:ext cx="26242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800" b="0" i="0" u="none" strike="noStrike" dirty="0">
                <a:solidFill>
                  <a:srgbClr val="5D5D5D"/>
                </a:solidFill>
                <a:effectLst/>
                <a:latin typeface="Helvetica Neue" panose="02000503000000020004" pitchFamily="2" charset="0"/>
                <a:hlinkClick r:id="rId4"/>
              </a:rPr>
              <a:t>2025hsa..conf...22C</a:t>
            </a:r>
            <a:endParaRPr lang="es-ES" sz="1800" dirty="0"/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DB53FC6B-5768-33C7-A67C-52FDBA2080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71" y="2656381"/>
            <a:ext cx="5968313" cy="4201619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801AC99C-21E8-DFD0-0B1D-C94E7810661A}"/>
              </a:ext>
            </a:extLst>
          </p:cNvPr>
          <p:cNvSpPr txBox="1"/>
          <p:nvPr/>
        </p:nvSpPr>
        <p:spPr>
          <a:xfrm>
            <a:off x="6339016" y="3206569"/>
            <a:ext cx="57788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CARMENES input catalogue of M dwarfs.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VII.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New rotation periods for the survey stars and their correlations with stellar activity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(Shan et al.  </a:t>
            </a:r>
            <a:r>
              <a:rPr lang="en-U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2024A&amp;A...684A...9S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VIII.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Kinematics in the solar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neighbourhood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(Cortés-Contreras et al., </a:t>
            </a:r>
            <a:r>
              <a:rPr lang="es-E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2024A&amp;A...692A.206C</a:t>
            </a:r>
            <a:r>
              <a:rPr lang="es-E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IX.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Multiplicity from close spectroscopic binaries to ultra-wide systems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s-E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(Cifuentes, et al.,</a:t>
            </a:r>
            <a:r>
              <a:rPr lang="es-E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2025A&amp;A...693A.228C</a:t>
            </a:r>
            <a:r>
              <a:rPr lang="es-E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s-E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47033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16B6E544-695A-0311-BBB2-A691F5CB5658}"/>
              </a:ext>
            </a:extLst>
          </p:cNvPr>
          <p:cNvSpPr/>
          <p:nvPr/>
        </p:nvSpPr>
        <p:spPr>
          <a:xfrm>
            <a:off x="1123082" y="5789224"/>
            <a:ext cx="33454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The CARMENES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search for exoplanets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around M dwarfs.</a:t>
            </a:r>
            <a:endParaRPr lang="en-GB" sz="2000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</p:txBody>
      </p:sp>
      <p:grpSp>
        <p:nvGrpSpPr>
          <p:cNvPr id="4" name="Agrupar 2">
            <a:extLst>
              <a:ext uri="{FF2B5EF4-FFF2-40B4-BE49-F238E27FC236}">
                <a16:creationId xmlns:a16="http://schemas.microsoft.com/office/drawing/2014/main" id="{B5A1F466-1B87-8BAB-DED5-5F76FD7363FC}"/>
              </a:ext>
            </a:extLst>
          </p:cNvPr>
          <p:cNvGrpSpPr/>
          <p:nvPr/>
        </p:nvGrpSpPr>
        <p:grpSpPr>
          <a:xfrm>
            <a:off x="8575590" y="318746"/>
            <a:ext cx="3240101" cy="2576250"/>
            <a:chOff x="5713501" y="-899719"/>
            <a:chExt cx="3316222" cy="3007427"/>
          </a:xfrm>
        </p:grpSpPr>
        <p:sp>
          <p:nvSpPr>
            <p:cNvPr id="5" name="Redondear rectángulo de esquina del mismo lado 4">
              <a:extLst>
                <a:ext uri="{FF2B5EF4-FFF2-40B4-BE49-F238E27FC236}">
                  <a16:creationId xmlns:a16="http://schemas.microsoft.com/office/drawing/2014/main" id="{FD44BA35-FA16-BE50-971A-DC8D22C78D9F}"/>
                </a:ext>
              </a:extLst>
            </p:cNvPr>
            <p:cNvSpPr/>
            <p:nvPr/>
          </p:nvSpPr>
          <p:spPr>
            <a:xfrm>
              <a:off x="5713501" y="-899719"/>
              <a:ext cx="3316222" cy="3007427"/>
            </a:xfrm>
            <a:prstGeom prst="round2SameRect">
              <a:avLst>
                <a:gd name="adj1" fmla="val 3561"/>
                <a:gd name="adj2" fmla="val 2352"/>
              </a:avLst>
            </a:prstGeom>
            <a:solidFill>
              <a:sysClr val="window" lastClr="FFFFFF"/>
            </a:solidFill>
            <a:ln w="19050" cap="flat" cmpd="sng" algn="ctr">
              <a:solidFill>
                <a:srgbClr val="FF0000"/>
              </a:solidFill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lIns="86840" tIns="43423" rIns="86840" bIns="43423" anchor="ctr"/>
            <a:lstStyle/>
            <a:p>
              <a:pPr marL="0" marR="0" lvl="0" indent="0" algn="ctr" defTabSz="43420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ES_tradnl" sz="17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52986C74-50B2-983B-0826-A08C2D14D8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14864" y="-766834"/>
              <a:ext cx="2999758" cy="2565892"/>
            </a:xfrm>
            <a:prstGeom prst="rect">
              <a:avLst/>
            </a:prstGeom>
          </p:spPr>
        </p:pic>
      </p:grpSp>
      <p:pic>
        <p:nvPicPr>
          <p:cNvPr id="8" name="Imagen 7">
            <a:extLst>
              <a:ext uri="{FF2B5EF4-FFF2-40B4-BE49-F238E27FC236}">
                <a16:creationId xmlns:a16="http://schemas.microsoft.com/office/drawing/2014/main" id="{86874E14-2AE8-BF7C-7A63-934729F9FC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2147" y="3084375"/>
            <a:ext cx="3453543" cy="3720512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35475B8D-76A4-A58C-D552-005479E0D1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663" y="55782"/>
            <a:ext cx="3134017" cy="3366359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79F949FA-CC86-3D76-6903-21BCDF3EA1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8425" y="3482113"/>
            <a:ext cx="3134016" cy="3375887"/>
          </a:xfrm>
          <a:prstGeom prst="rect">
            <a:avLst/>
          </a:prstGeom>
        </p:spPr>
      </p:pic>
      <p:sp>
        <p:nvSpPr>
          <p:cNvPr id="11" name="Título 1">
            <a:extLst>
              <a:ext uri="{FF2B5EF4-FFF2-40B4-BE49-F238E27FC236}">
                <a16:creationId xmlns:a16="http://schemas.microsoft.com/office/drawing/2014/main" id="{01D869E9-969E-C2AF-FDD9-1FA29269D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07" y="3639883"/>
            <a:ext cx="3757402" cy="18423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CARMENES</a:t>
            </a:r>
            <a:br>
              <a:rPr lang="en-GB" b="1" dirty="0"/>
            </a:br>
            <a:r>
              <a:rPr lang="en-GB" dirty="0"/>
              <a:t>science exploitation</a:t>
            </a: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73CC02AD-D418-1EA6-6981-3D6516E4B0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6651" y="1145597"/>
            <a:ext cx="1847958" cy="174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891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16B6E544-695A-0311-BBB2-A691F5CB5658}"/>
              </a:ext>
            </a:extLst>
          </p:cNvPr>
          <p:cNvSpPr/>
          <p:nvPr/>
        </p:nvSpPr>
        <p:spPr>
          <a:xfrm>
            <a:off x="150074" y="5798830"/>
            <a:ext cx="33454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The CARMENES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search for exoplanets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around M dwarfs.</a:t>
            </a:r>
            <a:endParaRPr lang="en-GB" sz="2000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</p:txBody>
      </p:sp>
      <p:sp>
        <p:nvSpPr>
          <p:cNvPr id="11" name="Título 1">
            <a:extLst>
              <a:ext uri="{FF2B5EF4-FFF2-40B4-BE49-F238E27FC236}">
                <a16:creationId xmlns:a16="http://schemas.microsoft.com/office/drawing/2014/main" id="{01D869E9-969E-C2AF-FDD9-1FA29269D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76" y="3550875"/>
            <a:ext cx="3184362" cy="18423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CARMENES</a:t>
            </a:r>
            <a:br>
              <a:rPr lang="en-GB" b="1" dirty="0"/>
            </a:br>
            <a:r>
              <a:rPr lang="en-GB" dirty="0"/>
              <a:t>science exploitation</a:t>
            </a:r>
          </a:p>
        </p:txBody>
      </p:sp>
      <p:sp>
        <p:nvSpPr>
          <p:cNvPr id="2" name="Rectángulo 1">
            <a:extLst>
              <a:ext uri="{FF2B5EF4-FFF2-40B4-BE49-F238E27FC236}">
                <a16:creationId xmlns:a16="http://schemas.microsoft.com/office/drawing/2014/main" id="{A47A9B33-5BB8-6797-8487-42BA4C18AC80}"/>
              </a:ext>
            </a:extLst>
          </p:cNvPr>
          <p:cNvSpPr/>
          <p:nvPr/>
        </p:nvSpPr>
        <p:spPr>
          <a:xfrm>
            <a:off x="3076831" y="102556"/>
            <a:ext cx="5276336" cy="508933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35661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2B4E7ADD-18B8-009D-3095-D921361A59B8}"/>
              </a:ext>
            </a:extLst>
          </p:cNvPr>
          <p:cNvSpPr txBox="1">
            <a:spLocks/>
          </p:cNvSpPr>
          <p:nvPr/>
        </p:nvSpPr>
        <p:spPr>
          <a:xfrm>
            <a:off x="3336772" y="232559"/>
            <a:ext cx="7886700" cy="3252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450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sz="44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en-GB"/>
              <a:t>Abundances of the M companions</a:t>
            </a:r>
            <a:endParaRPr lang="en-GB" dirty="0"/>
          </a:p>
        </p:txBody>
      </p:sp>
      <p:pic>
        <p:nvPicPr>
          <p:cNvPr id="13" name="Imagen 12" descr="Texto&#10;&#10;Descripción generada automáticamente">
            <a:extLst>
              <a:ext uri="{FF2B5EF4-FFF2-40B4-BE49-F238E27FC236}">
                <a16:creationId xmlns:a16="http://schemas.microsoft.com/office/drawing/2014/main" id="{AB5914BD-F440-562A-E37E-F861F3174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522" y="2871487"/>
            <a:ext cx="8142365" cy="1766239"/>
          </a:xfrm>
          <a:prstGeom prst="rect">
            <a:avLst/>
          </a:prstGeom>
        </p:spPr>
      </p:pic>
      <p:pic>
        <p:nvPicPr>
          <p:cNvPr id="14" name="Imagen 13" descr="Texto&#10;&#10;Descripción generada automáticamente">
            <a:extLst>
              <a:ext uri="{FF2B5EF4-FFF2-40B4-BE49-F238E27FC236}">
                <a16:creationId xmlns:a16="http://schemas.microsoft.com/office/drawing/2014/main" id="{16F3D835-CF2D-EFDE-0015-A83E6EBB6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7582" y="751643"/>
            <a:ext cx="4325443" cy="1078664"/>
          </a:xfrm>
          <a:prstGeom prst="rect">
            <a:avLst/>
          </a:prstGeom>
        </p:spPr>
      </p:pic>
      <p:pic>
        <p:nvPicPr>
          <p:cNvPr id="15" name="Imagen 14" descr="Texto&#10;&#10;Descripción generada automáticamente">
            <a:extLst>
              <a:ext uri="{FF2B5EF4-FFF2-40B4-BE49-F238E27FC236}">
                <a16:creationId xmlns:a16="http://schemas.microsoft.com/office/drawing/2014/main" id="{825F260C-02E7-D096-3BB4-C13FE33E6C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7582" y="1932794"/>
            <a:ext cx="4178856" cy="958740"/>
          </a:xfrm>
          <a:prstGeom prst="rect">
            <a:avLst/>
          </a:prstGeom>
        </p:spPr>
      </p:pic>
      <p:pic>
        <p:nvPicPr>
          <p:cNvPr id="16" name="Imagen 15" descr="Texto&#10;&#10;Descripción generada automáticamente">
            <a:extLst>
              <a:ext uri="{FF2B5EF4-FFF2-40B4-BE49-F238E27FC236}">
                <a16:creationId xmlns:a16="http://schemas.microsoft.com/office/drawing/2014/main" id="{5CC1B29F-42F8-308E-0754-BC8E8065A1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6705" y="1333500"/>
            <a:ext cx="4625295" cy="1175704"/>
          </a:xfrm>
          <a:prstGeom prst="rect">
            <a:avLst/>
          </a:prstGeom>
        </p:spPr>
      </p:pic>
      <p:pic>
        <p:nvPicPr>
          <p:cNvPr id="17" name="Imagen 16" descr="Forma, Círculo&#10;&#10;Descripción generada automáticamente">
            <a:extLst>
              <a:ext uri="{FF2B5EF4-FFF2-40B4-BE49-F238E27FC236}">
                <a16:creationId xmlns:a16="http://schemas.microsoft.com/office/drawing/2014/main" id="{163A4C58-93D5-9373-7FB8-FD00BF51E8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33049" y="0"/>
            <a:ext cx="715972" cy="713932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1A3E90E2-4171-B61F-C936-F6F5AB13CDF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94770" y="4753776"/>
            <a:ext cx="2202460" cy="2060717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F84D33E8-BEE1-2249-ED43-80573C5B364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6704" y="4753776"/>
            <a:ext cx="2202460" cy="206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62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3">
            <a:extLst>
              <a:ext uri="{FF2B5EF4-FFF2-40B4-BE49-F238E27FC236}">
                <a16:creationId xmlns:a16="http://schemas.microsoft.com/office/drawing/2014/main" id="{005EB682-801E-F10F-8E95-0867679F5024}"/>
              </a:ext>
            </a:extLst>
          </p:cNvPr>
          <p:cNvSpPr/>
          <p:nvPr/>
        </p:nvSpPr>
        <p:spPr>
          <a:xfrm>
            <a:off x="0" y="234292"/>
            <a:ext cx="6096000" cy="695325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75476">
              <a:buClrTx/>
            </a:pPr>
            <a:endParaRPr lang="en-GB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74D28E0-2DE6-6C9A-3E34-EC3D948F8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33661"/>
          </a:xfrm>
        </p:spPr>
        <p:txBody>
          <a:bodyPr>
            <a:normAutofit fontScale="90000"/>
          </a:bodyPr>
          <a:lstStyle/>
          <a:p>
            <a:r>
              <a:rPr lang="en-GB" dirty="0"/>
              <a:t>Abundances in FGK+M binary systems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Marcador de contenido 2">
                <a:extLst>
                  <a:ext uri="{FF2B5EF4-FFF2-40B4-BE49-F238E27FC236}">
                    <a16:creationId xmlns:a16="http://schemas.microsoft.com/office/drawing/2014/main" id="{1E05948F-6A9F-BF00-6C3C-624CD68C7E9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1" y="1008994"/>
                <a:ext cx="7023100" cy="4891745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GB" sz="2200" dirty="0">
                    <a:latin typeface="+mj-lt"/>
                  </a:rPr>
                  <a:t>Montes et al. (2018) established a sample of </a:t>
                </a:r>
                <a:r>
                  <a:rPr lang="en-GB" sz="22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+mj-lt"/>
                  </a:rPr>
                  <a:t>192 wide physically-bound systems</a:t>
                </a:r>
                <a:r>
                  <a:rPr lang="en-GB" sz="2200" dirty="0">
                    <a:latin typeface="+mj-lt"/>
                  </a:rPr>
                  <a:t> and obtained </a:t>
                </a:r>
                <a:r>
                  <a:rPr lang="en-GB" sz="22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+mj-lt"/>
                  </a:rPr>
                  <a:t>high-resolution spectra of the primaries</a:t>
                </a:r>
                <a:r>
                  <a:rPr lang="en-GB" sz="2200" dirty="0">
                    <a:latin typeface="+mj-lt"/>
                  </a:rPr>
                  <a:t>:</a:t>
                </a:r>
              </a:p>
              <a:p>
                <a:pPr algn="just"/>
                <a:r>
                  <a:rPr lang="en-GB" sz="2200" dirty="0">
                    <a:latin typeface="+mj-lt"/>
                  </a:rPr>
                  <a:t>Derived precise </a:t>
                </a:r>
                <a:r>
                  <a:rPr lang="en-GB" sz="22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+mj-lt"/>
                  </a:rPr>
                  <a:t>stellar atmospheric parameters </a:t>
                </a:r>
                <a:r>
                  <a:rPr lang="en-GB" sz="2200" dirty="0">
                    <a:latin typeface="+mj-lt"/>
                  </a:rPr>
                  <a:t>(T</a:t>
                </a:r>
                <a:r>
                  <a:rPr lang="en-GB" sz="2200" baseline="-25000" dirty="0">
                    <a:latin typeface="+mj-lt"/>
                  </a:rPr>
                  <a:t>eff</a:t>
                </a:r>
                <a:r>
                  <a:rPr lang="en-GB" sz="2200" dirty="0">
                    <a:latin typeface="+mj-lt"/>
                  </a:rPr>
                  <a:t>, </a:t>
                </a:r>
                <a:r>
                  <a:rPr lang="en-GB" sz="2200" dirty="0" err="1">
                    <a:latin typeface="+mj-lt"/>
                  </a:rPr>
                  <a:t>log</a:t>
                </a:r>
                <a:r>
                  <a:rPr lang="en-GB" sz="2200" i="1" dirty="0" err="1">
                    <a:latin typeface="+mj-lt"/>
                  </a:rPr>
                  <a:t>g</a:t>
                </a:r>
                <a:r>
                  <a:rPr lang="en-GB" sz="2200" dirty="0">
                    <a:latin typeface="+mj-lt"/>
                  </a:rPr>
                  <a:t>, </a:t>
                </a:r>
                <a14:m>
                  <m:oMath xmlns:m="http://schemas.openxmlformats.org/officeDocument/2006/math">
                    <m:r>
                      <a:rPr lang="es-ES" sz="2200" i="1">
                        <a:latin typeface="Cambria Math" panose="02040503050406030204" pitchFamily="18" charset="0"/>
                      </a:rPr>
                      <m:t>𝜉</m:t>
                    </m:r>
                  </m:oMath>
                </a14:m>
                <a:r>
                  <a:rPr lang="en-GB" sz="2200" dirty="0">
                    <a:latin typeface="+mj-lt"/>
                  </a:rPr>
                  <a:t>, and chemical </a:t>
                </a:r>
                <a:r>
                  <a:rPr lang="en-GB" sz="22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+mj-lt"/>
                  </a:rPr>
                  <a:t>abundances for 13 atomic species</a:t>
                </a:r>
                <a:r>
                  <a:rPr lang="en-GB" sz="2200" dirty="0">
                    <a:latin typeface="+mj-lt"/>
                  </a:rPr>
                  <a:t>) for the primary stars using the EW method. </a:t>
                </a:r>
              </a:p>
              <a:p>
                <a:pPr algn="just"/>
                <a:r>
                  <a:rPr lang="en-GB" sz="2200" dirty="0">
                    <a:latin typeface="+mj-lt"/>
                  </a:rPr>
                  <a:t>Performed a kinematic analysis, classifying the stars in different Galactic populations and stellar kinematic groups.</a:t>
                </a:r>
              </a:p>
              <a:p>
                <a:pPr algn="just"/>
                <a:endParaRPr lang="en-GB" sz="2200" dirty="0">
                  <a:latin typeface="+mj-lt"/>
                </a:endParaRPr>
              </a:p>
              <a:p>
                <a:pPr marL="0" indent="0" algn="just">
                  <a:buNone/>
                </a:pPr>
                <a:r>
                  <a:rPr lang="en-GB" sz="2200" dirty="0">
                    <a:latin typeface="+mj-lt"/>
                  </a:rPr>
                  <a:t>This work is extended in Duque-</a:t>
                </a:r>
                <a:r>
                  <a:rPr lang="en-GB" sz="2200" dirty="0" err="1">
                    <a:latin typeface="+mj-lt"/>
                  </a:rPr>
                  <a:t>Arribas</a:t>
                </a:r>
                <a:r>
                  <a:rPr lang="en-GB" sz="2200" dirty="0">
                    <a:latin typeface="+mj-lt"/>
                  </a:rPr>
                  <a:t> et al. (</a:t>
                </a:r>
                <a:r>
                  <a:rPr lang="en-GB" sz="2200" dirty="0" err="1">
                    <a:latin typeface="+mj-lt"/>
                  </a:rPr>
                  <a:t>subm</a:t>
                </a:r>
                <a:r>
                  <a:rPr lang="en-GB" sz="2200" dirty="0">
                    <a:latin typeface="+mj-lt"/>
                  </a:rPr>
                  <a:t>.):</a:t>
                </a:r>
              </a:p>
              <a:p>
                <a:pPr marL="285744" indent="-285744" algn="just"/>
                <a:r>
                  <a:rPr lang="en-GB" sz="2200" dirty="0">
                    <a:latin typeface="+mj-lt"/>
                  </a:rPr>
                  <a:t>Update the abundances of </a:t>
                </a:r>
                <a:r>
                  <a:rPr lang="en-GB" sz="22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+mj-lt"/>
                  </a:rPr>
                  <a:t>Sc, V, Mn, and Co</a:t>
                </a:r>
                <a:r>
                  <a:rPr lang="en-GB" sz="2200" dirty="0">
                    <a:latin typeface="+mj-lt"/>
                  </a:rPr>
                  <a:t> taking into account HFS and NLTE effects.</a:t>
                </a:r>
              </a:p>
              <a:p>
                <a:pPr marL="285744" indent="-285744" algn="just"/>
                <a:r>
                  <a:rPr lang="en-GB" sz="2200" dirty="0">
                    <a:latin typeface="+mj-lt"/>
                  </a:rPr>
                  <a:t>Determine new abundances for </a:t>
                </a:r>
                <a:r>
                  <a:rPr lang="en-GB" sz="22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+mj-lt"/>
                  </a:rPr>
                  <a:t>C and O</a:t>
                </a:r>
                <a:r>
                  <a:rPr lang="en-GB" sz="2200" dirty="0">
                    <a:latin typeface="+mj-lt"/>
                  </a:rPr>
                  <a:t>.</a:t>
                </a:r>
              </a:p>
              <a:p>
                <a:pPr marL="0" indent="0" algn="just">
                  <a:buNone/>
                </a:pPr>
                <a:endParaRPr lang="en-GB" sz="2200" dirty="0"/>
              </a:p>
              <a:p>
                <a:pPr marL="0" indent="0">
                  <a:buNone/>
                </a:pPr>
                <a:endParaRPr lang="en-GB" sz="2000" dirty="0"/>
              </a:p>
            </p:txBody>
          </p:sp>
        </mc:Choice>
        <mc:Fallback>
          <p:sp>
            <p:nvSpPr>
              <p:cNvPr id="3" name="Marcador de contenido 2">
                <a:extLst>
                  <a:ext uri="{FF2B5EF4-FFF2-40B4-BE49-F238E27FC236}">
                    <a16:creationId xmlns:a16="http://schemas.microsoft.com/office/drawing/2014/main" id="{1E05948F-6A9F-BF00-6C3C-624CD68C7E9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1" y="1008994"/>
                <a:ext cx="7023100" cy="4891745"/>
              </a:xfrm>
              <a:blipFill>
                <a:blip r:embed="rId2"/>
                <a:stretch>
                  <a:fillRect l="-1083" t="-1554" r="-903" b="-259"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Marcador de contenido 4" descr="Imagen que contiene interior, tabla, plato, comida&#10;&#10;Descripción generada automáticamente">
            <a:extLst>
              <a:ext uri="{FF2B5EF4-FFF2-40B4-BE49-F238E27FC236}">
                <a16:creationId xmlns:a16="http://schemas.microsoft.com/office/drawing/2014/main" id="{CDA84ACA-3727-3F96-58AF-27A01587E5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6797" y="436567"/>
            <a:ext cx="2354211" cy="2363407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B3AAB029-4F38-B109-DD35-C18DD91D2B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3562" y="3057055"/>
            <a:ext cx="3593207" cy="3196605"/>
          </a:xfrm>
          <a:prstGeom prst="rect">
            <a:avLst/>
          </a:prstGeom>
        </p:spPr>
      </p:pic>
      <p:pic>
        <p:nvPicPr>
          <p:cNvPr id="5" name="Imagen 4" descr="Diagrama, Dibujo de ingeniería&#10;&#10;Descripción generada automáticamente">
            <a:extLst>
              <a:ext uri="{FF2B5EF4-FFF2-40B4-BE49-F238E27FC236}">
                <a16:creationId xmlns:a16="http://schemas.microsoft.com/office/drawing/2014/main" id="{6D607116-6A50-3B2B-4785-D16767F14E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9077" y="3251719"/>
            <a:ext cx="3460131" cy="2807275"/>
          </a:xfrm>
          <a:prstGeom prst="rect">
            <a:avLst/>
          </a:prstGeom>
        </p:spPr>
      </p:pic>
      <p:grpSp>
        <p:nvGrpSpPr>
          <p:cNvPr id="9" name="Grupo 8">
            <a:extLst>
              <a:ext uri="{FF2B5EF4-FFF2-40B4-BE49-F238E27FC236}">
                <a16:creationId xmlns:a16="http://schemas.microsoft.com/office/drawing/2014/main" id="{8AD2276D-508F-54DC-ECEF-FD63D4DFF41B}"/>
              </a:ext>
            </a:extLst>
          </p:cNvPr>
          <p:cNvGrpSpPr/>
          <p:nvPr/>
        </p:nvGrpSpPr>
        <p:grpSpPr>
          <a:xfrm>
            <a:off x="8036817" y="3174004"/>
            <a:ext cx="3460131" cy="2962701"/>
            <a:chOff x="2945903" y="3530174"/>
            <a:chExt cx="3460130" cy="2962701"/>
          </a:xfrm>
        </p:grpSpPr>
        <p:pic>
          <p:nvPicPr>
            <p:cNvPr id="6" name="Imagen 5" descr="Gráfico&#10;&#10;Descripción generada automáticamente">
              <a:extLst>
                <a:ext uri="{FF2B5EF4-FFF2-40B4-BE49-F238E27FC236}">
                  <a16:creationId xmlns:a16="http://schemas.microsoft.com/office/drawing/2014/main" id="{7D82C631-58E1-2FC5-8902-4149CEA0145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945903" y="3530174"/>
              <a:ext cx="3460130" cy="2962701"/>
            </a:xfrm>
            <a:prstGeom prst="rect">
              <a:avLst/>
            </a:prstGeom>
          </p:spPr>
        </p:pic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EFF95AFB-0D72-AE74-5845-04A6CE4B4FB9}"/>
                </a:ext>
              </a:extLst>
            </p:cNvPr>
            <p:cNvSpPr txBox="1"/>
            <p:nvPr/>
          </p:nvSpPr>
          <p:spPr>
            <a:xfrm>
              <a:off x="3518704" y="5610782"/>
              <a:ext cx="18519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475476">
                <a:buClrTx/>
              </a:pPr>
              <a:r>
                <a:rPr lang="en-GB" kern="1200" dirty="0">
                  <a:solidFill>
                    <a:prstClr val="black"/>
                  </a:solidFill>
                  <a:latin typeface="Calibri Light" panose="020F0302020204030204"/>
                  <a:ea typeface="+mn-ea"/>
                  <a:cs typeface="+mn-cs"/>
                </a:rPr>
                <a:t>Shan et al. (2021)</a:t>
              </a:r>
            </a:p>
          </p:txBody>
        </p:sp>
      </p:grp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618BC486-AF26-4E29-F17A-C54C0EE75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75476">
              <a:buClrTx/>
            </a:pPr>
            <a:r>
              <a:rPr lang="en-GB" kern="1200" dirty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11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5FC92118-251A-1075-37A4-048F628FE8CB}"/>
              </a:ext>
            </a:extLst>
          </p:cNvPr>
          <p:cNvSpPr txBox="1"/>
          <p:nvPr/>
        </p:nvSpPr>
        <p:spPr>
          <a:xfrm>
            <a:off x="71599" y="6021324"/>
            <a:ext cx="8067479" cy="7696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75476">
              <a:buClrTx/>
            </a:pPr>
            <a:r>
              <a:rPr lang="es-ES" sz="1467" kern="1200" dirty="0">
                <a:solidFill>
                  <a:srgbClr val="2152B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- Calibrating the metallicity of M dwarfs in wide physical binaries with F-, G-, and K-primaries - II: carbon, oxygen, and odd-Z iron-peak abundances of the primary stars</a:t>
            </a:r>
          </a:p>
          <a:p>
            <a:pPr defTabSz="475476">
              <a:buClrTx/>
            </a:pPr>
            <a:r>
              <a:rPr lang="es-ES" sz="1467" kern="1200" dirty="0">
                <a:solidFill>
                  <a:srgbClr val="5D5D5D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Duque-Arribas, C.; Tabernero, H. M.; Montes, D,; Caballero, J. A.,  </a:t>
            </a:r>
            <a:r>
              <a:rPr lang="es-ES" sz="1467" kern="1200" dirty="0">
                <a:solidFill>
                  <a:srgbClr val="5D5D5D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2024MNRAS.528.3028D</a:t>
            </a:r>
            <a:endParaRPr lang="es-ES" sz="1467" kern="1200" dirty="0">
              <a:solidFill>
                <a:srgbClr val="5D5D5D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64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uadroTexto 22">
            <a:extLst>
              <a:ext uri="{FF2B5EF4-FFF2-40B4-BE49-F238E27FC236}">
                <a16:creationId xmlns:a16="http://schemas.microsoft.com/office/drawing/2014/main" id="{FC36D9EF-7DDA-6DC4-3E14-E548FDD3E763}"/>
              </a:ext>
            </a:extLst>
          </p:cNvPr>
          <p:cNvSpPr txBox="1"/>
          <p:nvPr/>
        </p:nvSpPr>
        <p:spPr>
          <a:xfrm>
            <a:off x="3496962" y="1492510"/>
            <a:ext cx="8695038" cy="5161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s-E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s-E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SERVAL</a:t>
            </a:r>
            <a:r>
              <a:rPr lang="es-E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  <a:r>
              <a:rPr lang="es-E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SpEctrum</a:t>
            </a:r>
            <a:r>
              <a:rPr lang="es-E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Radial </a:t>
            </a:r>
            <a:r>
              <a:rPr lang="es-E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Velocity</a:t>
            </a:r>
            <a:r>
              <a:rPr lang="es-E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s-E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AnaLyser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Zechmeister</a:t>
            </a:r>
            <a:r>
              <a:rPr lang="es-E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M.; </a:t>
            </a:r>
            <a:r>
              <a:rPr lang="es-E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Reiners</a:t>
            </a:r>
            <a:r>
              <a:rPr lang="es-E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A.; Amado, P. J., et al.  </a:t>
            </a:r>
            <a:r>
              <a:rPr lang="es-E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2018A&amp;A...609A..12Z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GitHub: </a:t>
            </a:r>
            <a:r>
              <a:rPr lang="es-E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4"/>
              </a:rPr>
              <a:t>https://github.com/mzechmeister/serval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ASCL: </a:t>
            </a:r>
            <a:r>
              <a:rPr lang="es-E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5"/>
              </a:rPr>
              <a:t>https://ascl.net/2006.011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STEPAR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an automatic code to infer stellar atmospheric parameters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Tabernero, H. M.; Marfil, E.; Montes, D. et al., </a:t>
            </a:r>
            <a:r>
              <a:rPr lang="es-ES" sz="1800" u="none" strike="noStrike" dirty="0">
                <a:solidFill>
                  <a:srgbClr val="5D5D5D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6"/>
              </a:rPr>
              <a:t>2019A&amp;A...628A.131T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GitHub: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7"/>
              </a:rPr>
              <a:t>https://github.com/hmtabernero/StePar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ASCL: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8"/>
              </a:rPr>
              <a:t>http://ascl.net/1907.018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STEPARSYN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A Bayesian code to infer stellar atmospheric parameters using spectral synthesis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Tabernero, H. M.; Marfil, E.; Montes, D., et al. </a:t>
            </a:r>
            <a:r>
              <a:rPr lang="en-US" sz="1800" u="sng" dirty="0">
                <a:solidFill>
                  <a:srgbClr val="5D5D5D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2022A&amp;A...657A..66T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GitHub: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0"/>
              </a:rPr>
              <a:t>https://github.com/hmtabernero/SteParSyn</a:t>
            </a:r>
            <a:endParaRPr lang="es-E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</a:t>
            </a: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ASCL: </a:t>
            </a:r>
            <a:r>
              <a:rPr lang="es-ES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1"/>
              </a:rPr>
              <a:t>https://ascl.net/2111.016</a:t>
            </a:r>
            <a:r>
              <a:rPr lang="es-E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</p:txBody>
      </p:sp>
      <p:sp>
        <p:nvSpPr>
          <p:cNvPr id="25" name="CuadroTexto 24">
            <a:extLst>
              <a:ext uri="{FF2B5EF4-FFF2-40B4-BE49-F238E27FC236}">
                <a16:creationId xmlns:a16="http://schemas.microsoft.com/office/drawing/2014/main" id="{87BE75A9-D9AD-61BD-A00E-0153583F0478}"/>
              </a:ext>
            </a:extLst>
          </p:cNvPr>
          <p:cNvSpPr txBox="1"/>
          <p:nvPr/>
        </p:nvSpPr>
        <p:spPr>
          <a:xfrm>
            <a:off x="3811030" y="79930"/>
            <a:ext cx="8076170" cy="1265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s-ES" sz="2400" b="1" dirty="0">
                <a:latin typeface="Arial" panose="020B0604020202020204" pitchFamily="34" charset="0"/>
                <a:ea typeface="Arial" panose="020B0604020202020204" pitchFamily="34" charset="0"/>
              </a:rPr>
              <a:t>S</a:t>
            </a:r>
            <a:r>
              <a:rPr lang="es-ES" sz="2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oftware </a:t>
            </a:r>
            <a:r>
              <a:rPr lang="es-ES" sz="24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codes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developed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by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members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group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recent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years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community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at </a:t>
            </a:r>
          </a:p>
          <a:p>
            <a:pPr>
              <a:lnSpc>
                <a:spcPct val="115000"/>
              </a:lnSpc>
            </a:pPr>
            <a:r>
              <a:rPr lang="es-ES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GitHub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y </a:t>
            </a:r>
            <a:r>
              <a:rPr lang="es-ES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ASCL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</a:t>
            </a:r>
            <a:r>
              <a:rPr lang="es-ES" sz="2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Astrophysics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s-ES" sz="2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Source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s-ES" sz="2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Code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Library) o </a:t>
            </a:r>
            <a:r>
              <a:rPr lang="es-ES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Zenodo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s-ES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8554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8360506A-5F2A-5548-6CB0-C1743D2B5F7C}"/>
              </a:ext>
            </a:extLst>
          </p:cNvPr>
          <p:cNvSpPr txBox="1"/>
          <p:nvPr/>
        </p:nvSpPr>
        <p:spPr>
          <a:xfrm>
            <a:off x="2174789" y="1004487"/>
            <a:ext cx="10017211" cy="57697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US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</a:t>
            </a:r>
            <a:r>
              <a:rPr lang="en-US" sz="16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METaMorPHosis</a:t>
            </a:r>
            <a:r>
              <a:rPr lang="en-US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</a:t>
            </a:r>
            <a:r>
              <a:rPr lang="en-US" sz="16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METallicity</a:t>
            </a:r>
            <a:r>
              <a:rPr lang="en-US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for M dwarfs using </a:t>
            </a:r>
            <a:r>
              <a:rPr lang="en-US" sz="16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PHotometry</a:t>
            </a:r>
            <a:endParaRPr lang="es-ES" sz="1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Duque-Arribas, Christian; Montes, David; et al. </a:t>
            </a:r>
            <a:r>
              <a:rPr lang="es-E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3"/>
              </a:rPr>
              <a:t>2022zndo...7428860D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Photometric Calibrations of M-dwarf Metallicity with Markov Chain Monte Carlo and Bayesian Inference 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Duque-Arribas, Christian; Montes, David; et al. </a:t>
            </a:r>
            <a:r>
              <a:rPr lang="es-E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4"/>
              </a:rPr>
              <a:t>2023ApJ...944..106D</a:t>
            </a:r>
            <a:endParaRPr lang="es-ES" u="sng" dirty="0">
              <a:solidFill>
                <a:srgbClr val="0000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</a:t>
            </a: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GitHub:  </a:t>
            </a:r>
            <a:r>
              <a:rPr lang="en-U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5"/>
              </a:rPr>
              <a:t>https://github.com/chrduque/metamorphosis</a:t>
            </a: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</a:t>
            </a:r>
            <a:r>
              <a:rPr lang="es-ES" dirty="0">
                <a:latin typeface="Arial" panose="020B0604020202020204" pitchFamily="34" charset="0"/>
                <a:ea typeface="Arial" panose="020B0604020202020204" pitchFamily="34" charset="0"/>
              </a:rPr>
              <a:t>&gt; </a:t>
            </a:r>
            <a:r>
              <a:rPr lang="es-E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Zenodo</a:t>
            </a:r>
            <a:r>
              <a:rPr lang="es-E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  <a:r>
              <a:rPr lang="es-E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https://zenodo.org/records/7428860</a:t>
            </a:r>
            <a:endParaRPr lang="es-ES" u="sng" dirty="0">
              <a:solidFill>
                <a:srgbClr val="0000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endParaRPr lang="es-ES" sz="1000" u="sng" dirty="0">
              <a:solidFill>
                <a:srgbClr val="0000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s-ES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METaMorPHosis</a:t>
            </a:r>
            <a:r>
              <a:rPr lang="es-E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-NN</a:t>
            </a:r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s-ES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METallicity</a:t>
            </a:r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 </a:t>
            </a:r>
            <a:r>
              <a:rPr lang="es-ES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dwarfs</a:t>
            </a:r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</a:t>
            </a:r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PHotometry</a:t>
            </a:r>
            <a:r>
              <a:rPr lang="es-E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Neural Networks)</a:t>
            </a:r>
          </a:p>
          <a:p>
            <a:pPr>
              <a:lnSpc>
                <a:spcPct val="115000"/>
              </a:lnSpc>
            </a:pP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A neural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approach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determining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photometric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metallicities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M-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dwarf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stars</a:t>
            </a:r>
            <a:endParaRPr lang="es-ES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Duque-Arribas, C., et al. 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2025A&amp;A...698L..12D </a:t>
            </a:r>
            <a:endParaRPr lang="es-ES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GitHub: </a:t>
            </a:r>
            <a:r>
              <a:rPr lang="es-E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https://github.com/chrduque/metamorphosis-NN.git</a:t>
            </a:r>
            <a:r>
              <a:rPr lang="es-ES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</a:pPr>
            <a:endParaRPr lang="es-ES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US" sz="16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iSTARMOD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a Python code to quantify the </a:t>
            </a:r>
            <a:r>
              <a:rPr lang="en-US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chromospheric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activity of FGKM stars using the Spectral Subtraction Technique</a:t>
            </a:r>
            <a:r>
              <a:rPr lang="es-ES" sz="1600" dirty="0"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s-E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Labarga</a:t>
            </a:r>
            <a:r>
              <a:rPr lang="es-E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F.; Montes, D., </a:t>
            </a:r>
            <a:r>
              <a:rPr lang="es-E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2020sea..confE.153L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iSTARMOD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Python Code to Quantify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Chromospheric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Activity by Using the Spectral Subtraction Technique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Labarga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F.; Montes, D., </a:t>
            </a:r>
            <a:r>
              <a:rPr lang="es-ES" b="0" i="0" u="none" strike="noStrike" dirty="0">
                <a:solidFill>
                  <a:srgbClr val="5D5D5D"/>
                </a:solidFill>
                <a:effectLst/>
                <a:latin typeface="Helvetica Neue" panose="02000503000000020004" pitchFamily="2" charset="0"/>
                <a:hlinkClick r:id="rId10"/>
              </a:rPr>
              <a:t>2026AJ....171...15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GitHub: </a:t>
            </a:r>
            <a:r>
              <a:rPr lang="en-U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1"/>
              </a:rPr>
              <a:t>https://github.com/flabarga/iSTARMOD</a:t>
            </a:r>
            <a:r>
              <a:rPr lang="en-U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&gt; </a:t>
            </a:r>
            <a:r>
              <a:rPr lang="en-US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ASCL: </a:t>
            </a:r>
            <a:r>
              <a:rPr lang="en-US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2"/>
              </a:rPr>
              <a:t>https://ascl.net/code/v/4567</a:t>
            </a:r>
            <a:endParaRPr lang="es-ES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es-ES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</a:t>
            </a:r>
            <a:r>
              <a:rPr lang="en-US" sz="16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SteParKin</a:t>
            </a:r>
            <a:r>
              <a:rPr lang="en-US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 Python code to determine Galactic-space velocity components evaluate</a:t>
            </a:r>
            <a:r>
              <a:rPr lang="es-ES" sz="1600" dirty="0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membership to stellar kinematic groups and assign stellar populations</a:t>
            </a:r>
            <a:endParaRPr lang="es-ES" sz="1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Montes, D., et al. 2026, JOSS, in </a:t>
            </a:r>
            <a:r>
              <a:rPr lang="es-E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prep</a:t>
            </a:r>
            <a:r>
              <a:rPr lang="es-E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CARMENES input catalogue of M dwarfs: VIII. Kinematics in the solar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neighbourhood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s-ES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Cortés-Contreras, M.; Caballero, J. A.; Montes, D., et al. </a:t>
            </a:r>
            <a:r>
              <a:rPr lang="es-E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3"/>
              </a:rPr>
              <a:t>2024A&amp;A...692A.206C</a:t>
            </a:r>
            <a:endParaRPr lang="es-ES" u="sng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&gt; GitHub: </a:t>
            </a:r>
            <a:r>
              <a:rPr lang="en-US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4"/>
              </a:rPr>
              <a:t>https://github.com/dmontesg/SteParKin</a:t>
            </a:r>
            <a:endParaRPr lang="es-E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A0F7094-80FC-30B2-6248-A4E2E83B5D42}"/>
              </a:ext>
            </a:extLst>
          </p:cNvPr>
          <p:cNvSpPr txBox="1"/>
          <p:nvPr/>
        </p:nvSpPr>
        <p:spPr>
          <a:xfrm>
            <a:off x="2553730" y="0"/>
            <a:ext cx="9638270" cy="9056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s-ES" sz="2400" b="1" dirty="0">
                <a:latin typeface="Arial" panose="020B0604020202020204" pitchFamily="34" charset="0"/>
                <a:ea typeface="Arial" panose="020B0604020202020204" pitchFamily="34" charset="0"/>
              </a:rPr>
              <a:t>S</a:t>
            </a:r>
            <a:r>
              <a:rPr lang="es-ES" sz="2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oftware </a:t>
            </a:r>
            <a:r>
              <a:rPr lang="es-ES" sz="24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codes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developed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by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members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group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recent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years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s-ES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community</a:t>
            </a:r>
            <a:r>
              <a:rPr lang="es-E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at </a:t>
            </a:r>
            <a:r>
              <a:rPr lang="es-ES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GitHub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y </a:t>
            </a:r>
            <a:r>
              <a:rPr lang="es-ES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ASCL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s-ES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Zenodo</a:t>
            </a:r>
            <a:r>
              <a:rPr lang="es-ES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s-ES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7234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16B6E544-695A-0311-BBB2-A691F5CB5658}"/>
              </a:ext>
            </a:extLst>
          </p:cNvPr>
          <p:cNvSpPr/>
          <p:nvPr/>
        </p:nvSpPr>
        <p:spPr>
          <a:xfrm>
            <a:off x="302792" y="5684129"/>
            <a:ext cx="33454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The CARMENES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search for exoplanets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around M dwarfs.</a:t>
            </a:r>
            <a:endParaRPr lang="en-GB" sz="2000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</p:txBody>
      </p:sp>
      <p:sp>
        <p:nvSpPr>
          <p:cNvPr id="11" name="Título 1">
            <a:extLst>
              <a:ext uri="{FF2B5EF4-FFF2-40B4-BE49-F238E27FC236}">
                <a16:creationId xmlns:a16="http://schemas.microsoft.com/office/drawing/2014/main" id="{01D869E9-969E-C2AF-FDD9-1FA29269D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76" y="3550875"/>
            <a:ext cx="3184362" cy="18423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CARMENES</a:t>
            </a:r>
            <a:br>
              <a:rPr lang="en-GB" b="1" dirty="0"/>
            </a:br>
            <a:r>
              <a:rPr lang="en-GB" dirty="0"/>
              <a:t>science exploitation</a:t>
            </a:r>
          </a:p>
        </p:txBody>
      </p:sp>
      <p:grpSp>
        <p:nvGrpSpPr>
          <p:cNvPr id="4" name="Agrupar 4">
            <a:extLst>
              <a:ext uri="{FF2B5EF4-FFF2-40B4-BE49-F238E27FC236}">
                <a16:creationId xmlns:a16="http://schemas.microsoft.com/office/drawing/2014/main" id="{1ADC8691-A120-7130-846E-936846C6066F}"/>
              </a:ext>
            </a:extLst>
          </p:cNvPr>
          <p:cNvGrpSpPr/>
          <p:nvPr/>
        </p:nvGrpSpPr>
        <p:grpSpPr>
          <a:xfrm>
            <a:off x="4206820" y="158207"/>
            <a:ext cx="7779234" cy="6541585"/>
            <a:chOff x="98450" y="69888"/>
            <a:chExt cx="8931275" cy="6664325"/>
          </a:xfrm>
        </p:grpSpPr>
        <p:sp>
          <p:nvSpPr>
            <p:cNvPr id="5" name="Redondear rectángulo de esquina del mismo lado 4">
              <a:extLst>
                <a:ext uri="{FF2B5EF4-FFF2-40B4-BE49-F238E27FC236}">
                  <a16:creationId xmlns:a16="http://schemas.microsoft.com/office/drawing/2014/main" id="{AB5F2720-05BD-E9B6-C0D4-1474A796E9E9}"/>
                </a:ext>
              </a:extLst>
            </p:cNvPr>
            <p:cNvSpPr/>
            <p:nvPr/>
          </p:nvSpPr>
          <p:spPr>
            <a:xfrm>
              <a:off x="98450" y="69888"/>
              <a:ext cx="8931275" cy="6664325"/>
            </a:xfrm>
            <a:prstGeom prst="round2SameRect">
              <a:avLst>
                <a:gd name="adj1" fmla="val 3561"/>
                <a:gd name="adj2" fmla="val 2352"/>
              </a:avLst>
            </a:prstGeom>
            <a:solidFill>
              <a:sysClr val="window" lastClr="FFFFFF"/>
            </a:solidFill>
            <a:ln w="19050" cap="flat" cmpd="sng" algn="ctr">
              <a:solidFill>
                <a:srgbClr val="FF0000"/>
              </a:solidFill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lIns="86901" tIns="43450" rIns="86901" bIns="43450" anchor="ctr"/>
            <a:lstStyle/>
            <a:p>
              <a:pPr marL="0" marR="0" lvl="0" indent="0" algn="ctr" defTabSz="434502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ES_tradnl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7" name="Picture 2" descr="C:\zvezda\Banners\CARMENES\new_carmenes\3.jpg">
              <a:extLst>
                <a:ext uri="{FF2B5EF4-FFF2-40B4-BE49-F238E27FC236}">
                  <a16:creationId xmlns:a16="http://schemas.microsoft.com/office/drawing/2014/main" id="{3B21C3D8-737D-6E9A-DF8E-E91E6BDF99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4424" y="204846"/>
              <a:ext cx="1508058" cy="12271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DA35D74A-815E-4E81-6081-B0E12FC038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527" y="158618"/>
              <a:ext cx="7512598" cy="658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86910" tIns="43455" rIns="86910" bIns="43455">
              <a:spAutoFit/>
            </a:bodyPr>
            <a:lstStyle/>
            <a:p>
              <a:pPr defTabSz="430905"/>
              <a:r>
                <a:rPr lang="es-ES" sz="2400" dirty="0" err="1">
                  <a:solidFill>
                    <a:srgbClr val="404040"/>
                  </a:solidFill>
                  <a:latin typeface="Century Gothic" charset="0"/>
                </a:rPr>
                <a:t>Confirmation</a:t>
              </a:r>
              <a:r>
                <a:rPr lang="es-ES" sz="2400" dirty="0">
                  <a:solidFill>
                    <a:srgbClr val="404040"/>
                  </a:solidFill>
                  <a:latin typeface="Century Gothic" charset="0"/>
                </a:rPr>
                <a:t> of </a:t>
              </a:r>
              <a:r>
                <a:rPr lang="es-ES" sz="2400" dirty="0" err="1">
                  <a:solidFill>
                    <a:srgbClr val="404040"/>
                  </a:solidFill>
                  <a:latin typeface="Century Gothic" charset="0"/>
                </a:rPr>
                <a:t>exoplanets</a:t>
              </a:r>
              <a:endParaRPr lang="es-ES" sz="2400" dirty="0">
                <a:solidFill>
                  <a:srgbClr val="404040"/>
                </a:solidFill>
                <a:latin typeface="Century Gothic" charset="0"/>
              </a:endParaRPr>
            </a:p>
          </p:txBody>
        </p:sp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1EDBE346-C1EB-CF03-5FBF-1F97A06981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65807" y="908723"/>
              <a:ext cx="7358527" cy="1236233"/>
            </a:xfrm>
            <a:prstGeom prst="rect">
              <a:avLst/>
            </a:prstGeom>
          </p:spPr>
        </p:pic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87B55B34-B207-ADCC-797F-C4CD8361B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11560" y="2347981"/>
              <a:ext cx="7776864" cy="4321387"/>
            </a:xfrm>
            <a:prstGeom prst="rect">
              <a:avLst/>
            </a:prstGeom>
          </p:spPr>
        </p:pic>
        <p:sp>
          <p:nvSpPr>
            <p:cNvPr id="12" name="Rectángulo 11">
              <a:extLst>
                <a:ext uri="{FF2B5EF4-FFF2-40B4-BE49-F238E27FC236}">
                  <a16:creationId xmlns:a16="http://schemas.microsoft.com/office/drawing/2014/main" id="{244C7BD1-5BCF-18E6-B716-48F68D7D06B0}"/>
                </a:ext>
              </a:extLst>
            </p:cNvPr>
            <p:cNvSpPr/>
            <p:nvPr/>
          </p:nvSpPr>
          <p:spPr>
            <a:xfrm>
              <a:off x="6516518" y="1835538"/>
              <a:ext cx="2457397" cy="354828"/>
            </a:xfrm>
            <a:prstGeom prst="rect">
              <a:avLst/>
            </a:prstGeom>
            <a:solidFill>
              <a:sysClr val="window" lastClr="FFFFFF"/>
            </a:solidFill>
          </p:spPr>
          <p:txBody>
            <a:bodyPr wrap="square" lIns="91360" tIns="45682" rIns="91360" bIns="45682">
              <a:spAutoFit/>
            </a:bodyPr>
            <a:lstStyle/>
            <a:p>
              <a:pPr marL="0" marR="0" lvl="0" indent="0" defTabSz="45523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s-IS" sz="1000" b="0" i="0" u="none" strike="noStrike" kern="0" cap="none" spc="0" normalizeH="0" baseline="0" noProof="0" dirty="0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Century Gothic" charset="0"/>
                  <a:cs typeface="Century Gothic" charset="0"/>
                  <a:hlinkClick r:id="rId6"/>
                </a:rPr>
                <a:t>2018A&amp;A...609A.117T</a:t>
              </a:r>
              <a:endParaRPr kumimoji="0" lang="is-IS" sz="100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entury Gothic" charset="0"/>
                <a:cs typeface="Century Gothic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12309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16B6E544-695A-0311-BBB2-A691F5CB5658}"/>
              </a:ext>
            </a:extLst>
          </p:cNvPr>
          <p:cNvSpPr/>
          <p:nvPr/>
        </p:nvSpPr>
        <p:spPr>
          <a:xfrm>
            <a:off x="302792" y="5684129"/>
            <a:ext cx="33454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The CARMENES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search for exoplanets </a:t>
            </a:r>
          </a:p>
          <a:p>
            <a:pPr defTabSz="356616">
              <a:buClrTx/>
              <a:buFontTx/>
              <a:buNone/>
            </a:pPr>
            <a:r>
              <a:rPr lang="en-GB" sz="2000" b="1" kern="1200" dirty="0">
                <a:solidFill>
                  <a:prstClr val="black"/>
                </a:solidFill>
                <a:latin typeface="Rockwell"/>
                <a:ea typeface="+mn-ea"/>
                <a:cs typeface="+mn-cs"/>
              </a:rPr>
              <a:t>around M dwarfs.</a:t>
            </a:r>
            <a:endParaRPr lang="en-GB" sz="2000" kern="1200" dirty="0">
              <a:solidFill>
                <a:prstClr val="black"/>
              </a:solidFill>
              <a:latin typeface="Rockwell"/>
              <a:ea typeface="+mn-ea"/>
              <a:cs typeface="+mn-cs"/>
            </a:endParaRPr>
          </a:p>
        </p:txBody>
      </p:sp>
      <p:sp>
        <p:nvSpPr>
          <p:cNvPr id="11" name="Título 1">
            <a:extLst>
              <a:ext uri="{FF2B5EF4-FFF2-40B4-BE49-F238E27FC236}">
                <a16:creationId xmlns:a16="http://schemas.microsoft.com/office/drawing/2014/main" id="{01D869E9-969E-C2AF-FDD9-1FA29269D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76" y="3550875"/>
            <a:ext cx="3184362" cy="18423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CARMENES</a:t>
            </a:r>
            <a:br>
              <a:rPr lang="en-GB" b="1" dirty="0"/>
            </a:br>
            <a:r>
              <a:rPr lang="en-GB" dirty="0"/>
              <a:t>science exploitation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67A71F01-8620-08F4-E5D6-96A9B0A32C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7410" y="1715388"/>
            <a:ext cx="827704" cy="78356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4098BAEC-AD7A-DF61-998B-EAE6E0D319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3957" y="0"/>
            <a:ext cx="8668043" cy="4880919"/>
          </a:xfrm>
          <a:prstGeom prst="rect">
            <a:avLst/>
          </a:prstGeom>
        </p:spPr>
      </p:pic>
      <p:sp>
        <p:nvSpPr>
          <p:cNvPr id="17" name="Rectángulo redondeado 16">
            <a:extLst>
              <a:ext uri="{FF2B5EF4-FFF2-40B4-BE49-F238E27FC236}">
                <a16:creationId xmlns:a16="http://schemas.microsoft.com/office/drawing/2014/main" id="{FE476049-64F3-6B73-4428-81EE7557336E}"/>
              </a:ext>
            </a:extLst>
          </p:cNvPr>
          <p:cNvSpPr/>
          <p:nvPr/>
        </p:nvSpPr>
        <p:spPr>
          <a:xfrm>
            <a:off x="3523957" y="5103884"/>
            <a:ext cx="8499167" cy="1766473"/>
          </a:xfrm>
          <a:prstGeom prst="roundRect">
            <a:avLst/>
          </a:prstGeom>
          <a:gradFill flip="none" rotWithShape="1">
            <a:gsLst>
              <a:gs pos="0">
                <a:srgbClr val="70AD47">
                  <a:lumMod val="5000"/>
                  <a:lumOff val="95000"/>
                </a:srgbClr>
              </a:gs>
              <a:gs pos="74000">
                <a:srgbClr val="70AD47">
                  <a:lumMod val="45000"/>
                  <a:lumOff val="55000"/>
                </a:srgbClr>
              </a:gs>
              <a:gs pos="83000">
                <a:srgbClr val="70AD47">
                  <a:lumMod val="45000"/>
                  <a:lumOff val="55000"/>
                </a:srgbClr>
              </a:gs>
              <a:gs pos="100000">
                <a:srgbClr val="70AD47">
                  <a:lumMod val="30000"/>
                  <a:lumOff val="70000"/>
                </a:srgbClr>
              </a:gs>
            </a:gsLst>
            <a:lin ang="5400000" scaled="1"/>
            <a:tileRect/>
          </a:gra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>
              <a:buClrTx/>
              <a:buFontTx/>
              <a:buNone/>
              <a:defRPr/>
            </a:pP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The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new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planets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cover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a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broad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region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of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the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parameter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space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</a:p>
          <a:p>
            <a:pPr>
              <a:buClrTx/>
              <a:buFontTx/>
              <a:buNone/>
              <a:defRPr/>
            </a:pP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(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stellar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host and orbital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period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)</a:t>
            </a:r>
          </a:p>
          <a:p>
            <a:pPr>
              <a:buClrTx/>
              <a:buFontTx/>
              <a:buNone/>
              <a:defRPr/>
            </a:pPr>
            <a:endParaRPr lang="es-ES" sz="1800" dirty="0">
              <a:solidFill>
                <a:prstClr val="black"/>
              </a:solidFill>
              <a:latin typeface="Comic Sans MS" panose="030F0902030302020204" pitchFamily="66" charset="0"/>
              <a:ea typeface="+mn-ea"/>
              <a:cs typeface="+mn-cs"/>
            </a:endParaRPr>
          </a:p>
          <a:p>
            <a:pPr>
              <a:buClrTx/>
              <a:buFontTx/>
              <a:buNone/>
              <a:defRPr/>
            </a:pP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Remarkable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: CARMENES has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discovered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the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half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of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RV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planets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</a:p>
          <a:p>
            <a:pPr>
              <a:buClrTx/>
              <a:buFontTx/>
              <a:buNone/>
              <a:defRPr/>
            </a:pP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known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to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orbit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star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of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mass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below</a:t>
            </a:r>
            <a:r>
              <a:rPr lang="es-ES" sz="1800" dirty="0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 0.25 </a:t>
            </a:r>
            <a:r>
              <a:rPr lang="es-ES" sz="1800" dirty="0" err="1">
                <a:solidFill>
                  <a:prstClr val="black"/>
                </a:solidFill>
                <a:latin typeface="Comic Sans MS" panose="030F0902030302020204" pitchFamily="66" charset="0"/>
                <a:ea typeface="+mn-ea"/>
                <a:cs typeface="+mn-cs"/>
              </a:rPr>
              <a:t>Msun</a:t>
            </a:r>
            <a:endParaRPr lang="es-ES" sz="1800" dirty="0">
              <a:solidFill>
                <a:prstClr val="black"/>
              </a:solidFill>
              <a:latin typeface="Comic Sans MS" panose="030F0902030302020204" pitchFamily="66" charset="0"/>
              <a:ea typeface="+mn-ea"/>
              <a:cs typeface="+mn-cs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9719F708-A547-6672-B905-B46AB5991C7A}"/>
              </a:ext>
            </a:extLst>
          </p:cNvPr>
          <p:cNvSpPr txBox="1"/>
          <p:nvPr/>
        </p:nvSpPr>
        <p:spPr>
          <a:xfrm>
            <a:off x="3523957" y="4619309"/>
            <a:ext cx="3299570" cy="261610"/>
          </a:xfrm>
          <a:prstGeom prst="rect">
            <a:avLst/>
          </a:prstGeom>
          <a:solidFill>
            <a:sysClr val="window" lastClr="FFFFFF"/>
          </a:solidFill>
        </p:spPr>
        <p:txBody>
          <a:bodyPr wrap="square">
            <a:spAutoFit/>
          </a:bodyPr>
          <a:lstStyle/>
          <a:p>
            <a:pPr marL="0" marR="0" lvl="0" indent="0" defTabSz="60261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  <a:cs typeface="+mn-cs"/>
              </a:rPr>
              <a:t>Ribas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  <a:cs typeface="+mn-cs"/>
              </a:rPr>
              <a:t>, et al.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  <a:cs typeface="+mn-cs"/>
                <a:hlinkClick r:id="rId5"/>
              </a:rPr>
              <a:t>2023, A&amp;A 670, A139</a:t>
            </a:r>
            <a:endParaRPr kumimoji="0" lang="es-ES" sz="11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50834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FCFBB579-CFA4-DB92-8E4F-2F75C2FE71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06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0154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F0876034-5F93-B345-BC77-0A08C7BBD415}"/>
              </a:ext>
            </a:extLst>
          </p:cNvPr>
          <p:cNvSpPr txBox="1"/>
          <p:nvPr/>
        </p:nvSpPr>
        <p:spPr>
          <a:xfrm>
            <a:off x="1828799" y="330010"/>
            <a:ext cx="10243752" cy="63709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s-ES" sz="2400" dirty="0" err="1"/>
              <a:t>It</a:t>
            </a:r>
            <a:r>
              <a:rPr lang="es-ES" sz="2400" dirty="0"/>
              <a:t> </a:t>
            </a:r>
            <a:r>
              <a:rPr lang="es-ES" sz="2400" dirty="0" err="1"/>
              <a:t>is</a:t>
            </a:r>
            <a:r>
              <a:rPr lang="es-ES" sz="2400" dirty="0"/>
              <a:t> </a:t>
            </a:r>
            <a:r>
              <a:rPr lang="es-ES" sz="2400" dirty="0" err="1"/>
              <a:t>also</a:t>
            </a:r>
            <a:r>
              <a:rPr lang="es-ES" sz="2400" dirty="0"/>
              <a:t> </a:t>
            </a:r>
            <a:r>
              <a:rPr lang="es-ES" sz="2400" dirty="0" err="1"/>
              <a:t>planned</a:t>
            </a:r>
            <a:r>
              <a:rPr lang="es-ES" sz="2400" dirty="0"/>
              <a:t> </a:t>
            </a:r>
            <a:r>
              <a:rPr lang="es-ES" sz="2400" dirty="0" err="1"/>
              <a:t>to</a:t>
            </a:r>
            <a:r>
              <a:rPr lang="es-ES" sz="2400" dirty="0"/>
              <a:t> </a:t>
            </a:r>
            <a:r>
              <a:rPr lang="es-ES" sz="2400" dirty="0" err="1"/>
              <a:t>request</a:t>
            </a:r>
            <a:r>
              <a:rPr lang="es-ES" sz="2400" dirty="0"/>
              <a:t> a </a:t>
            </a:r>
            <a:r>
              <a:rPr lang="es-ES" sz="2400" dirty="0" err="1"/>
              <a:t>further</a:t>
            </a:r>
            <a:r>
              <a:rPr lang="es-ES" sz="2400" dirty="0"/>
              <a:t> </a:t>
            </a:r>
            <a:r>
              <a:rPr lang="es-ES" sz="2400" b="1" dirty="0" err="1"/>
              <a:t>extension</a:t>
            </a:r>
            <a:r>
              <a:rPr lang="es-ES" sz="2400" b="1" dirty="0"/>
              <a:t> </a:t>
            </a:r>
            <a:r>
              <a:rPr lang="es-ES" sz="2400" b="1" dirty="0" err="1"/>
              <a:t>of</a:t>
            </a:r>
            <a:r>
              <a:rPr lang="es-ES" sz="2400" b="1" dirty="0"/>
              <a:t> </a:t>
            </a:r>
            <a:r>
              <a:rPr lang="es-ES" sz="2400" b="1" dirty="0" err="1"/>
              <a:t>the</a:t>
            </a:r>
            <a:r>
              <a:rPr lang="es-ES" sz="2400" b="1" dirty="0"/>
              <a:t> </a:t>
            </a:r>
            <a:r>
              <a:rPr lang="es-ES" sz="2400" b="1" dirty="0" err="1"/>
              <a:t>legacy</a:t>
            </a:r>
            <a:r>
              <a:rPr lang="es-ES" sz="2400" b="1" dirty="0"/>
              <a:t> </a:t>
            </a:r>
            <a:r>
              <a:rPr lang="es-ES" sz="2400" b="1" dirty="0" err="1"/>
              <a:t>program</a:t>
            </a:r>
            <a:r>
              <a:rPr lang="es-ES" sz="2400" b="1" dirty="0"/>
              <a:t> </a:t>
            </a:r>
            <a:r>
              <a:rPr lang="es-ES" sz="2400" dirty="0"/>
              <a:t>after 2026, and </a:t>
            </a:r>
            <a:r>
              <a:rPr lang="es-ES" sz="2400" dirty="0" err="1"/>
              <a:t>participation</a:t>
            </a:r>
            <a:r>
              <a:rPr lang="es-ES" sz="2400" dirty="0"/>
              <a:t> </a:t>
            </a:r>
            <a:r>
              <a:rPr lang="es-ES" sz="2400" dirty="0" err="1"/>
              <a:t>is</a:t>
            </a:r>
            <a:r>
              <a:rPr lang="es-ES" sz="2400" dirty="0"/>
              <a:t> </a:t>
            </a:r>
            <a:r>
              <a:rPr lang="es-ES" sz="2400" dirty="0" err="1"/>
              <a:t>beginning</a:t>
            </a:r>
            <a:r>
              <a:rPr lang="es-ES" sz="2400" dirty="0"/>
              <a:t> in a new </a:t>
            </a:r>
            <a:r>
              <a:rPr lang="es-ES" sz="2400" dirty="0" err="1"/>
              <a:t>program</a:t>
            </a:r>
            <a:r>
              <a:rPr lang="es-ES" sz="2400" dirty="0"/>
              <a:t> </a:t>
            </a:r>
            <a:r>
              <a:rPr lang="es-ES" sz="2400" dirty="0" err="1"/>
              <a:t>for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precise </a:t>
            </a:r>
            <a:r>
              <a:rPr lang="es-ES" sz="2400" dirty="0" err="1"/>
              <a:t>study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atmospheres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rocky</a:t>
            </a:r>
            <a:r>
              <a:rPr lang="es-ES" sz="2400" dirty="0"/>
              <a:t> </a:t>
            </a:r>
            <a:r>
              <a:rPr lang="es-ES" sz="2400" dirty="0" err="1"/>
              <a:t>planets</a:t>
            </a:r>
            <a:r>
              <a:rPr lang="es-ES" sz="2400" dirty="0"/>
              <a:t> </a:t>
            </a:r>
            <a:r>
              <a:rPr lang="es-ES" sz="2400" dirty="0" err="1"/>
              <a:t>transiting</a:t>
            </a:r>
            <a:r>
              <a:rPr lang="es-ES" sz="2400" dirty="0"/>
              <a:t> M </a:t>
            </a:r>
            <a:r>
              <a:rPr lang="es-ES" sz="2400" dirty="0" err="1"/>
              <a:t>dwarfs</a:t>
            </a:r>
            <a:r>
              <a:rPr lang="es-ES" sz="2400" dirty="0"/>
              <a:t> </a:t>
            </a:r>
            <a:r>
              <a:rPr lang="es-ES" sz="2400" dirty="0" err="1"/>
              <a:t>with</a:t>
            </a:r>
            <a:r>
              <a:rPr lang="es-ES" sz="2400" dirty="0"/>
              <a:t> CARMENES, in </a:t>
            </a:r>
            <a:r>
              <a:rPr lang="es-ES" sz="2400" dirty="0" err="1"/>
              <a:t>collaboration</a:t>
            </a:r>
            <a:r>
              <a:rPr lang="es-ES" sz="2400" dirty="0"/>
              <a:t> </a:t>
            </a:r>
            <a:r>
              <a:rPr lang="es-ES" sz="2400" dirty="0" err="1"/>
              <a:t>with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Director's</a:t>
            </a:r>
            <a:r>
              <a:rPr lang="es-ES" sz="2400" dirty="0"/>
              <a:t> </a:t>
            </a:r>
            <a:r>
              <a:rPr lang="es-ES" sz="2400" dirty="0" err="1"/>
              <a:t>Discretionary</a:t>
            </a:r>
            <a:r>
              <a:rPr lang="es-ES" sz="2400" dirty="0"/>
              <a:t> Time (DDT)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JWST and HST </a:t>
            </a:r>
            <a:r>
              <a:rPr lang="es-ES" sz="2400" dirty="0" err="1"/>
              <a:t>space</a:t>
            </a:r>
            <a:r>
              <a:rPr lang="es-ES" sz="2400" dirty="0"/>
              <a:t> </a:t>
            </a:r>
            <a:r>
              <a:rPr lang="es-ES" sz="2400" dirty="0" err="1"/>
              <a:t>telescopes</a:t>
            </a:r>
            <a:r>
              <a:rPr lang="es-ES" sz="2400" dirty="0"/>
              <a:t> (Rocky </a:t>
            </a:r>
            <a:r>
              <a:rPr lang="es-ES" sz="2400" dirty="0" err="1"/>
              <a:t>Worlds</a:t>
            </a:r>
            <a:r>
              <a:rPr lang="es-ES" sz="2400" dirty="0"/>
              <a:t> DDT </a:t>
            </a:r>
            <a:r>
              <a:rPr lang="es-ES" sz="2400" dirty="0" err="1"/>
              <a:t>program</a:t>
            </a:r>
            <a:r>
              <a:rPr lang="es-ES" sz="2400" dirty="0"/>
              <a:t>). </a:t>
            </a:r>
            <a:r>
              <a:rPr lang="es-ES" sz="2400" dirty="0" err="1"/>
              <a:t>This</a:t>
            </a:r>
            <a:r>
              <a:rPr lang="es-ES" sz="2400" dirty="0"/>
              <a:t> </a:t>
            </a:r>
            <a:r>
              <a:rPr lang="es-ES" sz="2400" dirty="0" err="1"/>
              <a:t>requires</a:t>
            </a:r>
            <a:r>
              <a:rPr lang="es-ES" sz="2400" dirty="0"/>
              <a:t> </a:t>
            </a:r>
            <a:r>
              <a:rPr lang="es-ES" sz="2400" dirty="0" err="1"/>
              <a:t>ground-based</a:t>
            </a:r>
            <a:r>
              <a:rPr lang="es-ES" sz="2400" dirty="0"/>
              <a:t> </a:t>
            </a:r>
            <a:r>
              <a:rPr lang="es-ES" sz="2400" dirty="0" err="1"/>
              <a:t>observations</a:t>
            </a:r>
            <a:r>
              <a:rPr lang="es-ES" sz="2400" dirty="0"/>
              <a:t> </a:t>
            </a:r>
            <a:r>
              <a:rPr lang="es-ES" sz="2400" dirty="0" err="1"/>
              <a:t>to</a:t>
            </a:r>
            <a:r>
              <a:rPr lang="es-ES" sz="2400" dirty="0"/>
              <a:t> </a:t>
            </a:r>
            <a:r>
              <a:rPr lang="es-ES" sz="2400" dirty="0" err="1"/>
              <a:t>accurately</a:t>
            </a:r>
            <a:r>
              <a:rPr lang="es-ES" sz="2400" dirty="0"/>
              <a:t> determine </a:t>
            </a:r>
            <a:r>
              <a:rPr lang="es-ES" sz="2400" dirty="0" err="1"/>
              <a:t>density</a:t>
            </a:r>
            <a:r>
              <a:rPr lang="es-ES" sz="2400" dirty="0"/>
              <a:t>, escape </a:t>
            </a:r>
            <a:r>
              <a:rPr lang="es-ES" sz="2400" dirty="0" err="1"/>
              <a:t>velocity</a:t>
            </a:r>
            <a:r>
              <a:rPr lang="es-ES" sz="2400" dirty="0"/>
              <a:t>, and </a:t>
            </a:r>
            <a:r>
              <a:rPr lang="es-ES" sz="2400" dirty="0" err="1"/>
              <a:t>ephemeris</a:t>
            </a:r>
            <a:r>
              <a:rPr lang="es-ES" sz="2400" dirty="0"/>
              <a:t> data, </a:t>
            </a:r>
            <a:r>
              <a:rPr lang="es-ES" sz="2400" dirty="0" err="1"/>
              <a:t>which</a:t>
            </a:r>
            <a:r>
              <a:rPr lang="es-ES" sz="2400" dirty="0"/>
              <a:t> </a:t>
            </a:r>
            <a:r>
              <a:rPr lang="es-ES" sz="2400" dirty="0" err="1"/>
              <a:t>will</a:t>
            </a:r>
            <a:r>
              <a:rPr lang="es-ES" sz="2400" dirty="0"/>
              <a:t> </a:t>
            </a:r>
            <a:r>
              <a:rPr lang="es-ES" sz="2400" dirty="0" err="1"/>
              <a:t>allow</a:t>
            </a:r>
            <a:r>
              <a:rPr lang="es-ES" sz="2400" dirty="0"/>
              <a:t> </a:t>
            </a:r>
            <a:r>
              <a:rPr lang="es-ES" sz="2400" dirty="0" err="1"/>
              <a:t>for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proper</a:t>
            </a:r>
            <a:r>
              <a:rPr lang="es-ES" sz="2400" dirty="0"/>
              <a:t> </a:t>
            </a:r>
            <a:r>
              <a:rPr lang="es-ES" sz="2400" dirty="0" err="1"/>
              <a:t>planning</a:t>
            </a:r>
            <a:r>
              <a:rPr lang="es-ES" sz="2400" dirty="0"/>
              <a:t> and </a:t>
            </a:r>
            <a:r>
              <a:rPr lang="es-ES" sz="2400" dirty="0" err="1"/>
              <a:t>utilization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JWST </a:t>
            </a:r>
            <a:r>
              <a:rPr lang="es-ES" sz="2400" dirty="0" err="1"/>
              <a:t>observations</a:t>
            </a:r>
            <a:r>
              <a:rPr lang="es-ES" sz="2400" dirty="0"/>
              <a:t>. </a:t>
            </a:r>
          </a:p>
          <a:p>
            <a:endParaRPr lang="es-ES" sz="2400" dirty="0"/>
          </a:p>
          <a:p>
            <a:r>
              <a:rPr lang="es-ES" sz="2400" dirty="0" err="1"/>
              <a:t>Improvements</a:t>
            </a:r>
            <a:r>
              <a:rPr lang="es-ES" sz="2400" dirty="0"/>
              <a:t> </a:t>
            </a:r>
            <a:r>
              <a:rPr lang="es-ES" sz="2400" dirty="0" err="1"/>
              <a:t>to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instrument</a:t>
            </a:r>
            <a:r>
              <a:rPr lang="es-ES" sz="2400" dirty="0"/>
              <a:t> </a:t>
            </a:r>
            <a:r>
              <a:rPr lang="es-ES" sz="2400" dirty="0" err="1"/>
              <a:t>with</a:t>
            </a:r>
            <a:r>
              <a:rPr lang="es-ES" sz="2400" dirty="0"/>
              <a:t> </a:t>
            </a:r>
            <a:r>
              <a:rPr lang="es-ES" sz="2400" b="1" dirty="0"/>
              <a:t>CARMENES+</a:t>
            </a:r>
            <a:r>
              <a:rPr lang="es-ES" sz="2400" dirty="0"/>
              <a:t> and </a:t>
            </a:r>
            <a:r>
              <a:rPr lang="es-ES" sz="2400" dirty="0" err="1"/>
              <a:t>preparations</a:t>
            </a:r>
            <a:r>
              <a:rPr lang="es-ES" sz="2400" dirty="0"/>
              <a:t> </a:t>
            </a:r>
            <a:r>
              <a:rPr lang="es-ES" sz="2400" dirty="0" err="1"/>
              <a:t>for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PLATO </a:t>
            </a:r>
            <a:r>
              <a:rPr lang="es-ES" sz="2400" dirty="0" err="1"/>
              <a:t>mission</a:t>
            </a:r>
            <a:r>
              <a:rPr lang="es-ES" sz="2400" dirty="0"/>
              <a:t> are </a:t>
            </a:r>
            <a:r>
              <a:rPr lang="es-ES" sz="2400" dirty="0" err="1"/>
              <a:t>underway</a:t>
            </a:r>
            <a:r>
              <a:rPr lang="es-ES" sz="2400" dirty="0"/>
              <a:t>, </a:t>
            </a:r>
            <a:r>
              <a:rPr lang="es-ES" sz="2400" dirty="0" err="1"/>
              <a:t>positioning</a:t>
            </a:r>
            <a:r>
              <a:rPr lang="es-ES" sz="2400" dirty="0"/>
              <a:t> </a:t>
            </a:r>
            <a:r>
              <a:rPr lang="es-ES" sz="2400" dirty="0" err="1"/>
              <a:t>it</a:t>
            </a:r>
            <a:r>
              <a:rPr lang="es-ES" sz="2400" dirty="0"/>
              <a:t> as </a:t>
            </a:r>
            <a:r>
              <a:rPr lang="es-ES" sz="2400" dirty="0" err="1"/>
              <a:t>one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main</a:t>
            </a:r>
            <a:r>
              <a:rPr lang="es-ES" sz="2400" dirty="0"/>
              <a:t> </a:t>
            </a:r>
            <a:r>
              <a:rPr lang="es-ES" sz="2400" dirty="0" err="1"/>
              <a:t>instruments</a:t>
            </a:r>
            <a:r>
              <a:rPr lang="es-ES" sz="2400" dirty="0"/>
              <a:t> </a:t>
            </a:r>
            <a:r>
              <a:rPr lang="es-ES" sz="2400" dirty="0" err="1"/>
              <a:t>that</a:t>
            </a:r>
            <a:r>
              <a:rPr lang="es-ES" sz="2400" dirty="0"/>
              <a:t> </a:t>
            </a:r>
            <a:r>
              <a:rPr lang="es-ES" sz="2400" dirty="0" err="1"/>
              <a:t>could</a:t>
            </a:r>
            <a:r>
              <a:rPr lang="es-ES" sz="2400" dirty="0"/>
              <a:t> </a:t>
            </a:r>
            <a:r>
              <a:rPr lang="es-ES" sz="2400" dirty="0" err="1"/>
              <a:t>perform</a:t>
            </a:r>
            <a:r>
              <a:rPr lang="es-ES" sz="2400" dirty="0"/>
              <a:t> radial </a:t>
            </a:r>
            <a:r>
              <a:rPr lang="es-ES" sz="2400" dirty="0" err="1"/>
              <a:t>velocity</a:t>
            </a:r>
            <a:r>
              <a:rPr lang="es-ES" sz="2400" dirty="0"/>
              <a:t> tracking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exoplanet</a:t>
            </a:r>
            <a:r>
              <a:rPr lang="es-ES" sz="2400" dirty="0"/>
              <a:t> candidates </a:t>
            </a:r>
            <a:r>
              <a:rPr lang="es-ES" sz="2400" dirty="0" err="1"/>
              <a:t>identified</a:t>
            </a:r>
            <a:r>
              <a:rPr lang="es-ES" sz="2400" dirty="0"/>
              <a:t> </a:t>
            </a:r>
            <a:r>
              <a:rPr lang="es-ES" sz="2400" dirty="0" err="1"/>
              <a:t>by</a:t>
            </a:r>
            <a:r>
              <a:rPr lang="es-ES" sz="2400" dirty="0"/>
              <a:t> PLATO in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northern</a:t>
            </a:r>
            <a:r>
              <a:rPr lang="es-ES" sz="2400" dirty="0"/>
              <a:t> </a:t>
            </a:r>
            <a:r>
              <a:rPr lang="es-ES" sz="2400" dirty="0" err="1"/>
              <a:t>hemisphere</a:t>
            </a:r>
            <a:r>
              <a:rPr lang="es-ES" sz="2400" dirty="0"/>
              <a:t>. </a:t>
            </a:r>
          </a:p>
          <a:p>
            <a:endParaRPr lang="es-ES" sz="2400" dirty="0"/>
          </a:p>
          <a:p>
            <a:r>
              <a:rPr lang="es-ES" sz="2400" dirty="0" err="1"/>
              <a:t>Preparations</a:t>
            </a:r>
            <a:r>
              <a:rPr lang="es-ES" sz="2400" dirty="0"/>
              <a:t> are </a:t>
            </a:r>
            <a:r>
              <a:rPr lang="es-ES" sz="2400" dirty="0" err="1"/>
              <a:t>also</a:t>
            </a:r>
            <a:r>
              <a:rPr lang="es-ES" sz="2400" dirty="0"/>
              <a:t> </a:t>
            </a:r>
            <a:r>
              <a:rPr lang="es-ES" sz="2400" dirty="0" err="1"/>
              <a:t>being</a:t>
            </a:r>
            <a:r>
              <a:rPr lang="es-ES" sz="2400" dirty="0"/>
              <a:t> </a:t>
            </a:r>
            <a:r>
              <a:rPr lang="es-ES" sz="2400" dirty="0" err="1"/>
              <a:t>made</a:t>
            </a:r>
            <a:r>
              <a:rPr lang="es-ES" sz="2400" dirty="0"/>
              <a:t> </a:t>
            </a:r>
            <a:r>
              <a:rPr lang="es-ES" sz="2400" dirty="0" err="1"/>
              <a:t>for</a:t>
            </a:r>
            <a:r>
              <a:rPr lang="es-ES" sz="2400" dirty="0"/>
              <a:t> </a:t>
            </a:r>
            <a:r>
              <a:rPr lang="es-ES" sz="2400" dirty="0" err="1"/>
              <a:t>potential</a:t>
            </a:r>
            <a:r>
              <a:rPr lang="es-ES" sz="2400" dirty="0"/>
              <a:t> </a:t>
            </a:r>
            <a:r>
              <a:rPr lang="es-ES" sz="2400" b="1" dirty="0" err="1"/>
              <a:t>participation</a:t>
            </a:r>
            <a:r>
              <a:rPr lang="es-ES" sz="2400" b="1" dirty="0"/>
              <a:t> in </a:t>
            </a:r>
            <a:r>
              <a:rPr lang="es-ES" sz="2400" b="1" dirty="0" err="1"/>
              <a:t>other</a:t>
            </a:r>
            <a:r>
              <a:rPr lang="es-ES" sz="2400" b="1" dirty="0"/>
              <a:t> </a:t>
            </a:r>
            <a:r>
              <a:rPr lang="es-ES" sz="2400" b="1" dirty="0" err="1"/>
              <a:t>spectrographs</a:t>
            </a:r>
            <a:r>
              <a:rPr lang="es-ES" sz="2400" b="1" dirty="0"/>
              <a:t> and </a:t>
            </a:r>
            <a:r>
              <a:rPr lang="es-ES" sz="2400" b="1" dirty="0" err="1"/>
              <a:t>space</a:t>
            </a:r>
            <a:r>
              <a:rPr lang="es-ES" sz="2400" b="1" dirty="0"/>
              <a:t> </a:t>
            </a:r>
            <a:r>
              <a:rPr lang="es-ES" sz="2400" b="1" dirty="0" err="1"/>
              <a:t>missions</a:t>
            </a:r>
            <a:r>
              <a:rPr lang="es-ES" sz="2400" b="1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particular </a:t>
            </a:r>
            <a:r>
              <a:rPr lang="es-ES" sz="2400" dirty="0" err="1"/>
              <a:t>interest</a:t>
            </a:r>
            <a:r>
              <a:rPr lang="es-ES" sz="2400" dirty="0"/>
              <a:t> </a:t>
            </a:r>
            <a:r>
              <a:rPr lang="es-ES" sz="2400" dirty="0" err="1"/>
              <a:t>to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field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exoplanets</a:t>
            </a:r>
            <a:r>
              <a:rPr lang="es-ES" sz="2400" dirty="0"/>
              <a:t> (ESPRESSO, James </a:t>
            </a:r>
            <a:r>
              <a:rPr lang="es-ES" sz="2400" dirty="0" err="1"/>
              <a:t>Webb</a:t>
            </a:r>
            <a:r>
              <a:rPr lang="es-ES" sz="2400" dirty="0"/>
              <a:t>, ANDES, Ariel, HWO, LIFE, etc.).</a:t>
            </a:r>
          </a:p>
        </p:txBody>
      </p:sp>
    </p:spTree>
    <p:extLst>
      <p:ext uri="{BB962C8B-B14F-4D97-AF65-F5344CB8AC3E}">
        <p14:creationId xmlns:p14="http://schemas.microsoft.com/office/powerpoint/2010/main" val="15959630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228">
            <a:extLst>
              <a:ext uri="{FF2B5EF4-FFF2-40B4-BE49-F238E27FC236}">
                <a16:creationId xmlns:a16="http://schemas.microsoft.com/office/drawing/2014/main" id="{1E15CDA9-E1D8-1D0F-B758-DE9E80120E13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2658026" y="1378080"/>
            <a:ext cx="4440687" cy="2094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4" name="CuadroTexto 229">
            <a:extLst>
              <a:ext uri="{FF2B5EF4-FFF2-40B4-BE49-F238E27FC236}">
                <a16:creationId xmlns:a16="http://schemas.microsoft.com/office/drawing/2014/main" id="{AB227A1A-1C2F-33F1-E438-661B1BE93E88}"/>
              </a:ext>
            </a:extLst>
          </p:cNvPr>
          <p:cNvSpPr/>
          <p:nvPr/>
        </p:nvSpPr>
        <p:spPr>
          <a:xfrm>
            <a:off x="7062713" y="1443960"/>
            <a:ext cx="3599640" cy="696240"/>
          </a:xfrm>
          <a:prstGeom prst="rect">
            <a:avLst/>
          </a:prstGeom>
          <a:noFill/>
          <a:ln w="0">
            <a:noFill/>
          </a:ln>
          <a:effectLst/>
        </p:spPr>
        <p:txBody>
          <a:bodyPr lIns="90000" tIns="45000" rIns="90000" bIns="4500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800" b="0" i="0" u="none" strike="noStrike" kern="1200" cap="none" spc="0" normalizeH="0" baseline="0" noProof="0">
                <a:ln>
                  <a:noFill/>
                </a:ln>
                <a:solidFill>
                  <a:srgbClr val="3B4E61"/>
                </a:solidFill>
                <a:effectLst/>
                <a:uLnTx/>
                <a:uFillTx/>
                <a:latin typeface="Source Sans pro"/>
                <a:ea typeface="DejaVu Sans"/>
              </a:rPr>
              <a:t> 2025-2026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5" name="CuadroTexto 230">
            <a:extLst>
              <a:ext uri="{FF2B5EF4-FFF2-40B4-BE49-F238E27FC236}">
                <a16:creationId xmlns:a16="http://schemas.microsoft.com/office/drawing/2014/main" id="{FE694A2D-454C-1BC3-2762-F64DF31E53D7}"/>
              </a:ext>
            </a:extLst>
          </p:cNvPr>
          <p:cNvSpPr/>
          <p:nvPr/>
        </p:nvSpPr>
        <p:spPr>
          <a:xfrm>
            <a:off x="7134713" y="1816560"/>
            <a:ext cx="4895640" cy="1656000"/>
          </a:xfrm>
          <a:prstGeom prst="rect">
            <a:avLst/>
          </a:prstGeom>
          <a:noFill/>
          <a:ln w="0">
            <a:noFill/>
          </a:ln>
          <a:effectLst/>
        </p:spPr>
        <p:txBody>
          <a:bodyPr lIns="90000" tIns="45000" rIns="90000" bIns="4500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Exploitation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of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archival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data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with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the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Virtual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Observatory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using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Gaia DR3 and VVVX data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to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elaborate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a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census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of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solar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type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and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cool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stars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towards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the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galactic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center up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to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500 pc.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6" name="Rectángulo 231">
            <a:extLst>
              <a:ext uri="{FF2B5EF4-FFF2-40B4-BE49-F238E27FC236}">
                <a16:creationId xmlns:a16="http://schemas.microsoft.com/office/drawing/2014/main" id="{B03BADEF-3EA6-56F2-F176-3F4DF99945D1}"/>
              </a:ext>
            </a:extLst>
          </p:cNvPr>
          <p:cNvSpPr/>
          <p:nvPr/>
        </p:nvSpPr>
        <p:spPr>
          <a:xfrm>
            <a:off x="2658026" y="96840"/>
            <a:ext cx="9431640" cy="1190520"/>
          </a:xfrm>
          <a:prstGeom prst="rect">
            <a:avLst/>
          </a:prstGeom>
          <a:solidFill>
            <a:schemeClr val="bg2"/>
          </a:solidFill>
          <a:ln w="0">
            <a:noFill/>
          </a:ln>
          <a:effectLst/>
        </p:spPr>
        <p:txBody>
          <a:bodyPr lIns="90000" tIns="46800" rIns="90000" bIns="46800" anchor="t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ntarell"/>
                <a:ea typeface="DejaVu Sans"/>
              </a:rPr>
              <a:t>Censo de la Vecindad Solar en dirección al Centro Galáctico (</a:t>
            </a:r>
            <a:r>
              <a:rPr kumimoji="0" lang="es-E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ntarell"/>
                <a:ea typeface="DejaVu Sans"/>
              </a:rPr>
              <a:t>CeVeSo</a:t>
            </a: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ntarell"/>
                <a:ea typeface="DejaVu Sans"/>
              </a:rPr>
              <a:t>-GC)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" name="CuadroTexto 232">
            <a:extLst>
              <a:ext uri="{FF2B5EF4-FFF2-40B4-BE49-F238E27FC236}">
                <a16:creationId xmlns:a16="http://schemas.microsoft.com/office/drawing/2014/main" id="{2706B29D-0929-5345-ADCF-A9669E31B2C7}"/>
              </a:ext>
            </a:extLst>
          </p:cNvPr>
          <p:cNvSpPr/>
          <p:nvPr/>
        </p:nvSpPr>
        <p:spPr>
          <a:xfrm>
            <a:off x="7134713" y="3301292"/>
            <a:ext cx="4895640" cy="321711"/>
          </a:xfrm>
          <a:prstGeom prst="rect">
            <a:avLst/>
          </a:prstGeom>
          <a:noFill/>
          <a:ln w="0">
            <a:noFill/>
          </a:ln>
          <a:effectLst/>
        </p:spPr>
        <p:txBody>
          <a:bodyPr wrap="square" lIns="90000" tIns="45000" rIns="90000" bIns="4500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5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PAI </a:t>
            </a:r>
            <a:r>
              <a:rPr kumimoji="0" lang="es-ES" sz="15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hiring</a:t>
            </a:r>
            <a:r>
              <a:rPr kumimoji="0" lang="es-ES" sz="15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: </a:t>
            </a:r>
            <a:r>
              <a:rPr kumimoji="0" lang="es-ES" sz="15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november</a:t>
            </a:r>
            <a:r>
              <a:rPr kumimoji="0" lang="es-ES" sz="15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2025 – </a:t>
            </a:r>
            <a:r>
              <a:rPr kumimoji="0" lang="es-ES" sz="1500" b="0" i="0" u="none" strike="noStrike" kern="1200" cap="none" spc="0" normalizeH="0" baseline="0" noProof="0" dirty="0" err="1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september</a:t>
            </a:r>
            <a:r>
              <a:rPr kumimoji="0" lang="es-ES" sz="1500" b="0" i="0" u="none" strike="noStrike" kern="1200" cap="none" spc="0" normalizeH="0" baseline="0" noProof="0" dirty="0">
                <a:ln>
                  <a:noFill/>
                </a:ln>
                <a:solidFill>
                  <a:srgbClr val="355269"/>
                </a:solidFill>
                <a:effectLst/>
                <a:uLnTx/>
                <a:uFillTx/>
                <a:latin typeface="Arial"/>
                <a:ea typeface="DejaVu Sans"/>
              </a:rPr>
              <a:t> 2026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</a:endParaRPr>
          </a:p>
        </p:txBody>
      </p:sp>
      <p:pic>
        <p:nvPicPr>
          <p:cNvPr id="18" name="Imagen 233">
            <a:extLst>
              <a:ext uri="{FF2B5EF4-FFF2-40B4-BE49-F238E27FC236}">
                <a16:creationId xmlns:a16="http://schemas.microsoft.com/office/drawing/2014/main" id="{366DBA68-E8EC-D1D8-3083-ABEDA544DC89}"/>
              </a:ext>
            </a:extLst>
          </p:cNvPr>
          <p:cNvPicPr/>
          <p:nvPr/>
        </p:nvPicPr>
        <p:blipFill>
          <a:blip r:embed="rId4"/>
          <a:srcRect l="2852" t="36687" r="6706" b="33030"/>
          <a:stretch/>
        </p:blipFill>
        <p:spPr>
          <a:xfrm>
            <a:off x="3640522" y="3630947"/>
            <a:ext cx="8448247" cy="233107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438DC902-FBBA-199F-13A2-A40AC98B81C0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1150927" y="5834700"/>
            <a:ext cx="1545901" cy="9264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8DF0C096-BD1E-31C6-1E83-EAA6C7217D6E}"/>
              </a:ext>
            </a:extLst>
          </p:cNvPr>
          <p:cNvPicPr/>
          <p:nvPr/>
        </p:nvPicPr>
        <p:blipFill>
          <a:blip r:embed="rId6"/>
          <a:srcRect r="89748"/>
          <a:stretch/>
        </p:blipFill>
        <p:spPr>
          <a:xfrm>
            <a:off x="103231" y="5834700"/>
            <a:ext cx="984164" cy="9264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3" name="PlaceHolder 3">
            <a:extLst>
              <a:ext uri="{FF2B5EF4-FFF2-40B4-BE49-F238E27FC236}">
                <a16:creationId xmlns:a16="http://schemas.microsoft.com/office/drawing/2014/main" id="{5572C7A4-6532-0376-248D-6F5E730ADD9E}"/>
              </a:ext>
            </a:extLst>
          </p:cNvPr>
          <p:cNvSpPr txBox="1"/>
          <p:nvPr/>
        </p:nvSpPr>
        <p:spPr>
          <a:xfrm>
            <a:off x="2760360" y="6149788"/>
            <a:ext cx="9431640" cy="611372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7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ource Sans Pro"/>
                <a:ea typeface="DejaVu Sans"/>
              </a:rPr>
              <a:t>UCM: Miriam Cortés Contreras, David Montes, Javier Banegas</a:t>
            </a: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7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ource Sans Pro"/>
                <a:ea typeface="DejaVu Sans"/>
              </a:rPr>
              <a:t>CAB: Enrique Solano, Maricruz Gálvez, José Antonio Caballero</a:t>
            </a: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5" name="CuadroTexto 24">
            <a:extLst>
              <a:ext uri="{FF2B5EF4-FFF2-40B4-BE49-F238E27FC236}">
                <a16:creationId xmlns:a16="http://schemas.microsoft.com/office/drawing/2014/main" id="{6E211CEA-DBDE-8371-BFBC-B3C3057F24E3}"/>
              </a:ext>
            </a:extLst>
          </p:cNvPr>
          <p:cNvSpPr txBox="1"/>
          <p:nvPr/>
        </p:nvSpPr>
        <p:spPr>
          <a:xfrm>
            <a:off x="222078" y="3879482"/>
            <a:ext cx="3052464" cy="16004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s-ES" b="1" dirty="0">
                <a:solidFill>
                  <a:srgbClr val="3A4D60"/>
                </a:solidFill>
                <a:effectLst/>
                <a:latin typeface="Helvetica" pitchFamily="2" charset="0"/>
              </a:rPr>
              <a:t>VVV</a:t>
            </a:r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 – </a:t>
            </a:r>
          </a:p>
          <a:p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VISTA Variables in </a:t>
            </a:r>
            <a:r>
              <a:rPr lang="es-ES" dirty="0" err="1">
                <a:solidFill>
                  <a:srgbClr val="3A4D60"/>
                </a:solidFill>
                <a:effectLst/>
                <a:latin typeface="Helvetica" pitchFamily="2" charset="0"/>
              </a:rPr>
              <a:t>the</a:t>
            </a:r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 Vía Láctea</a:t>
            </a:r>
          </a:p>
          <a:p>
            <a:endParaRPr lang="es-ES" dirty="0">
              <a:solidFill>
                <a:srgbClr val="3A4D60"/>
              </a:solidFill>
              <a:effectLst/>
              <a:latin typeface="Helvetica" pitchFamily="2" charset="0"/>
            </a:endParaRPr>
          </a:p>
          <a:p>
            <a:r>
              <a:rPr lang="es-ES" b="1" dirty="0">
                <a:solidFill>
                  <a:srgbClr val="3A4D60"/>
                </a:solidFill>
                <a:effectLst/>
                <a:latin typeface="Helvetica" pitchFamily="2" charset="0"/>
              </a:rPr>
              <a:t>VVVX</a:t>
            </a:r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 – </a:t>
            </a:r>
          </a:p>
          <a:p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VVV </a:t>
            </a:r>
            <a:r>
              <a:rPr lang="es-ES" dirty="0" err="1">
                <a:solidFill>
                  <a:srgbClr val="3A4D60"/>
                </a:solidFill>
                <a:effectLst/>
                <a:latin typeface="Helvetica" pitchFamily="2" charset="0"/>
              </a:rPr>
              <a:t>eXtended</a:t>
            </a:r>
            <a:endParaRPr lang="es-ES" dirty="0">
              <a:solidFill>
                <a:srgbClr val="3A4D60"/>
              </a:solidFill>
              <a:effectLst/>
              <a:latin typeface="Helvetica" pitchFamily="2" charset="0"/>
            </a:endParaRPr>
          </a:p>
          <a:p>
            <a:endParaRPr lang="es-ES" dirty="0">
              <a:solidFill>
                <a:srgbClr val="3A4D60"/>
              </a:solidFill>
              <a:effectLst/>
              <a:latin typeface="Helvetica" pitchFamily="2" charset="0"/>
            </a:endParaRPr>
          </a:p>
          <a:p>
            <a:r>
              <a:rPr lang="es-ES" dirty="0" err="1">
                <a:solidFill>
                  <a:srgbClr val="3A4D60"/>
                </a:solidFill>
                <a:effectLst/>
                <a:latin typeface="Helvetica" pitchFamily="2" charset="0"/>
              </a:rPr>
              <a:t>Near</a:t>
            </a:r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-IR multi-</a:t>
            </a:r>
            <a:r>
              <a:rPr lang="es-ES" dirty="0" err="1">
                <a:solidFill>
                  <a:srgbClr val="3A4D60"/>
                </a:solidFill>
                <a:effectLst/>
                <a:latin typeface="Helvetica" pitchFamily="2" charset="0"/>
              </a:rPr>
              <a:t>colour</a:t>
            </a:r>
            <a:r>
              <a:rPr lang="es-ES" dirty="0">
                <a:solidFill>
                  <a:srgbClr val="3A4D60"/>
                </a:solidFill>
                <a:effectLst/>
                <a:latin typeface="Helvetica" pitchFamily="2" charset="0"/>
              </a:rPr>
              <a:t> </a:t>
            </a:r>
            <a:r>
              <a:rPr lang="es-ES" dirty="0" err="1">
                <a:solidFill>
                  <a:srgbClr val="3A4D60"/>
                </a:solidFill>
                <a:effectLst/>
                <a:latin typeface="Helvetica" pitchFamily="2" charset="0"/>
              </a:rPr>
              <a:t>multiepoch</a:t>
            </a:r>
            <a:endParaRPr lang="es-ES" dirty="0">
              <a:solidFill>
                <a:srgbClr val="3A4D60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021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ángulo 231">
            <a:extLst>
              <a:ext uri="{FF2B5EF4-FFF2-40B4-BE49-F238E27FC236}">
                <a16:creationId xmlns:a16="http://schemas.microsoft.com/office/drawing/2014/main" id="{B03BADEF-3EA6-56F2-F176-3F4DF99945D1}"/>
              </a:ext>
            </a:extLst>
          </p:cNvPr>
          <p:cNvSpPr/>
          <p:nvPr/>
        </p:nvSpPr>
        <p:spPr>
          <a:xfrm>
            <a:off x="2658026" y="96840"/>
            <a:ext cx="9431640" cy="1190520"/>
          </a:xfrm>
          <a:prstGeom prst="rect">
            <a:avLst/>
          </a:prstGeom>
          <a:solidFill>
            <a:schemeClr val="bg2"/>
          </a:solidFill>
          <a:ln w="0">
            <a:noFill/>
          </a:ln>
          <a:effectLst/>
        </p:spPr>
        <p:txBody>
          <a:bodyPr lIns="90000" tIns="46800" rIns="90000" bIns="46800" anchor="t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ntarell"/>
                <a:ea typeface="DejaVu Sans"/>
              </a:rPr>
              <a:t>Censo de la Vecindad Solar en dirección al Centro Galáctico (</a:t>
            </a:r>
            <a:r>
              <a:rPr kumimoji="0" lang="es-E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ntarell"/>
                <a:ea typeface="DejaVu Sans"/>
              </a:rPr>
              <a:t>CeVeSo</a:t>
            </a: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ntarell"/>
                <a:ea typeface="DejaVu Sans"/>
              </a:rPr>
              <a:t>-GC)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</a:endParaRPr>
          </a:p>
        </p:txBody>
      </p:sp>
      <p:pic>
        <p:nvPicPr>
          <p:cNvPr id="21" name="Imagen 20">
            <a:extLst>
              <a:ext uri="{FF2B5EF4-FFF2-40B4-BE49-F238E27FC236}">
                <a16:creationId xmlns:a16="http://schemas.microsoft.com/office/drawing/2014/main" id="{438DC902-FBBA-199F-13A2-A40AC98B81C0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40141" y="4734948"/>
            <a:ext cx="1545901" cy="9264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8DF0C096-BD1E-31C6-1E83-EAA6C7217D6E}"/>
              </a:ext>
            </a:extLst>
          </p:cNvPr>
          <p:cNvPicPr/>
          <p:nvPr/>
        </p:nvPicPr>
        <p:blipFill>
          <a:blip r:embed="rId4"/>
          <a:srcRect r="89748"/>
          <a:stretch/>
        </p:blipFill>
        <p:spPr>
          <a:xfrm>
            <a:off x="247461" y="5805628"/>
            <a:ext cx="1131260" cy="9264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3" name="PlaceHolder 3">
            <a:extLst>
              <a:ext uri="{FF2B5EF4-FFF2-40B4-BE49-F238E27FC236}">
                <a16:creationId xmlns:a16="http://schemas.microsoft.com/office/drawing/2014/main" id="{5572C7A4-6532-0376-248D-6F5E730ADD9E}"/>
              </a:ext>
            </a:extLst>
          </p:cNvPr>
          <p:cNvSpPr txBox="1"/>
          <p:nvPr/>
        </p:nvSpPr>
        <p:spPr>
          <a:xfrm>
            <a:off x="2760360" y="6149788"/>
            <a:ext cx="9431640" cy="611372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7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ource Sans Pro"/>
                <a:ea typeface="DejaVu Sans"/>
              </a:rPr>
              <a:t>UCM: Miriam Cortés Contreras, David Montes, Javier Banegas</a:t>
            </a: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7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ource Sans Pro"/>
                <a:ea typeface="DejaVu Sans"/>
              </a:rPr>
              <a:t>CAB: Enrique Solano, Maricruz Gálvez, José Antonio Caballero</a:t>
            </a: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pic>
        <p:nvPicPr>
          <p:cNvPr id="2" name="Imagen 2">
            <a:extLst>
              <a:ext uri="{FF2B5EF4-FFF2-40B4-BE49-F238E27FC236}">
                <a16:creationId xmlns:a16="http://schemas.microsoft.com/office/drawing/2014/main" id="{069F1115-5272-650A-3BDF-1ECDDE9F4782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5894173" y="2224216"/>
            <a:ext cx="6297827" cy="3925572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" name="PlaceHolder 2">
            <a:extLst>
              <a:ext uri="{FF2B5EF4-FFF2-40B4-BE49-F238E27FC236}">
                <a16:creationId xmlns:a16="http://schemas.microsoft.com/office/drawing/2014/main" id="{0D0DBA3A-02CC-0AA4-BFBB-DC2D3E921118}"/>
              </a:ext>
            </a:extLst>
          </p:cNvPr>
          <p:cNvSpPr txBox="1">
            <a:spLocks/>
          </p:cNvSpPr>
          <p:nvPr/>
        </p:nvSpPr>
        <p:spPr>
          <a:xfrm>
            <a:off x="2262209" y="2484921"/>
            <a:ext cx="3504279" cy="2157889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sz="44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100000"/>
              </a:lnSpc>
              <a:spcAft>
                <a:spcPts val="870"/>
              </a:spcAft>
              <a:tabLst>
                <a:tab pos="0" algn="l"/>
              </a:tabLst>
            </a:pP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Science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cases:</a:t>
            </a:r>
            <a:endParaRPr lang="es-ES" sz="1500" b="0" dirty="0">
              <a:latin typeface="Arial"/>
            </a:endParaRPr>
          </a:p>
          <a:p>
            <a:pPr marL="216000" indent="-216000" algn="l">
              <a:lnSpc>
                <a:spcPct val="100000"/>
              </a:lnSpc>
              <a:spcAft>
                <a:spcPts val="870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Determination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of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stellar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parameters</a:t>
            </a:r>
            <a:endParaRPr lang="es-ES" sz="1500" b="0" dirty="0">
              <a:latin typeface="Arial"/>
            </a:endParaRPr>
          </a:p>
          <a:p>
            <a:pPr marL="216000" indent="-216000" algn="l">
              <a:lnSpc>
                <a:spcPct val="100000"/>
              </a:lnSpc>
              <a:spcAft>
                <a:spcPts val="870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Kinematics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and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structure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of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the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MW</a:t>
            </a:r>
            <a:endParaRPr lang="es-ES" sz="1500" b="0" dirty="0">
              <a:latin typeface="Arial"/>
            </a:endParaRPr>
          </a:p>
          <a:p>
            <a:pPr marL="216000" indent="-216000" algn="l">
              <a:lnSpc>
                <a:spcPct val="100000"/>
              </a:lnSpc>
              <a:spcAft>
                <a:spcPts val="870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Density</a:t>
            </a: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 </a:t>
            </a: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functions</a:t>
            </a:r>
            <a:endParaRPr lang="es-ES" sz="1500" b="0" dirty="0">
              <a:latin typeface="Arial"/>
            </a:endParaRPr>
          </a:p>
          <a:p>
            <a:pPr marL="216000" indent="-216000" algn="l">
              <a:lnSpc>
                <a:spcPct val="100000"/>
              </a:lnSpc>
              <a:spcAft>
                <a:spcPts val="870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s-ES" sz="1500" b="0" dirty="0" err="1">
                <a:solidFill>
                  <a:srgbClr val="355269"/>
                </a:solidFill>
                <a:latin typeface="Source Sans Pro"/>
                <a:ea typeface="DejaVu Sans"/>
              </a:rPr>
              <a:t>Multiplicity</a:t>
            </a:r>
            <a:endParaRPr lang="es-ES" sz="1500" b="0" dirty="0">
              <a:latin typeface="Arial"/>
            </a:endParaRPr>
          </a:p>
          <a:p>
            <a:pPr marL="216000" indent="-216000" algn="l">
              <a:lnSpc>
                <a:spcPct val="100000"/>
              </a:lnSpc>
              <a:spcAft>
                <a:spcPts val="870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s-ES" sz="1500" b="0" dirty="0">
                <a:solidFill>
                  <a:srgbClr val="355269"/>
                </a:solidFill>
                <a:latin typeface="Source Sans Pro"/>
                <a:ea typeface="DejaVu Sans"/>
              </a:rPr>
              <a:t>...</a:t>
            </a:r>
            <a:endParaRPr lang="es-ES" sz="1500" b="0" dirty="0">
              <a:latin typeface="Arial"/>
            </a:endParaRPr>
          </a:p>
          <a:p>
            <a:pPr algn="l">
              <a:lnSpc>
                <a:spcPct val="100000"/>
              </a:lnSpc>
              <a:spcAft>
                <a:spcPts val="870"/>
              </a:spcAft>
              <a:tabLst>
                <a:tab pos="0" algn="l"/>
              </a:tabLst>
            </a:pPr>
            <a:endParaRPr lang="es-ES" sz="1500" b="0" dirty="0">
              <a:latin typeface="Arial"/>
            </a:endParaRPr>
          </a:p>
          <a:p>
            <a:pPr marL="1296000" algn="l">
              <a:lnSpc>
                <a:spcPct val="100000"/>
              </a:lnSpc>
              <a:spcAft>
                <a:spcPts val="845"/>
              </a:spcAft>
              <a:tabLst>
                <a:tab pos="0" algn="l"/>
              </a:tabLst>
            </a:pPr>
            <a:endParaRPr lang="es-ES" sz="1500" b="0" dirty="0">
              <a:latin typeface="Arial"/>
            </a:endParaRPr>
          </a:p>
          <a:p>
            <a:pPr marL="864000" algn="l">
              <a:lnSpc>
                <a:spcPct val="100000"/>
              </a:lnSpc>
              <a:spcAft>
                <a:spcPts val="1134"/>
              </a:spcAft>
              <a:tabLst>
                <a:tab pos="0" algn="l"/>
              </a:tabLst>
            </a:pPr>
            <a:endParaRPr lang="es-ES" sz="1500" b="0" dirty="0">
              <a:latin typeface="Arial"/>
            </a:endParaRPr>
          </a:p>
          <a:p>
            <a:pPr marL="864000" algn="l">
              <a:lnSpc>
                <a:spcPct val="100000"/>
              </a:lnSpc>
              <a:spcAft>
                <a:spcPts val="1134"/>
              </a:spcAft>
              <a:tabLst>
                <a:tab pos="0" algn="l"/>
              </a:tabLst>
            </a:pPr>
            <a:endParaRPr lang="es-ES" sz="1500" b="0" dirty="0">
              <a:latin typeface="Arial"/>
            </a:endParaRPr>
          </a:p>
        </p:txBody>
      </p:sp>
      <p:sp>
        <p:nvSpPr>
          <p:cNvPr id="4" name="CuadroTexto 4">
            <a:extLst>
              <a:ext uri="{FF2B5EF4-FFF2-40B4-BE49-F238E27FC236}">
                <a16:creationId xmlns:a16="http://schemas.microsoft.com/office/drawing/2014/main" id="{1C708755-ACEA-E1CA-00EF-8DC8280A9DB5}"/>
              </a:ext>
            </a:extLst>
          </p:cNvPr>
          <p:cNvSpPr/>
          <p:nvPr/>
        </p:nvSpPr>
        <p:spPr>
          <a:xfrm>
            <a:off x="2760360" y="1391216"/>
            <a:ext cx="8965475" cy="64487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marL="864000" defTabSz="914400">
              <a:lnSpc>
                <a:spcPct val="100000"/>
              </a:lnSpc>
              <a:spcAft>
                <a:spcPts val="1134"/>
              </a:spcAft>
            </a:pP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Detection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of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190,000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stellar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candidates in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the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Gaia DR3 and VVVX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datasets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, and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estimation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of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their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effective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temperatures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using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Virtual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Observatory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 </a:t>
            </a:r>
            <a:r>
              <a:rPr lang="es-ES" sz="1800" b="0" u="none" strike="noStrike" dirty="0" err="1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tools</a:t>
            </a:r>
            <a:r>
              <a:rPr lang="es-ES" sz="1800" b="0" u="none" strike="noStrike" dirty="0">
                <a:solidFill>
                  <a:schemeClr val="dk1"/>
                </a:solidFill>
                <a:effectLst/>
                <a:uFillTx/>
                <a:latin typeface="Source Sans Pro"/>
                <a:ea typeface="Source Sans Pro"/>
              </a:rPr>
              <a:t>.</a:t>
            </a:r>
            <a:endParaRPr lang="en-GB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ECCFD81B-55E8-F29A-C805-013F36E7DE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2241" y="4752402"/>
            <a:ext cx="4489264" cy="90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9621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42984E75-858F-3F2D-5E00-B5D3B35C9F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8543" y="100207"/>
            <a:ext cx="3240971" cy="3145179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A7FE91C2-C058-73D3-EB45-B021CF5F52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9453" y="72527"/>
            <a:ext cx="3614561" cy="3176851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4FC4ADC6-6814-2587-5253-96E9049FE6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92" y="3501849"/>
            <a:ext cx="3514008" cy="3300335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50F7E72B-503C-4689-EA43-142EE729256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374"/>
          <a:stretch/>
        </p:blipFill>
        <p:spPr>
          <a:xfrm>
            <a:off x="5831473" y="3446034"/>
            <a:ext cx="2358683" cy="339198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C06F8894-7ABA-2E71-6C3E-94BFB6C2ABF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717"/>
          <a:stretch/>
        </p:blipFill>
        <p:spPr>
          <a:xfrm>
            <a:off x="3658883" y="3456026"/>
            <a:ext cx="2976764" cy="3391981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D7B55369-BCA8-7716-9C95-CDE41915C0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85422" y="3547672"/>
            <a:ext cx="3755687" cy="3290341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6B154CA-5EAF-F496-00A0-61549403304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4174" y="100207"/>
            <a:ext cx="3903321" cy="312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91771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1593</TotalTime>
  <Words>2899</Words>
  <Application>Microsoft Macintosh PowerPoint</Application>
  <PresentationFormat>Panorámica</PresentationFormat>
  <Paragraphs>331</Paragraphs>
  <Slides>30</Slides>
  <Notes>27</Notes>
  <HiddenSlides>0</HiddenSlides>
  <MMClips>0</MMClips>
  <ScaleCrop>false</ScaleCrop>
  <HeadingPairs>
    <vt:vector size="6" baseType="variant">
      <vt:variant>
        <vt:lpstr>Fuentes usadas</vt:lpstr>
      </vt:variant>
      <vt:variant>
        <vt:i4>15</vt:i4>
      </vt:variant>
      <vt:variant>
        <vt:lpstr>Tema</vt:lpstr>
      </vt:variant>
      <vt:variant>
        <vt:i4>2</vt:i4>
      </vt:variant>
      <vt:variant>
        <vt:lpstr>Títulos de diapositiva</vt:lpstr>
      </vt:variant>
      <vt:variant>
        <vt:i4>30</vt:i4>
      </vt:variant>
    </vt:vector>
  </HeadingPairs>
  <TitlesOfParts>
    <vt:vector size="47" baseType="lpstr">
      <vt:lpstr>Cambria Math</vt:lpstr>
      <vt:lpstr>Source Sans Pro</vt:lpstr>
      <vt:lpstr>Cantarell</vt:lpstr>
      <vt:lpstr>Calibri</vt:lpstr>
      <vt:lpstr>Verdana</vt:lpstr>
      <vt:lpstr>Helvetica Neue</vt:lpstr>
      <vt:lpstr>Wingdings</vt:lpstr>
      <vt:lpstr>Rockwell</vt:lpstr>
      <vt:lpstr>Comic Sans MS</vt:lpstr>
      <vt:lpstr>Helvetica</vt:lpstr>
      <vt:lpstr>StarBats</vt:lpstr>
      <vt:lpstr>Arial</vt:lpstr>
      <vt:lpstr>Calibri Light</vt:lpstr>
      <vt:lpstr>Century Gothic</vt:lpstr>
      <vt:lpstr>Source Sans Pro</vt:lpstr>
      <vt:lpstr>Tema de Office</vt:lpstr>
      <vt:lpstr>3_Tema de Office</vt:lpstr>
      <vt:lpstr>Stellar astrophysics  and exoplanets SEEF (Sistemas Estelares, Espectroscopía y Fotometría) </vt:lpstr>
      <vt:lpstr>Group’s Overview</vt:lpstr>
      <vt:lpstr>Group’s Overview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CARMENES science preparation </vt:lpstr>
      <vt:lpstr>Presentación de PowerPoint</vt:lpstr>
      <vt:lpstr>CARMENES science exploitation</vt:lpstr>
      <vt:lpstr>CARMENES science exploitation</vt:lpstr>
      <vt:lpstr>Abundances in FGK+M binary systems</vt:lpstr>
      <vt:lpstr>Presentación de PowerPoint</vt:lpstr>
      <vt:lpstr>Presentación de PowerPoint</vt:lpstr>
      <vt:lpstr>CARMENES science exploitation</vt:lpstr>
      <vt:lpstr>CARMENES science exploitation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Stellar astrophysics  and exoplanets SEEF (Sistemas Estelares, Espectroscopía y Fotometría) </dc:title>
  <cp:lastModifiedBy>DAVID MONTES GUTIERREZ</cp:lastModifiedBy>
  <cp:revision>9</cp:revision>
  <dcterms:modified xsi:type="dcterms:W3CDTF">2026-05-06T22:17:44Z</dcterms:modified>
</cp:coreProperties>
</file>