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6" r:id="rId4"/>
    <p:sldId id="276" r:id="rId5"/>
    <p:sldId id="259" r:id="rId6"/>
    <p:sldId id="268" r:id="rId7"/>
    <p:sldId id="262" r:id="rId8"/>
    <p:sldId id="282" r:id="rId9"/>
    <p:sldId id="280" r:id="rId10"/>
    <p:sldId id="285" r:id="rId11"/>
    <p:sldId id="263" r:id="rId12"/>
    <p:sldId id="286" r:id="rId13"/>
    <p:sldId id="260" r:id="rId14"/>
    <p:sldId id="267" r:id="rId15"/>
    <p:sldId id="284" r:id="rId16"/>
    <p:sldId id="269" r:id="rId17"/>
    <p:sldId id="273" r:id="rId18"/>
    <p:sldId id="283" r:id="rId19"/>
    <p:sldId id="278" r:id="rId20"/>
    <p:sldId id="274" r:id="rId21"/>
    <p:sldId id="28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0B4"/>
    <a:srgbClr val="2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69B1-1FFB-4BA7-A9CD-0C96B38AFFE8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4A940-DC64-4559-8FB9-E94FDF98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3167A-703A-7F17-BCA6-EC31F6DD7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CEDA8C-6D81-20D6-8D88-457E95B74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A4F879-8D10-46FA-B79C-DA97B1FB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5AD3-5EA1-4A45-AF8A-67503349020C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20D33C-BEA6-624A-12FB-0CF0125F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603F59-220D-C113-4036-007C5026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92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5E9B0-F9C7-5A10-C2E9-6B2A7BCB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046B30-E593-8EC2-1D70-777E7B162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5F448B-8669-413A-57F9-52BA0D4E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8167-D3BB-4C44-8240-03A8E1B6C190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4CAA51-8B74-845B-E097-DA502EBB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B758C9-9CC4-A107-4927-9D4E5EC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83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8BC744-0922-08B5-5F83-4BA61F97F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317973-B6FA-DDF1-D289-D73BE4967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93CA31-F7C3-558C-833B-AEC779F9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0A8B-9E0E-4011-AF23-3B9B349A7A60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4B37E-84AC-4A27-A1D3-9075D61F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9B4C7F-360B-BE3C-B380-9C7F635C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82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B7775-5694-19B1-23D1-10DD6A9A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32A3FE-8302-B182-BAEB-337C7F667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6966C3-DE67-B6AA-1D2D-299A7D4B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08BE7-1FC2-486D-B4D9-5F8B0D390107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CF563F-2C0B-07ED-5EA3-423BDFFA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77CD2-FDFE-791C-7AEC-8190F3A3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48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D7467-2ED0-67B2-16F7-2C0AEF00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CADE95-F82D-22AB-EED3-562428F22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454BA-8117-6AB9-52AA-1280C68E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EC9D-B605-4F0E-8626-D1C8425080C1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C7209-F02F-3A57-DFB1-5EDF8779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1D3892-DFA8-DA32-B809-A408CA8D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46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964F4-6189-80B8-C578-8B4E5B4E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D271CB-0D3F-48FC-C0E8-4CCE125EE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3ABD25-A993-2DEB-F407-AB8003FFD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FD325C-01ED-F1C6-7AC1-E11F8249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C875-33E6-4EC2-8570-A61EA7292EF3}" type="datetime1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52407-1500-882E-84B0-9E9E3B54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E1E652-8611-6822-88CA-18BAC9B7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34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71D50-DA27-3401-5786-061338ED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E56065-3AA3-D2B9-6838-7F75C7C7F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F8087B-D38F-F001-372A-ECFAADB46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E4DDF7-A0E1-425F-8312-46D99BC43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E31926-AC48-AB8E-D9B7-F11CE0356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A55FEB-8EA1-DD4B-F6DC-95273C2E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F4A40-65D5-45E5-B8E8-03E051637CCB}" type="datetime1">
              <a:rPr lang="es-ES" smtClean="0"/>
              <a:t>16/12/2025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18D534-BDCE-D547-F386-5BA28158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D2CF86F-31BA-27CD-F0BB-DFCE6EDC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61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D1889-7D1F-4D86-31C8-9AA3A4D3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FFD533-97D5-C6AC-4FEA-BFA4308B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09A21-86BB-46F2-9CB8-CB1DE8D98673}" type="datetime1">
              <a:rPr lang="es-ES" smtClean="0"/>
              <a:t>16/12/2025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99B2B3-5D0B-C922-9A26-845E69C9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09EC57-94A2-889A-9D52-D871AA01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57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10209C-E5A9-35CB-9834-39071FD1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D8E6-7699-4303-ADE4-96E6C7DCEF31}" type="datetime1">
              <a:rPr lang="es-ES" smtClean="0"/>
              <a:t>16/12/2025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550E9A-6C8F-03E3-212D-9ED304E2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5D23-1918-46D0-42B4-190454E2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64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1B941-35C3-529B-8AE6-42CFFAE5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26435E-C0DA-AEBD-4DC2-E68055B47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BD48E3-C55E-9C86-9332-6801DA283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8F09BA-3D70-0755-7302-6E7BCD8F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F033-A623-4C84-B264-FA839DC8D411}" type="datetime1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7D0006-0EC3-FBDB-4ACB-90A6EF55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5E903F-D2BB-4A80-D7AE-F6119CF6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31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A8522-6E91-0875-E288-83B8F61E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7501FD-85E6-DBE7-391B-4CD8720A0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26BC74-053A-24C6-714E-C51A65225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F0FE65-133B-B839-76D3-B727CFE1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3E88A-596B-46FE-8656-98748FD3611D}" type="datetime1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1EAE15-A010-A90C-095A-779C28E3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E262ED-BFF9-5496-A8F5-5BD91AB2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76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19BBD2-315B-4815-D223-9A12F373B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A448D5-813C-3E7C-2119-18CAD791C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989A69-BFF1-BBC2-823C-6838F286A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4CE77-E9CC-4B65-A913-2875D3E97848}" type="datetime1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1DAC20-BE98-36F8-4E95-B690DA172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IAU-403 Symposium - The Hidden Beauty of the Galactic Outskirts - Córdoba, Spain</a:t>
            </a: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E8A46-CB6E-9D8B-2806-34FBBBAE7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0F39AA-6C25-450C-9F35-7398BC839C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50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Relationship Id="rId1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for a company&#10;&#10;AI-generated content may be incorrect.">
            <a:extLst>
              <a:ext uri="{FF2B5EF4-FFF2-40B4-BE49-F238E27FC236}">
                <a16:creationId xmlns:a16="http://schemas.microsoft.com/office/drawing/2014/main" id="{DCC83845-0034-3EFF-773B-E9CE17E6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9"/>
          <a:stretch>
            <a:fillRect/>
          </a:stretch>
        </p:blipFill>
        <p:spPr>
          <a:xfrm>
            <a:off x="11237922" y="4102099"/>
            <a:ext cx="877778" cy="998037"/>
          </a:xfrm>
          <a:prstGeom prst="rect">
            <a:avLst/>
          </a:prstGeom>
        </p:spPr>
      </p:pic>
      <p:pic>
        <p:nvPicPr>
          <p:cNvPr id="12" name="Vintergatan_Renauld_Video_Trimmed">
            <a:hlinkClick r:id="" action="ppaction://media"/>
            <a:extLst>
              <a:ext uri="{FF2B5EF4-FFF2-40B4-BE49-F238E27FC236}">
                <a16:creationId xmlns:a16="http://schemas.microsoft.com/office/drawing/2014/main" id="{05D85958-528C-1844-1B6F-2DBA3EF31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237922" cy="6321330"/>
          </a:xfrm>
          <a:prstGeom prst="rect">
            <a:avLst/>
          </a:prstGeom>
        </p:spPr>
      </p:pic>
      <p:pic>
        <p:nvPicPr>
          <p:cNvPr id="2" name="Picture 1" descr="A logo with a white text&#10;&#10;Description automatically generated with medium confidence">
            <a:extLst>
              <a:ext uri="{FF2B5EF4-FFF2-40B4-BE49-F238E27FC236}">
                <a16:creationId xmlns:a16="http://schemas.microsoft.com/office/drawing/2014/main" id="{F7843823-09A0-AE05-556E-077DA5B6C0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7904"/>
          <a:stretch>
            <a:fillRect/>
          </a:stretch>
        </p:blipFill>
        <p:spPr>
          <a:xfrm>
            <a:off x="11181006" y="5817014"/>
            <a:ext cx="1269035" cy="723960"/>
          </a:xfrm>
          <a:prstGeom prst="rect">
            <a:avLst/>
          </a:prstGeom>
        </p:spPr>
      </p:pic>
      <p:pic>
        <p:nvPicPr>
          <p:cNvPr id="4" name="Picture 3" descr="A logo with a circular object&#10;&#10;Description automatically generated">
            <a:extLst>
              <a:ext uri="{FF2B5EF4-FFF2-40B4-BE49-F238E27FC236}">
                <a16:creationId xmlns:a16="http://schemas.microsoft.com/office/drawing/2014/main" id="{48A71570-F525-7CB2-EFF5-A7194DA12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5348" y="5011237"/>
            <a:ext cx="600352" cy="677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90767-E827-627A-3C56-772484050523}"/>
              </a:ext>
            </a:extLst>
          </p:cNvPr>
          <p:cNvSpPr txBox="1"/>
          <p:nvPr/>
        </p:nvSpPr>
        <p:spPr>
          <a:xfrm>
            <a:off x="139071" y="6356308"/>
            <a:ext cx="9591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AUTHORS: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R. RODRÍGUEZ-CARDOSO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, JESUS GALLEGO, S. ROCA-FÀBREGA, OSCAR AGERTZ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A54F42-DA41-DFAD-76B0-6F5710ECA3C1}"/>
              </a:ext>
            </a:extLst>
          </p:cNvPr>
          <p:cNvSpPr txBox="1"/>
          <p:nvPr/>
        </p:nvSpPr>
        <p:spPr>
          <a:xfrm>
            <a:off x="408623" y="202009"/>
            <a:ext cx="9052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Planes of satellites in VINTERGATAN-GM zoom-in simulations of MW-mass halos</a:t>
            </a:r>
            <a:endParaRPr lang="es-ES" sz="400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2100-ACEE-1C91-8CF4-EB81BA03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752" y="2577973"/>
            <a:ext cx="105156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F541A-5418-E052-6893-50E64093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94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B07E-380F-387D-834E-8EECEB76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FDAE41-855A-F695-E6EB-241FADE5DA0C}"/>
              </a:ext>
            </a:extLst>
          </p:cNvPr>
          <p:cNvSpPr txBox="1"/>
          <p:nvPr/>
        </p:nvSpPr>
        <p:spPr>
          <a:xfrm>
            <a:off x="212553" y="4332554"/>
            <a:ext cx="6483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massive the major merger </a:t>
            </a:r>
          </a:p>
          <a:p>
            <a:pPr algn="ctr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and oblate the host halo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CE7AFDCE-A4C7-4A4F-C08D-5EBD6FE05ADD}"/>
              </a:ext>
            </a:extLst>
          </p:cNvPr>
          <p:cNvSpPr/>
          <p:nvPr/>
        </p:nvSpPr>
        <p:spPr>
          <a:xfrm>
            <a:off x="295099" y="3071537"/>
            <a:ext cx="644225" cy="71492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graph&#10;&#10;AI-generated content may be incorrect.">
            <a:extLst>
              <a:ext uri="{FF2B5EF4-FFF2-40B4-BE49-F238E27FC236}">
                <a16:creationId xmlns:a16="http://schemas.microsoft.com/office/drawing/2014/main" id="{B56C8E0B-8C36-8A73-72CF-C5D5ED58A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" y="1560257"/>
            <a:ext cx="12192000" cy="2464646"/>
          </a:xfrm>
          <a:prstGeom prst="rect">
            <a:avLst/>
          </a:prstGeom>
        </p:spPr>
      </p:pic>
      <p:pic>
        <p:nvPicPr>
          <p:cNvPr id="10" name="Picture 9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89D0B2C-669A-0642-9384-EF22123BC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114364"/>
            <a:ext cx="3449961" cy="25721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EAF0E8-6DEE-CF35-2B5C-C3909A328673}"/>
              </a:ext>
            </a:extLst>
          </p:cNvPr>
          <p:cNvSpPr txBox="1">
            <a:spLocks/>
          </p:cNvSpPr>
          <p:nvPr/>
        </p:nvSpPr>
        <p:spPr>
          <a:xfrm>
            <a:off x="77481" y="-190501"/>
            <a:ext cx="6939415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Host Halo Shape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Equatorial orbits enhancement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9EAE47A-AA00-FBD2-3D42-FC77E37920E8}"/>
              </a:ext>
            </a:extLst>
          </p:cNvPr>
          <p:cNvSpPr/>
          <p:nvPr/>
        </p:nvSpPr>
        <p:spPr>
          <a:xfrm>
            <a:off x="3428125" y="4803060"/>
            <a:ext cx="229475" cy="254716"/>
          </a:xfrm>
          <a:prstGeom prst="downArrow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32F04C-C24C-7FF2-415E-814AACE21262}"/>
              </a:ext>
            </a:extLst>
          </p:cNvPr>
          <p:cNvGrpSpPr/>
          <p:nvPr/>
        </p:nvGrpSpPr>
        <p:grpSpPr>
          <a:xfrm>
            <a:off x="466287" y="5584334"/>
            <a:ext cx="6153150" cy="1181323"/>
            <a:chOff x="466287" y="5584334"/>
            <a:chExt cx="6153150" cy="1181323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86D7EF90-1E40-B976-9547-C235805A7308}"/>
                </a:ext>
              </a:extLst>
            </p:cNvPr>
            <p:cNvSpPr/>
            <p:nvPr/>
          </p:nvSpPr>
          <p:spPr>
            <a:xfrm>
              <a:off x="3428125" y="5584334"/>
              <a:ext cx="229475" cy="254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64453F-CC80-5A3B-F542-C261E6D7545F}"/>
                </a:ext>
              </a:extLst>
            </p:cNvPr>
            <p:cNvSpPr txBox="1"/>
            <p:nvPr/>
          </p:nvSpPr>
          <p:spPr>
            <a:xfrm>
              <a:off x="466287" y="5934660"/>
              <a:ext cx="61531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Helvetica" panose="020B0604020202020204" pitchFamily="34" charset="0"/>
                  <a:cs typeface="Helvetica" panose="020B0604020202020204" pitchFamily="34" charset="0"/>
                </a:rPr>
                <a:t>The higher the enhancement of equatorial orbits</a:t>
              </a:r>
            </a:p>
          </p:txBody>
        </p:sp>
      </p:grp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3F2D4F1D-B8A8-EFEC-AD19-B33C8E2C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525" y="6400532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11</a:t>
            </a:fld>
            <a:r>
              <a:rPr lang="es-ES" sz="2400" dirty="0"/>
              <a:t>/17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9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D05BE-9D28-5E8B-D138-19292215F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B5C74-95C6-B135-5DAC-C564E2ECE12B}"/>
              </a:ext>
            </a:extLst>
          </p:cNvPr>
          <p:cNvSpPr txBox="1"/>
          <p:nvPr/>
        </p:nvSpPr>
        <p:spPr>
          <a:xfrm>
            <a:off x="212553" y="4332554"/>
            <a:ext cx="6483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massive the major merger </a:t>
            </a:r>
          </a:p>
          <a:p>
            <a:pPr algn="ctr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and oblate the host halo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72C0B9-81FE-9ABD-BF90-4B95439AEB17}"/>
              </a:ext>
            </a:extLst>
          </p:cNvPr>
          <p:cNvSpPr txBox="1">
            <a:spLocks/>
          </p:cNvSpPr>
          <p:nvPr/>
        </p:nvSpPr>
        <p:spPr>
          <a:xfrm>
            <a:off x="77481" y="-190501"/>
            <a:ext cx="6939415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Host Halo Shape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Equatorial orbits enhancement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112BD37-7B9C-4581-7E66-5F63637CD6F5}"/>
              </a:ext>
            </a:extLst>
          </p:cNvPr>
          <p:cNvSpPr/>
          <p:nvPr/>
        </p:nvSpPr>
        <p:spPr>
          <a:xfrm>
            <a:off x="3428125" y="4803060"/>
            <a:ext cx="229475" cy="254716"/>
          </a:xfrm>
          <a:prstGeom prst="downArrow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24ECE-C2A0-0CB2-E496-F9D8745B9E9B}"/>
              </a:ext>
            </a:extLst>
          </p:cNvPr>
          <p:cNvGrpSpPr/>
          <p:nvPr/>
        </p:nvGrpSpPr>
        <p:grpSpPr>
          <a:xfrm>
            <a:off x="466287" y="5584334"/>
            <a:ext cx="6153150" cy="1181323"/>
            <a:chOff x="466287" y="5584334"/>
            <a:chExt cx="6153150" cy="1181323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57C9FB25-CB79-7D66-34C7-7634E0EAC677}"/>
                </a:ext>
              </a:extLst>
            </p:cNvPr>
            <p:cNvSpPr/>
            <p:nvPr/>
          </p:nvSpPr>
          <p:spPr>
            <a:xfrm>
              <a:off x="3428125" y="5584334"/>
              <a:ext cx="229475" cy="254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6C60F5-4618-9D4E-375D-E7A16BA46241}"/>
                </a:ext>
              </a:extLst>
            </p:cNvPr>
            <p:cNvSpPr txBox="1"/>
            <p:nvPr/>
          </p:nvSpPr>
          <p:spPr>
            <a:xfrm>
              <a:off x="466287" y="5934660"/>
              <a:ext cx="61531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Helvetica" panose="020B0604020202020204" pitchFamily="34" charset="0"/>
                  <a:cs typeface="Helvetica" panose="020B0604020202020204" pitchFamily="34" charset="0"/>
                </a:rPr>
                <a:t>The higher the enhancement of equatorial orbits</a:t>
              </a:r>
            </a:p>
          </p:txBody>
        </p:sp>
      </p:grp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897CBDF-0BE7-3212-F087-184035B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525" y="6400532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12</a:t>
            </a:fld>
            <a:r>
              <a:rPr lang="es-ES" sz="2400" dirty="0"/>
              <a:t>/17</a:t>
            </a:r>
            <a:endParaRPr lang="es-ES" dirty="0"/>
          </a:p>
        </p:txBody>
      </p:sp>
      <p:pic>
        <p:nvPicPr>
          <p:cNvPr id="9" name="Picture 8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5D91AA21-8D63-50C4-7EFC-6AE4AC745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3" y="1609724"/>
            <a:ext cx="10706100" cy="35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21840-6A4E-729A-7852-F4504917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76E8EC5-2EA5-32F3-BAE4-F95E4784BCED}"/>
              </a:ext>
            </a:extLst>
          </p:cNvPr>
          <p:cNvSpPr txBox="1">
            <a:spLocks/>
          </p:cNvSpPr>
          <p:nvPr/>
        </p:nvSpPr>
        <p:spPr>
          <a:xfrm>
            <a:off x="0" y="-315909"/>
            <a:ext cx="7686675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Kinematic Persistent Planes</a:t>
            </a: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Fraction of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coorbiting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satellites</a:t>
            </a:r>
          </a:p>
        </p:txBody>
      </p:sp>
      <p:pic>
        <p:nvPicPr>
          <p:cNvPr id="6" name="Picture 5" descr="A graph with a line&#10;&#10;AI-generated content may be incorrect.">
            <a:extLst>
              <a:ext uri="{FF2B5EF4-FFF2-40B4-BE49-F238E27FC236}">
                <a16:creationId xmlns:a16="http://schemas.microsoft.com/office/drawing/2014/main" id="{4E8A7EB0-4904-765A-641E-BA5340CC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88"/>
            <a:ext cx="6400800" cy="3043209"/>
          </a:xfrm>
          <a:prstGeom prst="rect">
            <a:avLst/>
          </a:prstGeom>
        </p:spPr>
      </p:pic>
      <p:pic>
        <p:nvPicPr>
          <p:cNvPr id="10" name="Picture 9" descr="A graph with green and orange lines&#10;&#10;AI-generated content may be incorrect.">
            <a:extLst>
              <a:ext uri="{FF2B5EF4-FFF2-40B4-BE49-F238E27FC236}">
                <a16:creationId xmlns:a16="http://schemas.microsoft.com/office/drawing/2014/main" id="{422E6C82-9A5D-57B2-C61E-E4AEEF18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89"/>
            <a:ext cx="6400800" cy="3043209"/>
          </a:xfrm>
          <a:prstGeom prst="rect">
            <a:avLst/>
          </a:prstGeom>
        </p:spPr>
      </p:pic>
      <p:pic>
        <p:nvPicPr>
          <p:cNvPr id="12" name="Picture 11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559296CC-FF0E-70BB-60A9-FD480798C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89"/>
            <a:ext cx="6400800" cy="3043209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2C93F20B-D7CC-4133-97F1-9FBBDEC7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89"/>
            <a:ext cx="6400800" cy="3043209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8D93F5C2-57B9-D468-B1E9-2D92AAA2A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90"/>
            <a:ext cx="6400800" cy="3043209"/>
          </a:xfrm>
          <a:prstGeom prst="rect">
            <a:avLst/>
          </a:prstGeom>
        </p:spPr>
      </p:pic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C6F3050-ADA4-4E1C-0BAF-42D294A76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1655790"/>
            <a:ext cx="6400800" cy="3043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81AC99-E635-9EFD-D524-6CC959052A3B}"/>
                  </a:ext>
                </a:extLst>
              </p:cNvPr>
              <p:cNvSpPr txBox="1"/>
              <p:nvPr/>
            </p:nvSpPr>
            <p:spPr>
              <a:xfrm>
                <a:off x="262128" y="1586892"/>
                <a:ext cx="4147219" cy="1244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cs typeface="Helvetica" panose="020B0604020202020204" pitchFamily="34" charset="0"/>
                  </a:rPr>
                  <a:t>We compare the fraction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KPP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with MW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=0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81AC99-E635-9EFD-D524-6CC959052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28" y="1586892"/>
                <a:ext cx="4147219" cy="1244508"/>
              </a:xfrm>
              <a:prstGeom prst="rect">
                <a:avLst/>
              </a:prstGeom>
              <a:blipFill>
                <a:blip r:embed="rId8"/>
                <a:stretch>
                  <a:fillRect l="-2206" t="-392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2918D2CF-D3D4-B3D4-3AAF-782A1E49590D}"/>
              </a:ext>
            </a:extLst>
          </p:cNvPr>
          <p:cNvSpPr txBox="1"/>
          <p:nvPr/>
        </p:nvSpPr>
        <p:spPr>
          <a:xfrm>
            <a:off x="262128" y="3436965"/>
            <a:ext cx="4690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As we increase the mass of the major merger, we transition from a isotropic distribution of angular momentum to a coherent rotation of satellite population (as the one observed in the MW).</a:t>
            </a:r>
          </a:p>
        </p:txBody>
      </p:sp>
      <p:sp>
        <p:nvSpPr>
          <p:cNvPr id="35" name="Slide Number Placeholder 8">
            <a:extLst>
              <a:ext uri="{FF2B5EF4-FFF2-40B4-BE49-F238E27FC236}">
                <a16:creationId xmlns:a16="http://schemas.microsoft.com/office/drawing/2014/main" id="{A796EFFE-A75D-6880-B731-1C54E1D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13</a:t>
            </a:fld>
            <a:r>
              <a:rPr lang="es-ES" sz="2400" dirty="0"/>
              <a:t>/17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256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96253-FA8C-7C66-C5C4-D5B397929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D28-3F59-88BA-5AA3-4982F0DA4749}"/>
              </a:ext>
            </a:extLst>
          </p:cNvPr>
          <p:cNvSpPr txBox="1">
            <a:spLocks/>
          </p:cNvSpPr>
          <p:nvPr/>
        </p:nvSpPr>
        <p:spPr>
          <a:xfrm>
            <a:off x="0" y="-118411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Positional plane of satellites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4GND Comparison with MW &amp; M31 – Peak Strength</a:t>
            </a:r>
          </a:p>
        </p:txBody>
      </p:sp>
      <p:pic>
        <p:nvPicPr>
          <p:cNvPr id="7" name="Picture 6" descr="A graph with lines and words&#10;&#10;AI-generated content may be incorrect.">
            <a:extLst>
              <a:ext uri="{FF2B5EF4-FFF2-40B4-BE49-F238E27FC236}">
                <a16:creationId xmlns:a16="http://schemas.microsoft.com/office/drawing/2014/main" id="{A3947269-C1F3-12A1-793B-154DC83D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205"/>
            <a:ext cx="12192000" cy="2489690"/>
          </a:xfrm>
          <a:prstGeom prst="rect">
            <a:avLst/>
          </a:prstGeom>
        </p:spPr>
      </p:pic>
      <p:pic>
        <p:nvPicPr>
          <p:cNvPr id="10" name="Picture 9" descr="A graph of blue lines&#10;&#10;AI-generated content may be incorrect.">
            <a:extLst>
              <a:ext uri="{FF2B5EF4-FFF2-40B4-BE49-F238E27FC236}">
                <a16:creationId xmlns:a16="http://schemas.microsoft.com/office/drawing/2014/main" id="{EADD142F-9CA4-CEE9-8DD3-92C2A20B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205"/>
            <a:ext cx="12192000" cy="2489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B621DA-5BE4-293D-16C3-E138AE5EA1CA}"/>
                  </a:ext>
                </a:extLst>
              </p:cNvPr>
              <p:cNvSpPr txBox="1"/>
              <p:nvPr/>
            </p:nvSpPr>
            <p:spPr>
              <a:xfrm>
                <a:off x="441198" y="1444859"/>
                <a:ext cx="106504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Peak strength </a:t>
                </a:r>
                <a:r>
                  <a:rPr lang="en-US" sz="2400" b="1" dirty="0">
                    <a:cs typeface="Helvetica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cs typeface="Helvetica" panose="020B0604020202020204" pitchFamily="34" charset="0"/>
                  </a:rPr>
                  <a:t>)</a:t>
                </a:r>
                <a:r>
                  <a:rPr lang="en-US" sz="2400" dirty="0">
                    <a:cs typeface="Helvetica" panose="020B0604020202020204" pitchFamily="34" charset="0"/>
                  </a:rPr>
                  <a:t> gives a measure of the </a:t>
                </a:r>
                <a:r>
                  <a:rPr lang="en-US" sz="2400" b="1" dirty="0">
                    <a:cs typeface="Helvetica" panose="020B0604020202020204" pitchFamily="34" charset="0"/>
                  </a:rPr>
                  <a:t>degree of anisotropy </a:t>
                </a:r>
                <a:r>
                  <a:rPr lang="en-US" sz="2400" dirty="0">
                    <a:cs typeface="Helvetica" panose="020B0604020202020204" pitchFamily="34" charset="0"/>
                  </a:rPr>
                  <a:t>in positions of satellites.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endParaRPr lang="en-US" sz="2400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B621DA-5BE4-293D-16C3-E138AE5EA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1444859"/>
                <a:ext cx="10650474" cy="830997"/>
              </a:xfrm>
              <a:prstGeom prst="rect">
                <a:avLst/>
              </a:prstGeom>
              <a:blipFill>
                <a:blip r:embed="rId4"/>
                <a:stretch>
                  <a:fillRect l="-744" t="-5882" r="-973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7E7346-4F38-40E4-B59B-9841E991F8E2}"/>
                  </a:ext>
                </a:extLst>
              </p:cNvPr>
              <p:cNvSpPr txBox="1"/>
              <p:nvPr/>
            </p:nvSpPr>
            <p:spPr>
              <a:xfrm>
                <a:off x="441198" y="2209129"/>
                <a:ext cx="1065047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more massive</a:t>
                </a:r>
                <a:r>
                  <a:rPr lang="en-US" sz="2400" dirty="0">
                    <a:cs typeface="Helvetica" panose="020B0604020202020204" pitchFamily="34" charset="0"/>
                  </a:rPr>
                  <a:t> 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major merger </a:t>
                </a:r>
                <a:r>
                  <a:rPr lang="en-US" sz="2400" dirty="0">
                    <a:cs typeface="Helvetica" panose="020B0604020202020204" pitchFamily="34" charset="0"/>
                  </a:rPr>
                  <a:t>the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reaching MW values for periods of time.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7E7346-4F38-40E4-B59B-9841E991F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2209129"/>
                <a:ext cx="10650474" cy="830997"/>
              </a:xfrm>
              <a:prstGeom prst="rect">
                <a:avLst/>
              </a:prstGeom>
              <a:blipFill>
                <a:blip r:embed="rId5"/>
                <a:stretch>
                  <a:fillRect l="-744" t="-583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lide Number Placeholder 8">
            <a:extLst>
              <a:ext uri="{FF2B5EF4-FFF2-40B4-BE49-F238E27FC236}">
                <a16:creationId xmlns:a16="http://schemas.microsoft.com/office/drawing/2014/main" id="{E6C52436-F887-B7AD-213E-E9D05A59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14</a:t>
            </a:fld>
            <a:r>
              <a:rPr lang="es-ES" sz="2400" dirty="0"/>
              <a:t>/17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92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6C249-71A4-A094-B79F-767C37BC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images of different colored circles&#10;&#10;AI-generated content may be incorrect.">
            <a:extLst>
              <a:ext uri="{FF2B5EF4-FFF2-40B4-BE49-F238E27FC236}">
                <a16:creationId xmlns:a16="http://schemas.microsoft.com/office/drawing/2014/main" id="{6402288B-4CC0-686B-F096-52EBE908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74319"/>
            <a:ext cx="7517435" cy="6486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DB229-CF6F-3C59-6259-6E619DFD4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74319"/>
            <a:ext cx="7517435" cy="6486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70B13-96C8-3872-B735-1013FACB70A2}"/>
              </a:ext>
            </a:extLst>
          </p:cNvPr>
          <p:cNvSpPr txBox="1">
            <a:spLocks/>
          </p:cNvSpPr>
          <p:nvPr/>
        </p:nvSpPr>
        <p:spPr>
          <a:xfrm>
            <a:off x="77481" y="-223266"/>
            <a:ext cx="6096001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Kinematic Persistent Planes 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Pole orbital clustering</a:t>
            </a:r>
          </a:p>
        </p:txBody>
      </p:sp>
      <p:pic>
        <p:nvPicPr>
          <p:cNvPr id="17" name="Picture 16" descr="A group of images of a map&#10;&#10;AI-generated content may be incorrect.">
            <a:extLst>
              <a:ext uri="{FF2B5EF4-FFF2-40B4-BE49-F238E27FC236}">
                <a16:creationId xmlns:a16="http://schemas.microsoft.com/office/drawing/2014/main" id="{8BEC0BD6-5768-07FD-1755-EBDC1432B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5" y="274320"/>
            <a:ext cx="7517434" cy="6486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424C63-D00D-6A55-FF20-55E506373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4" y="274320"/>
            <a:ext cx="7517434" cy="64869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FF5DD-13B7-E3F7-96DF-E2DDB058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15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8AA15C-F241-44F8-21B8-C9AD8770FC03}"/>
                  </a:ext>
                </a:extLst>
              </p:cNvPr>
              <p:cNvSpPr txBox="1"/>
              <p:nvPr/>
            </p:nvSpPr>
            <p:spPr>
              <a:xfrm>
                <a:off x="263673" y="2139342"/>
                <a:ext cx="41472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We look for satellites’ angular momentum pole clustering to detect KPP.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8AA15C-F241-44F8-21B8-C9AD8770F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73" y="2139342"/>
                <a:ext cx="4147219" cy="1200329"/>
              </a:xfrm>
              <a:prstGeom prst="rect">
                <a:avLst/>
              </a:prstGeom>
              <a:blipFill>
                <a:blip r:embed="rId6"/>
                <a:stretch>
                  <a:fillRect l="-1909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09DB2ED-08E1-9C7B-ABD3-B93E530F04A9}"/>
              </a:ext>
            </a:extLst>
          </p:cNvPr>
          <p:cNvSpPr txBox="1"/>
          <p:nvPr/>
        </p:nvSpPr>
        <p:spPr>
          <a:xfrm>
            <a:off x="263673" y="3902055"/>
            <a:ext cx="38926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Helvetica" panose="020B0604020202020204" pitchFamily="34" charset="0"/>
              </a:rPr>
              <a:t>The more massive the major merger, the more populated the KPP.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Helvetica" panose="020B0604020202020204" pitchFamily="34" charset="0"/>
              </a:rPr>
              <a:t>KPP comparable to MW.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B922A9-7F78-624E-446B-A9EFB55703C5}"/>
              </a:ext>
            </a:extLst>
          </p:cNvPr>
          <p:cNvGrpSpPr/>
          <p:nvPr/>
        </p:nvGrpSpPr>
        <p:grpSpPr>
          <a:xfrm>
            <a:off x="7939305" y="4663023"/>
            <a:ext cx="4175213" cy="2058452"/>
            <a:chOff x="7939305" y="4663023"/>
            <a:chExt cx="4175213" cy="2058452"/>
          </a:xfrm>
        </p:grpSpPr>
        <p:pic>
          <p:nvPicPr>
            <p:cNvPr id="6" name="Picture 5" descr="A diagram of a sphere with red and green circles&#10;&#10;AI-generated content may be incorrect.">
              <a:extLst>
                <a:ext uri="{FF2B5EF4-FFF2-40B4-BE49-F238E27FC236}">
                  <a16:creationId xmlns:a16="http://schemas.microsoft.com/office/drawing/2014/main" id="{0F314041-111A-ACD9-85E3-E10D13BE9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1" b="6282"/>
            <a:stretch>
              <a:fillRect/>
            </a:stretch>
          </p:blipFill>
          <p:spPr>
            <a:xfrm>
              <a:off x="8352143" y="4684776"/>
              <a:ext cx="3762375" cy="20366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AA5B46-1873-375E-C8A9-A634D9F5F407}"/>
                </a:ext>
              </a:extLst>
            </p:cNvPr>
            <p:cNvSpPr txBox="1"/>
            <p:nvPr/>
          </p:nvSpPr>
          <p:spPr>
            <a:xfrm rot="19335536">
              <a:off x="7939305" y="4663023"/>
              <a:ext cx="1473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MW ~ 40%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6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83459-680F-E62E-8754-CE83B090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08A36-63E3-392B-8536-94EACB00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16</a:t>
            </a:fld>
            <a:endParaRPr lang="es-E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9792C-7839-7CF9-1434-2647CF1C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13" y="1123895"/>
            <a:ext cx="10301573" cy="23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8B3AD27-F914-EEF6-EB83-D20B88180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51F49-29CA-F029-7CDB-A71C441C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17</a:t>
            </a:fld>
            <a:endParaRPr lang="es-E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D28B2D-7477-8D0B-F2AB-B0A292FC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71" y="176384"/>
            <a:ext cx="11544300" cy="135670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Detected trend</a:t>
            </a:r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B147B82-AB5C-8A3B-262F-02E95268A943}"/>
              </a:ext>
            </a:extLst>
          </p:cNvPr>
          <p:cNvSpPr/>
          <p:nvPr/>
        </p:nvSpPr>
        <p:spPr>
          <a:xfrm rot="19520015">
            <a:off x="6410101" y="1309462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BD11AF3-0B5B-819C-CD3F-366C6B73E7E4}"/>
              </a:ext>
            </a:extLst>
          </p:cNvPr>
          <p:cNvSpPr/>
          <p:nvPr/>
        </p:nvSpPr>
        <p:spPr>
          <a:xfrm rot="1693726">
            <a:off x="6419496" y="1919062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8D34F3-1443-D61E-FF25-91D0375D7A36}"/>
              </a:ext>
            </a:extLst>
          </p:cNvPr>
          <p:cNvSpPr txBox="1"/>
          <p:nvPr/>
        </p:nvSpPr>
        <p:spPr>
          <a:xfrm>
            <a:off x="7250782" y="1976824"/>
            <a:ext cx="611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populated the KPP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01B15-AE1F-72B6-5A6A-211EAC37E80B}"/>
              </a:ext>
            </a:extLst>
          </p:cNvPr>
          <p:cNvSpPr txBox="1"/>
          <p:nvPr/>
        </p:nvSpPr>
        <p:spPr>
          <a:xfrm>
            <a:off x="7127087" y="854737"/>
            <a:ext cx="4287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the satellite distribution at low-z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F21EF2-0087-4C49-C1B6-F49400CC446F}"/>
                  </a:ext>
                </a:extLst>
              </p:cNvPr>
              <p:cNvSpPr txBox="1"/>
              <p:nvPr/>
            </p:nvSpPr>
            <p:spPr>
              <a:xfrm>
                <a:off x="152019" y="1503950"/>
                <a:ext cx="67208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more massive the major merger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b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F21EF2-0087-4C49-C1B6-F49400CC4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9" y="1503950"/>
                <a:ext cx="6720840" cy="830997"/>
              </a:xfrm>
              <a:prstGeom prst="rect">
                <a:avLst/>
              </a:prstGeom>
              <a:blipFill>
                <a:blip r:embed="rId2"/>
                <a:stretch>
                  <a:fillRect l="-1452"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2D66F2B-D1AD-F3A8-3EC8-2A930129A8AB}"/>
              </a:ext>
            </a:extLst>
          </p:cNvPr>
          <p:cNvSpPr txBox="1">
            <a:spLocks/>
          </p:cNvSpPr>
          <p:nvPr/>
        </p:nvSpPr>
        <p:spPr>
          <a:xfrm>
            <a:off x="152019" y="2391032"/>
            <a:ext cx="11544300" cy="1356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Proposed origins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EB458-DD9E-65A8-F991-B8ED2E8BAD14}"/>
              </a:ext>
            </a:extLst>
          </p:cNvPr>
          <p:cNvSpPr txBox="1"/>
          <p:nvPr/>
        </p:nvSpPr>
        <p:spPr>
          <a:xfrm>
            <a:off x="907923" y="3805548"/>
            <a:ext cx="6720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Unexpected changes in large scale structure</a:t>
            </a: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 dirty="0"/>
          </a:p>
        </p:txBody>
      </p:sp>
      <p:pic>
        <p:nvPicPr>
          <p:cNvPr id="15" name="Graphic 14" descr="Question mark with solid fill">
            <a:extLst>
              <a:ext uri="{FF2B5EF4-FFF2-40B4-BE49-F238E27FC236}">
                <a16:creationId xmlns:a16="http://schemas.microsoft.com/office/drawing/2014/main" id="{6CCC886C-9DCF-B507-CDD3-ACCE75F92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3720306"/>
            <a:ext cx="672934" cy="672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37239-B962-5EF7-0FF7-0266482B3E44}"/>
              </a:ext>
            </a:extLst>
          </p:cNvPr>
          <p:cNvSpPr txBox="1"/>
          <p:nvPr/>
        </p:nvSpPr>
        <p:spPr>
          <a:xfrm>
            <a:off x="907922" y="4636545"/>
            <a:ext cx="97356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Group accretion due to a larger number of major merger satellites</a:t>
            </a: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 dirty="0"/>
          </a:p>
        </p:txBody>
      </p:sp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49AA273C-28D7-5944-9850-A306BC693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4551303"/>
            <a:ext cx="672934" cy="672934"/>
          </a:xfrm>
          <a:prstGeom prst="rect">
            <a:avLst/>
          </a:prstGeom>
        </p:spPr>
      </p:pic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7256D5F6-C149-2EB1-5E4C-C99FB868C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5368585"/>
            <a:ext cx="672934" cy="6729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A0081B-C15A-D91C-CCE8-7FDFC58E6C8D}"/>
              </a:ext>
            </a:extLst>
          </p:cNvPr>
          <p:cNvCxnSpPr/>
          <p:nvPr/>
        </p:nvCxnSpPr>
        <p:spPr>
          <a:xfrm>
            <a:off x="987552" y="4041648"/>
            <a:ext cx="6139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41422-ED8B-EB46-BE44-53D3B4AC1E5E}"/>
              </a:ext>
            </a:extLst>
          </p:cNvPr>
          <p:cNvCxnSpPr>
            <a:cxnSpLocks/>
          </p:cNvCxnSpPr>
          <p:nvPr/>
        </p:nvCxnSpPr>
        <p:spPr>
          <a:xfrm>
            <a:off x="987552" y="4852416"/>
            <a:ext cx="8906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2ADE9E-E038-3D8A-8429-D0994FC22B2B}"/>
              </a:ext>
            </a:extLst>
          </p:cNvPr>
          <p:cNvSpPr txBox="1"/>
          <p:nvPr/>
        </p:nvSpPr>
        <p:spPr>
          <a:xfrm>
            <a:off x="907923" y="5453828"/>
            <a:ext cx="7702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Changes in host halo potential shaping preferred orbits</a:t>
            </a:r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ABB5E2-E5E2-3E55-20B3-3515A3A1FA84}"/>
              </a:ext>
            </a:extLst>
          </p:cNvPr>
          <p:cNvGrpSpPr/>
          <p:nvPr/>
        </p:nvGrpSpPr>
        <p:grpSpPr>
          <a:xfrm>
            <a:off x="907922" y="5259856"/>
            <a:ext cx="8375612" cy="743404"/>
            <a:chOff x="907922" y="5259856"/>
            <a:chExt cx="8375612" cy="743404"/>
          </a:xfrm>
        </p:grpSpPr>
        <p:pic>
          <p:nvPicPr>
            <p:cNvPr id="14" name="Graphic 13" descr="Checkmark with solid fill">
              <a:extLst>
                <a:ext uri="{FF2B5EF4-FFF2-40B4-BE49-F238E27FC236}">
                  <a16:creationId xmlns:a16="http://schemas.microsoft.com/office/drawing/2014/main" id="{AA6A5AC5-CFE0-A902-8BFE-EC808C274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10600" y="5259856"/>
              <a:ext cx="672934" cy="67293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A862DD9-2607-4F26-7217-2E9859586F7B}"/>
                </a:ext>
              </a:extLst>
            </p:cNvPr>
            <p:cNvSpPr/>
            <p:nvPr/>
          </p:nvSpPr>
          <p:spPr>
            <a:xfrm>
              <a:off x="907922" y="5368585"/>
              <a:ext cx="7586854" cy="63467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05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F54AC-4489-472F-B030-D15DA6E7C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DEA0-C4AC-3A13-9997-23EDD0F0A9C2}"/>
              </a:ext>
            </a:extLst>
          </p:cNvPr>
          <p:cNvSpPr txBox="1">
            <a:spLocks/>
          </p:cNvSpPr>
          <p:nvPr/>
        </p:nvSpPr>
        <p:spPr>
          <a:xfrm>
            <a:off x="289839" y="-185086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Positional plane of satellites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4GND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Coorbitation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Comparison with MW &amp; M31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794FB-93B3-E694-C432-D4502203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18</a:t>
            </a:fld>
            <a:endParaRPr lang="es-ES"/>
          </a:p>
        </p:txBody>
      </p:sp>
      <p:pic>
        <p:nvPicPr>
          <p:cNvPr id="5" name="Picture 4" descr="A graph of a line&#10;&#10;AI-generated content may be incorrect.">
            <a:extLst>
              <a:ext uri="{FF2B5EF4-FFF2-40B4-BE49-F238E27FC236}">
                <a16:creationId xmlns:a16="http://schemas.microsoft.com/office/drawing/2014/main" id="{C838D34B-5E3A-1BF3-989F-291A3B96E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79"/>
            <a:ext cx="12192000" cy="2374995"/>
          </a:xfrm>
          <a:prstGeom prst="rect">
            <a:avLst/>
          </a:prstGeom>
        </p:spPr>
      </p:pic>
      <p:pic>
        <p:nvPicPr>
          <p:cNvPr id="8" name="Picture 7" descr="A graph of a graph showing a line&#10;&#10;AI-generated content may be incorrect.">
            <a:extLst>
              <a:ext uri="{FF2B5EF4-FFF2-40B4-BE49-F238E27FC236}">
                <a16:creationId xmlns:a16="http://schemas.microsoft.com/office/drawing/2014/main" id="{312A8DA9-D8C8-6236-CD02-3AA79069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80"/>
            <a:ext cx="12192000" cy="237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3D28FD-DFFF-B9AA-CCF6-C0D25327158F}"/>
                  </a:ext>
                </a:extLst>
              </p:cNvPr>
              <p:cNvSpPr txBox="1"/>
              <p:nvPr/>
            </p:nvSpPr>
            <p:spPr>
              <a:xfrm>
                <a:off x="441198" y="1444859"/>
                <a:ext cx="10650474" cy="859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MW satellites exhibit a high fraction (~40%)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the normal to the 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𝑝𝑙𝑎𝑛𝑒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).</m:t>
                    </m:r>
                  </m:oMath>
                </a14:m>
                <a:endParaRPr lang="en-US" sz="2400" b="0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3D28FD-DFFF-B9AA-CCF6-C0D25327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1444859"/>
                <a:ext cx="10650474" cy="859531"/>
              </a:xfrm>
              <a:prstGeom prst="rect">
                <a:avLst/>
              </a:prstGeom>
              <a:blipFill>
                <a:blip r:embed="rId4"/>
                <a:stretch>
                  <a:fillRect l="-744" t="-5674" r="-515" b="-1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333ED6-483B-58B8-C9FD-19C4FB4FB817}"/>
                  </a:ext>
                </a:extLst>
              </p:cNvPr>
              <p:cNvSpPr txBox="1"/>
              <p:nvPr/>
            </p:nvSpPr>
            <p:spPr>
              <a:xfrm>
                <a:off x="441198" y="2228671"/>
                <a:ext cx="1091260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more massive</a:t>
                </a:r>
                <a:r>
                  <a:rPr lang="en-US" sz="2400" dirty="0">
                    <a:cs typeface="Helvetica" panose="020B0604020202020204" pitchFamily="34" charset="0"/>
                  </a:rPr>
                  <a:t> 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major merger </a:t>
                </a:r>
                <a:r>
                  <a:rPr lang="en-US" sz="2400" dirty="0">
                    <a:cs typeface="Helvetica" panose="020B0604020202020204" pitchFamily="34" charset="0"/>
                  </a:rPr>
                  <a:t>the higher the fraction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the normal to the best positional plane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reaching comparable values to MW satellites.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333ED6-483B-58B8-C9FD-19C4FB4F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2228671"/>
                <a:ext cx="10912602" cy="1200329"/>
              </a:xfrm>
              <a:prstGeom prst="rect">
                <a:avLst/>
              </a:prstGeom>
              <a:blipFill>
                <a:blip r:embed="rId5"/>
                <a:stretch>
                  <a:fillRect l="-726" t="-4061" r="-56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45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A58B84-0EFC-09D6-3995-187470D7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71BE2-2F86-5E5A-2609-7B55D82DAD15}"/>
              </a:ext>
            </a:extLst>
          </p:cNvPr>
          <p:cNvSpPr txBox="1">
            <a:spLocks/>
          </p:cNvSpPr>
          <p:nvPr/>
        </p:nvSpPr>
        <p:spPr>
          <a:xfrm>
            <a:off x="289839" y="-185086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Positional plane of satellites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4GND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Coorbitation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Comparison with MW &amp; M31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A1A35-64F8-CB54-9B78-9CFA7BD1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19</a:t>
            </a:fld>
            <a:endParaRPr lang="es-ES"/>
          </a:p>
        </p:txBody>
      </p:sp>
      <p:pic>
        <p:nvPicPr>
          <p:cNvPr id="5" name="Picture 4" descr="A graph of a line&#10;&#10;AI-generated content may be incorrect.">
            <a:extLst>
              <a:ext uri="{FF2B5EF4-FFF2-40B4-BE49-F238E27FC236}">
                <a16:creationId xmlns:a16="http://schemas.microsoft.com/office/drawing/2014/main" id="{79DF677B-4536-3097-D5E6-337687CE0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79"/>
            <a:ext cx="12192000" cy="2374995"/>
          </a:xfrm>
          <a:prstGeom prst="rect">
            <a:avLst/>
          </a:prstGeom>
        </p:spPr>
      </p:pic>
      <p:pic>
        <p:nvPicPr>
          <p:cNvPr id="8" name="Picture 7" descr="A graph of a graph showing a line&#10;&#10;AI-generated content may be incorrect.">
            <a:extLst>
              <a:ext uri="{FF2B5EF4-FFF2-40B4-BE49-F238E27FC236}">
                <a16:creationId xmlns:a16="http://schemas.microsoft.com/office/drawing/2014/main" id="{7366FBAC-9F71-170F-759D-55DC30B92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80"/>
            <a:ext cx="12192000" cy="237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DE494-C151-EAEE-2230-C7924DC6F8BA}"/>
                  </a:ext>
                </a:extLst>
              </p:cNvPr>
              <p:cNvSpPr txBox="1"/>
              <p:nvPr/>
            </p:nvSpPr>
            <p:spPr>
              <a:xfrm>
                <a:off x="441198" y="1444859"/>
                <a:ext cx="10650474" cy="859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MW satellites exhibit a high fraction (~40%)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the normal to the 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𝑝𝑙𝑎𝑛𝑒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).</m:t>
                    </m:r>
                  </m:oMath>
                </a14:m>
                <a:endParaRPr lang="en-US" sz="2400" b="0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4DE494-C151-EAEE-2230-C7924DC6F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1444859"/>
                <a:ext cx="10650474" cy="859531"/>
              </a:xfrm>
              <a:prstGeom prst="rect">
                <a:avLst/>
              </a:prstGeom>
              <a:blipFill>
                <a:blip r:embed="rId4"/>
                <a:stretch>
                  <a:fillRect l="-744" t="-5674" r="-515" b="-1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F1BE6-F51D-0EA5-64B3-96D60FCE033B}"/>
                  </a:ext>
                </a:extLst>
              </p:cNvPr>
              <p:cNvSpPr txBox="1"/>
              <p:nvPr/>
            </p:nvSpPr>
            <p:spPr>
              <a:xfrm>
                <a:off x="441198" y="2228671"/>
                <a:ext cx="1091260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Helvetica" panose="020B0604020202020204" pitchFamily="34" charset="0"/>
                  </a:rPr>
                  <a:t>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more massive</a:t>
                </a:r>
                <a:r>
                  <a:rPr lang="en-US" sz="2400" dirty="0">
                    <a:cs typeface="Helvetica" panose="020B0604020202020204" pitchFamily="34" charset="0"/>
                  </a:rPr>
                  <a:t> the </a:t>
                </a:r>
                <a:r>
                  <a:rPr lang="en-US" sz="2400" b="1" dirty="0">
                    <a:cs typeface="Helvetica" panose="020B0604020202020204" pitchFamily="34" charset="0"/>
                  </a:rPr>
                  <a:t>major merger </a:t>
                </a:r>
                <a:r>
                  <a:rPr lang="en-US" sz="2400" dirty="0">
                    <a:cs typeface="Helvetica" panose="020B0604020202020204" pitchFamily="34" charset="0"/>
                  </a:rPr>
                  <a:t>the higher the fraction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the normal to the best positional plane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reaching comparable values to MW satellites.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F1BE6-F51D-0EA5-64B3-96D60FCE0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8" y="2228671"/>
                <a:ext cx="10912602" cy="1200329"/>
              </a:xfrm>
              <a:prstGeom prst="rect">
                <a:avLst/>
              </a:prstGeom>
              <a:blipFill>
                <a:blip r:embed="rId5"/>
                <a:stretch>
                  <a:fillRect l="-726" t="-4061" r="-56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3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C02A-15C6-2B70-5902-F0CBE3E5797B}"/>
              </a:ext>
            </a:extLst>
          </p:cNvPr>
          <p:cNvSpPr txBox="1">
            <a:spLocks/>
          </p:cNvSpPr>
          <p:nvPr/>
        </p:nvSpPr>
        <p:spPr>
          <a:xfrm>
            <a:off x="144156" y="-85725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Planes of satellites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challenging small-scale problem to </a:t>
            </a:r>
            <a:r>
              <a:rPr lang="el-GR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Λ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6D27B-557E-78D9-77B2-11DFB8713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0" r="2026"/>
          <a:stretch>
            <a:fillRect/>
          </a:stretch>
        </p:blipFill>
        <p:spPr>
          <a:xfrm>
            <a:off x="144156" y="3688882"/>
            <a:ext cx="5626604" cy="2144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FE4B6-9ACD-B8FA-12A3-386598263D1A}"/>
              </a:ext>
            </a:extLst>
          </p:cNvPr>
          <p:cNvSpPr txBox="1"/>
          <p:nvPr/>
        </p:nvSpPr>
        <p:spPr>
          <a:xfrm>
            <a:off x="1721051" y="5972584"/>
            <a:ext cx="2472813" cy="379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Samuel et al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553CE-BDF7-1956-EE34-823B8A76A9DD}"/>
              </a:ext>
            </a:extLst>
          </p:cNvPr>
          <p:cNvSpPr txBox="1"/>
          <p:nvPr/>
        </p:nvSpPr>
        <p:spPr>
          <a:xfrm>
            <a:off x="144156" y="1478619"/>
            <a:ext cx="11675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Satellite galaxies 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MW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M31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have been found to preferentially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align in flattened planes, </a:t>
            </a:r>
            <a:r>
              <a:rPr lang="en-US" sz="2400" dirty="0"/>
              <a:t>with a high fraction exhibiting </a:t>
            </a:r>
            <a:r>
              <a:rPr lang="en-US" sz="2400" b="1" dirty="0"/>
              <a:t>coherent co-rotation</a:t>
            </a:r>
            <a:r>
              <a:rPr lang="en-US" sz="2400" dirty="0"/>
              <a:t>.</a:t>
            </a: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Λ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CDM cosmological simulations 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historically predict a more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isotropic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spherical 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distribution and have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 struggled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reproduce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such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planar structures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4A268-4BE9-0D76-99C1-A728D71CEF07}"/>
              </a:ext>
            </a:extLst>
          </p:cNvPr>
          <p:cNvSpPr txBox="1"/>
          <p:nvPr/>
        </p:nvSpPr>
        <p:spPr>
          <a:xfrm>
            <a:off x="6703728" y="6211669"/>
            <a:ext cx="393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Martínez-García &amp; del Pino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9B850-CDF7-E204-B4BD-E99DA909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z="2400" smtClean="0"/>
              <a:t>2</a:t>
            </a:fld>
            <a:r>
              <a:rPr lang="es-ES" sz="2400" dirty="0"/>
              <a:t>/9</a:t>
            </a:r>
            <a:endParaRPr lang="es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9EF7FD-A3FB-8E93-78FA-F5BF3D5D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89" y="3254829"/>
            <a:ext cx="5137752" cy="29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85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0B91E-A708-9157-2541-536037D0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8BB-28EE-A151-AE00-E36524B527EE}"/>
              </a:ext>
            </a:extLst>
          </p:cNvPr>
          <p:cNvSpPr txBox="1">
            <a:spLocks/>
          </p:cNvSpPr>
          <p:nvPr/>
        </p:nvSpPr>
        <p:spPr>
          <a:xfrm>
            <a:off x="144919" y="-291496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Large Scale Convergence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31E0995D-5F0E-AB4A-F2CE-1D048A45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88" y="1501796"/>
            <a:ext cx="4785429" cy="5217379"/>
          </a:xfrm>
          <a:prstGeom prst="rect">
            <a:avLst/>
          </a:prstGeom>
        </p:spPr>
      </p:pic>
      <p:pic>
        <p:nvPicPr>
          <p:cNvPr id="8" name="Picture 7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B31832F7-1C98-07EC-E9ED-5EFAB2B2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88" y="1497951"/>
            <a:ext cx="4788956" cy="5221224"/>
          </a:xfrm>
          <a:prstGeom prst="rect">
            <a:avLst/>
          </a:prstGeom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D75FB97-0A2A-1300-2C09-0916FBDEA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" y="4360455"/>
            <a:ext cx="5659276" cy="2358720"/>
          </a:xfrm>
          <a:prstGeom prst="rect">
            <a:avLst/>
          </a:prstGeom>
        </p:spPr>
      </p:pic>
      <p:pic>
        <p:nvPicPr>
          <p:cNvPr id="13" name="Picture 12" descr="A white background with black text and a green and purple line&#10;&#10;AI-generated content may be incorrect.">
            <a:extLst>
              <a:ext uri="{FF2B5EF4-FFF2-40B4-BE49-F238E27FC236}">
                <a16:creationId xmlns:a16="http://schemas.microsoft.com/office/drawing/2014/main" id="{634D2562-9BF6-53F0-3659-2E0345BF0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5" y="2497545"/>
            <a:ext cx="6581775" cy="1682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E8EC3F-0E51-1A75-5593-08B58850F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5" y="2071206"/>
            <a:ext cx="8809906" cy="20373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91A1F-D0C6-2E42-9195-0FDB4A1D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2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ACAA9-70DC-5716-09D0-4A7E76748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0886-FB0F-69EC-3DFE-6DDCA707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21</a:t>
            </a:fld>
            <a:endParaRPr lang="es-E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539BAC-ECD9-4653-00A3-D1888333B54F}"/>
              </a:ext>
            </a:extLst>
          </p:cNvPr>
          <p:cNvSpPr txBox="1">
            <a:spLocks/>
          </p:cNvSpPr>
          <p:nvPr/>
        </p:nvSpPr>
        <p:spPr>
          <a:xfrm>
            <a:off x="0" y="-315909"/>
            <a:ext cx="7686675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Kinematic Persistent Planes</a:t>
            </a: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Fraction of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coorbiting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satellites</a:t>
            </a:r>
          </a:p>
        </p:txBody>
      </p:sp>
      <p:pic>
        <p:nvPicPr>
          <p:cNvPr id="6" name="Picture 5" descr="A graph with a line&#10;&#10;AI-generated content may be incorrect.">
            <a:extLst>
              <a:ext uri="{FF2B5EF4-FFF2-40B4-BE49-F238E27FC236}">
                <a16:creationId xmlns:a16="http://schemas.microsoft.com/office/drawing/2014/main" id="{044C259C-A9A4-4334-C9C1-6937BF28B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1"/>
            <a:ext cx="6400800" cy="3043209"/>
          </a:xfrm>
          <a:prstGeom prst="rect">
            <a:avLst/>
          </a:prstGeom>
        </p:spPr>
      </p:pic>
      <p:pic>
        <p:nvPicPr>
          <p:cNvPr id="10" name="Picture 9" descr="A graph with green and orange lines&#10;&#10;AI-generated content may be incorrect.">
            <a:extLst>
              <a:ext uri="{FF2B5EF4-FFF2-40B4-BE49-F238E27FC236}">
                <a16:creationId xmlns:a16="http://schemas.microsoft.com/office/drawing/2014/main" id="{EA6A4380-F969-D257-8526-2BE72774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1"/>
            <a:ext cx="6400800" cy="3043209"/>
          </a:xfrm>
          <a:prstGeom prst="rect">
            <a:avLst/>
          </a:prstGeom>
        </p:spPr>
      </p:pic>
      <p:pic>
        <p:nvPicPr>
          <p:cNvPr id="12" name="Picture 11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DF4194B2-AC3B-8632-832A-6BAA77DC1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1"/>
            <a:ext cx="6400800" cy="3043209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D5C94B9A-0643-F45C-116E-5C2BB461B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1"/>
            <a:ext cx="6400800" cy="3043209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F1036100-E9EC-CAB2-AAC6-B966B8008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0"/>
            <a:ext cx="6400800" cy="3043209"/>
          </a:xfrm>
          <a:prstGeom prst="rect">
            <a:avLst/>
          </a:prstGeom>
        </p:spPr>
      </p:pic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6C2F4B4-8164-804E-7BA4-0F0634A74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14" y="3313140"/>
            <a:ext cx="6400800" cy="3043209"/>
          </a:xfrm>
          <a:prstGeom prst="rect">
            <a:avLst/>
          </a:prstGeom>
        </p:spPr>
      </p:pic>
      <p:pic>
        <p:nvPicPr>
          <p:cNvPr id="20" name="Picture 1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ABC5CC9C-E8F7-8981-20B2-F5B753F34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2335"/>
            <a:ext cx="5831253" cy="2712567"/>
          </a:xfrm>
          <a:prstGeom prst="rect">
            <a:avLst/>
          </a:prstGeom>
        </p:spPr>
      </p:pic>
      <p:pic>
        <p:nvPicPr>
          <p:cNvPr id="24" name="Picture 23" descr="A graph of a graph of a variety of gyr&#10;&#10;AI-generated content may be incorrect.">
            <a:extLst>
              <a:ext uri="{FF2B5EF4-FFF2-40B4-BE49-F238E27FC236}">
                <a16:creationId xmlns:a16="http://schemas.microsoft.com/office/drawing/2014/main" id="{94D3A3EC-679A-78EE-82C1-8D6A70D6F8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2335"/>
            <a:ext cx="5833872" cy="2713785"/>
          </a:xfrm>
          <a:prstGeom prst="rect">
            <a:avLst/>
          </a:prstGeom>
        </p:spPr>
      </p:pic>
      <p:pic>
        <p:nvPicPr>
          <p:cNvPr id="26" name="Picture 25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9EBE62CF-B055-E701-35CC-4B9B20227C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81" y="401117"/>
            <a:ext cx="5833872" cy="2713785"/>
          </a:xfrm>
          <a:prstGeom prst="rect">
            <a:avLst/>
          </a:prstGeom>
        </p:spPr>
      </p:pic>
      <p:pic>
        <p:nvPicPr>
          <p:cNvPr id="28" name="Picture 27" descr="A graph of different types of gyr&#10;&#10;AI-generated content may be incorrect.">
            <a:extLst>
              <a:ext uri="{FF2B5EF4-FFF2-40B4-BE49-F238E27FC236}">
                <a16:creationId xmlns:a16="http://schemas.microsoft.com/office/drawing/2014/main" id="{3C1C8F5C-E670-2223-4AF3-8BFD5A43A8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81" y="401117"/>
            <a:ext cx="5833872" cy="2713785"/>
          </a:xfrm>
          <a:prstGeom prst="rect">
            <a:avLst/>
          </a:prstGeom>
        </p:spPr>
      </p:pic>
      <p:pic>
        <p:nvPicPr>
          <p:cNvPr id="30" name="Picture 2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F188B2B-89D7-5086-CBF4-982744435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81" y="401117"/>
            <a:ext cx="5833872" cy="2713785"/>
          </a:xfrm>
          <a:prstGeom prst="rect">
            <a:avLst/>
          </a:prstGeom>
        </p:spPr>
      </p:pic>
      <p:pic>
        <p:nvPicPr>
          <p:cNvPr id="32" name="Picture 3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0C0AC11-EB35-E061-1896-D699A110F0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62" y="401117"/>
            <a:ext cx="5833872" cy="2713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4A92A8-75AB-E634-CDEB-55066EED12C0}"/>
                  </a:ext>
                </a:extLst>
              </p:cNvPr>
              <p:cNvSpPr txBox="1"/>
              <p:nvPr/>
            </p:nvSpPr>
            <p:spPr>
              <a:xfrm>
                <a:off x="262128" y="1586892"/>
                <a:ext cx="4147219" cy="1244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cs typeface="Helvetica" panose="020B0604020202020204" pitchFamily="34" charset="0"/>
                  </a:rPr>
                  <a:t>We compare the fraction of </a:t>
                </a:r>
                <a:r>
                  <a:rPr lang="en-US" sz="2400" dirty="0" err="1">
                    <a:cs typeface="Helvetica" panose="020B0604020202020204" pitchFamily="34" charset="0"/>
                  </a:rPr>
                  <a:t>coorbiting</a:t>
                </a:r>
                <a:r>
                  <a:rPr lang="en-US" sz="2400" dirty="0">
                    <a:cs typeface="Helvetica" panose="020B0604020202020204" pitchFamily="34" charset="0"/>
                  </a:rPr>
                  <a:t> satellites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KPP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with MW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=0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4A92A8-75AB-E634-CDEB-55066EED1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28" y="1586892"/>
                <a:ext cx="4147219" cy="1244508"/>
              </a:xfrm>
              <a:prstGeom prst="rect">
                <a:avLst/>
              </a:prstGeom>
              <a:blipFill>
                <a:blip r:embed="rId14"/>
                <a:stretch>
                  <a:fillRect l="-2206" t="-392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D794C0A7-EBE8-97A8-13DA-7F47B2564425}"/>
              </a:ext>
            </a:extLst>
          </p:cNvPr>
          <p:cNvSpPr txBox="1"/>
          <p:nvPr/>
        </p:nvSpPr>
        <p:spPr>
          <a:xfrm>
            <a:off x="262128" y="3436965"/>
            <a:ext cx="4690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As we increase the mass of the major merger, we transition from a isotropic distribution of angular momentum to a coherent rotation of satellite population (as the one observed in the MW).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4D8DF1-0249-58F4-BBB7-CAA0CCEDB220}"/>
              </a:ext>
            </a:extLst>
          </p:cNvPr>
          <p:cNvCxnSpPr/>
          <p:nvPr/>
        </p:nvCxnSpPr>
        <p:spPr>
          <a:xfrm>
            <a:off x="6483350" y="1651000"/>
            <a:ext cx="533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6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CBE4F-8B8C-29D0-963F-E62A6B836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5EE4-3BF6-8390-FF6F-6B7CA59E2306}"/>
              </a:ext>
            </a:extLst>
          </p:cNvPr>
          <p:cNvSpPr txBox="1">
            <a:spLocks/>
          </p:cNvSpPr>
          <p:nvPr/>
        </p:nvSpPr>
        <p:spPr>
          <a:xfrm>
            <a:off x="144156" y="-85725"/>
            <a:ext cx="11964425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VINTERGATAN-GM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GM-High Resolution zoom in sims of MW-mass halos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74B0-A7A8-974E-07B0-38133AABAA32}"/>
              </a:ext>
            </a:extLst>
          </p:cNvPr>
          <p:cNvSpPr txBox="1"/>
          <p:nvPr/>
        </p:nvSpPr>
        <p:spPr>
          <a:xfrm>
            <a:off x="7699848" y="1315459"/>
            <a:ext cx="4564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Martin P. Rey et al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92CEC0-D5CA-69DB-1474-AB23232D472E}"/>
                  </a:ext>
                </a:extLst>
              </p:cNvPr>
              <p:cNvSpPr txBox="1"/>
              <p:nvPr/>
            </p:nvSpPr>
            <p:spPr>
              <a:xfrm>
                <a:off x="-54165" y="1626051"/>
                <a:ext cx="406478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Simulations 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genetically modified 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to 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vary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mass ratio 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of the </a:t>
                </a:r>
                <a:r>
                  <a:rPr lang="en-US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last major merger 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𝒛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~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𝟐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), while keeping the mass at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𝑧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identical.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92CEC0-D5CA-69DB-1474-AB23232D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165" y="1626051"/>
                <a:ext cx="4064785" cy="1631216"/>
              </a:xfrm>
              <a:prstGeom prst="rect">
                <a:avLst/>
              </a:prstGeom>
              <a:blipFill>
                <a:blip r:embed="rId2"/>
                <a:stretch>
                  <a:fillRect l="-1349" t="-1873" r="-1649" b="-6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D1A5686-A2C8-CD32-A264-CB9D21F8C53B}"/>
              </a:ext>
            </a:extLst>
          </p:cNvPr>
          <p:cNvGrpSpPr/>
          <p:nvPr/>
        </p:nvGrpSpPr>
        <p:grpSpPr>
          <a:xfrm>
            <a:off x="0" y="4239336"/>
            <a:ext cx="12393876" cy="2554545"/>
            <a:chOff x="0" y="4239336"/>
            <a:chExt cx="12393876" cy="2554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C42EE6-C0E4-81AA-281B-4784DD78F351}"/>
                    </a:ext>
                  </a:extLst>
                </p:cNvPr>
                <p:cNvSpPr txBox="1"/>
                <p:nvPr/>
              </p:nvSpPr>
              <p:spPr>
                <a:xfrm>
                  <a:off x="0" y="4239336"/>
                  <a:ext cx="4010621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Do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these simulations 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produce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planes of satellites comparable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to those observed in the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MW 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and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M31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?</a:t>
                  </a: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endParaRPr lang="en-US" sz="2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Is there any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trend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between the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mass ratio 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of the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last major merger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at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𝑧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~2</m:t>
                      </m:r>
                    </m:oMath>
                  </a14:m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and </a:t>
                  </a:r>
                  <a:r>
                    <a:rPr lang="en-US" sz="2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planes</a:t>
                  </a:r>
                  <a:r>
                    <a:rPr lang="en-US" sz="2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3C42EE6-C0E4-81AA-281B-4784DD78F3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4239336"/>
                  <a:ext cx="4010621" cy="2554545"/>
                </a:xfrm>
                <a:prstGeom prst="rect">
                  <a:avLst/>
                </a:prstGeom>
                <a:blipFill>
                  <a:blip r:embed="rId3"/>
                  <a:stretch>
                    <a:fillRect l="-1368" t="-955" r="-1520" b="-3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FC30A8-5E46-2C84-F791-43FD75995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2515"/>
            <a:stretch>
              <a:fillRect/>
            </a:stretch>
          </p:blipFill>
          <p:spPr>
            <a:xfrm>
              <a:off x="5421011" y="5734097"/>
              <a:ext cx="6542303" cy="6222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B83AB7-BB92-37ED-80B1-0DA32D228253}"/>
                </a:ext>
              </a:extLst>
            </p:cNvPr>
            <p:cNvSpPr txBox="1"/>
            <p:nvPr/>
          </p:nvSpPr>
          <p:spPr>
            <a:xfrm>
              <a:off x="6958276" y="5177904"/>
              <a:ext cx="543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nsolas" panose="020B0609020204030204" pitchFamily="49" charset="0"/>
                </a:rPr>
                <a:t>Rodríguez-Cardoso et al </a:t>
              </a:r>
              <a:r>
                <a:rPr lang="es-ES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nsolas" panose="020B0609020204030204" pitchFamily="49" charset="0"/>
                </a:rPr>
                <a:t>in </a:t>
              </a:r>
              <a:r>
                <a:rPr lang="es-ES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nsolas" panose="020B0609020204030204" pitchFamily="49" charset="0"/>
                </a:rPr>
                <a:t>prep</a:t>
              </a:r>
              <a:endParaRPr lang="es-ES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endParaRPr>
            </a:p>
          </p:txBody>
        </p:sp>
        <p:pic>
          <p:nvPicPr>
            <p:cNvPr id="13" name="Picture 12" descr="Red rectangular stamp with red text&#10;&#10;AI-generated content may be incorrect.">
              <a:extLst>
                <a:ext uri="{FF2B5EF4-FFF2-40B4-BE49-F238E27FC236}">
                  <a16:creationId xmlns:a16="http://schemas.microsoft.com/office/drawing/2014/main" id="{FCDF8EA8-A052-52DC-41DC-23008A4A2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" t="26621" r="5258" b="37068"/>
            <a:stretch>
              <a:fillRect/>
            </a:stretch>
          </p:blipFill>
          <p:spPr>
            <a:xfrm rot="21027168">
              <a:off x="4073498" y="4867681"/>
              <a:ext cx="2367280" cy="95588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6836D6E-F9F9-ACF7-5822-E211189A6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588" y="2331171"/>
            <a:ext cx="7986412" cy="1700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F770F-D7DF-BDEA-53D2-BAE889D93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945" y="1684791"/>
            <a:ext cx="7851055" cy="3063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E58C3E-162E-D025-309D-F675F6023987}"/>
                  </a:ext>
                </a:extLst>
              </p:cNvPr>
              <p:cNvSpPr txBox="1"/>
              <p:nvPr/>
            </p:nvSpPr>
            <p:spPr>
              <a:xfrm>
                <a:off x="-49292" y="3257267"/>
                <a:ext cx="378497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Different mass ratios of the major merger </a:t>
                </a:r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lead to </a:t>
                </a:r>
                <a:r>
                  <a:rPr lang="en-US" sz="18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different morphologies </a:t>
                </a:r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𝑧</m:t>
                    </m:r>
                    <m:r>
                      <a:rPr lang="en-US" sz="1800" i="1" dirty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=0</m:t>
                    </m:r>
                  </m:oMath>
                </a14:m>
                <a:endParaRPr lang="en-US" sz="1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E58C3E-162E-D025-309D-F675F6023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292" y="3257267"/>
                <a:ext cx="3784973" cy="923330"/>
              </a:xfrm>
              <a:prstGeom prst="rect">
                <a:avLst/>
              </a:prstGeom>
              <a:blipFill>
                <a:blip r:embed="rId8"/>
                <a:stretch>
                  <a:fillRect l="-1127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BF3CF-A72C-19F8-409C-FB9F1D7CACE4}"/>
              </a:ext>
            </a:extLst>
          </p:cNvPr>
          <p:cNvGrpSpPr/>
          <p:nvPr/>
        </p:nvGrpSpPr>
        <p:grpSpPr>
          <a:xfrm>
            <a:off x="0" y="1243324"/>
            <a:ext cx="12070080" cy="2902582"/>
            <a:chOff x="0" y="1303363"/>
            <a:chExt cx="12161520" cy="2902582"/>
          </a:xfrm>
        </p:grpSpPr>
        <p:pic>
          <p:nvPicPr>
            <p:cNvPr id="27" name="Picture 26" descr="A screenshot of a computer generated image&#10;&#10;AI-generated content may be incorrect.">
              <a:extLst>
                <a:ext uri="{FF2B5EF4-FFF2-40B4-BE49-F238E27FC236}">
                  <a16:creationId xmlns:a16="http://schemas.microsoft.com/office/drawing/2014/main" id="{FC75EE2D-A439-48FB-952C-A61B4F74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" t="4488" r="27" b="650"/>
            <a:stretch>
              <a:fillRect/>
            </a:stretch>
          </p:blipFill>
          <p:spPr>
            <a:xfrm>
              <a:off x="0" y="1544267"/>
              <a:ext cx="12161520" cy="266167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FC482F-AC5A-3F92-C91F-C7108D0C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" r="8839" b="74277"/>
            <a:stretch>
              <a:fillRect/>
            </a:stretch>
          </p:blipFill>
          <p:spPr>
            <a:xfrm>
              <a:off x="299043" y="1303363"/>
              <a:ext cx="11055928" cy="233379"/>
            </a:xfrm>
            <a:prstGeom prst="rect">
              <a:avLst/>
            </a:prstGeom>
          </p:spPr>
        </p:pic>
      </p:grp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4838B39F-255F-31BA-F8EF-1498035B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3</a:t>
            </a:fld>
            <a:r>
              <a:rPr lang="es-ES" sz="2400" dirty="0"/>
              <a:t>/9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96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D753-9250-33E8-834A-D1E66591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CCEB-7B23-C916-0A74-0337AC78F71B}"/>
              </a:ext>
            </a:extLst>
          </p:cNvPr>
          <p:cNvSpPr txBox="1">
            <a:spLocks/>
          </p:cNvSpPr>
          <p:nvPr/>
        </p:nvSpPr>
        <p:spPr>
          <a:xfrm>
            <a:off x="194589" y="0"/>
            <a:ext cx="11902161" cy="1653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Positional plane of satellites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Plane Quality Comparison </a:t>
            </a:r>
          </a:p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MW &amp; M31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4B8DEB-0A93-1CBB-70C7-789A2E0E8490}"/>
                  </a:ext>
                </a:extLst>
              </p:cNvPr>
              <p:cNvSpPr txBox="1"/>
              <p:nvPr/>
            </p:nvSpPr>
            <p:spPr>
              <a:xfrm>
                <a:off x="443310" y="1795300"/>
                <a:ext cx="6757590" cy="1967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gl-ES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gl-ES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gl-ES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gl-ES" sz="2400" i="1" dirty="0">
                    <a:latin typeface="Cambria Math" panose="02040503050406030204" pitchFamily="18" charset="0"/>
                    <a:cs typeface="Helvetica" panose="020B0604020202020204" pitchFamily="34" charset="0"/>
                  </a:rPr>
                  <a:t> </a:t>
                </a:r>
                <a:r>
                  <a:rPr lang="gl-ES" sz="2400" dirty="0">
                    <a:cs typeface="Helvetica" panose="020B0604020202020204" pitchFamily="34" charset="0"/>
                  </a:rPr>
                  <a:t>	      </a:t>
                </a:r>
                <a:r>
                  <a:rPr lang="gl-ES" sz="2400" dirty="0" err="1">
                    <a:cs typeface="Helvetica" panose="020B0604020202020204" pitchFamily="34" charset="0"/>
                  </a:rPr>
                  <a:t>Anisotropy</a:t>
                </a:r>
                <a:r>
                  <a:rPr lang="gl-ES" sz="2400" dirty="0">
                    <a:cs typeface="Helvetica" panose="020B0604020202020204" pitchFamily="34" charset="0"/>
                  </a:rPr>
                  <a:t> </a:t>
                </a:r>
                <a:r>
                  <a:rPr lang="gl-ES" sz="2400" dirty="0" err="1">
                    <a:cs typeface="Helvetica" panose="020B0604020202020204" pitchFamily="34" charset="0"/>
                  </a:rPr>
                  <a:t>of</a:t>
                </a:r>
                <a:r>
                  <a:rPr lang="gl-ES" sz="2400" dirty="0">
                    <a:cs typeface="Helvetica" panose="020B0604020202020204" pitchFamily="34" charset="0"/>
                  </a:rPr>
                  <a:t> </a:t>
                </a:r>
                <a:r>
                  <a:rPr lang="gl-ES" sz="2400" dirty="0" err="1">
                    <a:cs typeface="Helvetica" panose="020B0604020202020204" pitchFamily="34" charset="0"/>
                  </a:rPr>
                  <a:t>positional</a:t>
                </a:r>
                <a:r>
                  <a:rPr lang="gl-ES" sz="2400" dirty="0">
                    <a:cs typeface="Helvetica" panose="020B0604020202020204" pitchFamily="34" charset="0"/>
                  </a:rPr>
                  <a:t> </a:t>
                </a:r>
                <a:r>
                  <a:rPr lang="gl-ES" sz="2400" dirty="0" err="1">
                    <a:cs typeface="Helvetica" panose="020B0604020202020204" pitchFamily="34" charset="0"/>
                  </a:rPr>
                  <a:t>distribution</a:t>
                </a:r>
                <a:endParaRPr lang="gl-ES" sz="2400" dirty="0">
                  <a:cs typeface="Helvetica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gl-ES" sz="2400" dirty="0">
                  <a:cs typeface="Helvetica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𝑐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𝑎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 	Thin/Thick plane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cs typeface="Helvetica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𝑠𝑎𝑡</m:t>
                        </m:r>
                      </m:sub>
                      <m:sup>
                        <m: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𝑐𝑜𝑜𝑟𝑏𝑖𝑡</m:t>
                        </m:r>
                      </m:sup>
                    </m:sSubSup>
                  </m:oMath>
                </a14:m>
                <a:r>
                  <a:rPr lang="en-US" sz="2400" dirty="0">
                    <a:cs typeface="Helvetica" panose="020B0604020202020204" pitchFamily="34" charset="0"/>
                  </a:rPr>
                  <a:t> 	    Coherent </a:t>
                </a:r>
                <a:r>
                  <a:rPr lang="en-US" sz="2400" dirty="0" err="1">
                    <a:cs typeface="Helvetica" panose="020B0604020202020204" pitchFamily="34" charset="0"/>
                  </a:rPr>
                  <a:t>orbitation</a:t>
                </a:r>
                <a:r>
                  <a:rPr lang="en-US" sz="2400" dirty="0">
                    <a:cs typeface="Helvetica" panose="020B0604020202020204" pitchFamily="34" charset="0"/>
                  </a:rPr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gl-E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gl-E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𝑝𝑙𝑎𝑛𝑒</m:t>
                        </m:r>
                      </m:sub>
                    </m:sSub>
                  </m:oMath>
                </a14:m>
                <a:endParaRPr lang="en-US" sz="2400" dirty="0"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4B8DEB-0A93-1CBB-70C7-789A2E0E8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10" y="1795300"/>
                <a:ext cx="6757590" cy="1967526"/>
              </a:xfrm>
              <a:prstGeom prst="rect">
                <a:avLst/>
              </a:prstGeom>
              <a:blipFill>
                <a:blip r:embed="rId2"/>
                <a:stretch>
                  <a:fillRect l="-1264" t="-2174" b="-5901"/>
                </a:stretch>
              </a:blipFill>
            </p:spPr>
            <p:txBody>
              <a:bodyPr/>
              <a:lstStyle/>
              <a:p>
                <a:r>
                  <a:rPr lang="gl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55E85E-A344-E137-B19B-79DDB730990D}"/>
              </a:ext>
            </a:extLst>
          </p:cNvPr>
          <p:cNvSpPr txBox="1"/>
          <p:nvPr/>
        </p:nvSpPr>
        <p:spPr>
          <a:xfrm>
            <a:off x="839738" y="4431232"/>
            <a:ext cx="6865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The more massive the GSE-like major merger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D22638BD-4200-BF5D-D380-E55C7560B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81" y="-3852"/>
            <a:ext cx="4486719" cy="6858000"/>
          </a:xfrm>
          <a:prstGeom prst="rect">
            <a:avLst/>
          </a:prstGeom>
        </p:spPr>
      </p:pic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60E2B14C-DC9E-C7E9-BBA0-4254D30DE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81" y="0"/>
            <a:ext cx="4486719" cy="6858000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0F16025B-8BF2-606F-B7FF-A4D310919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80" y="0"/>
            <a:ext cx="4486719" cy="6858000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CAE28D6F-DF60-8998-9A93-6597A3394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81" y="0"/>
            <a:ext cx="4486719" cy="6858000"/>
          </a:xfrm>
          <a:prstGeom prst="rect">
            <a:avLst/>
          </a:prstGeom>
        </p:spPr>
      </p:pic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D7E381CA-8BF2-54B7-52ED-24309B2A3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79" y="0"/>
            <a:ext cx="4486719" cy="6858000"/>
          </a:xfrm>
          <a:prstGeom prst="rect">
            <a:avLst/>
          </a:prstGeom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B78FBF2-3904-A426-EBC0-6CC979AE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5875" y="6489023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4</a:t>
            </a:fld>
            <a:r>
              <a:rPr lang="es-ES" sz="2400" dirty="0"/>
              <a:t>/9</a:t>
            </a:r>
            <a:endParaRPr lang="es-E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747FC46-EE43-13D7-6E10-FBD35D1AC179}"/>
              </a:ext>
            </a:extLst>
          </p:cNvPr>
          <p:cNvSpPr/>
          <p:nvPr/>
        </p:nvSpPr>
        <p:spPr>
          <a:xfrm>
            <a:off x="1253901" y="1924050"/>
            <a:ext cx="409799" cy="242650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1DC8279-E163-065B-C9EA-B59C82F574BF}"/>
              </a:ext>
            </a:extLst>
          </p:cNvPr>
          <p:cNvSpPr/>
          <p:nvPr/>
        </p:nvSpPr>
        <p:spPr>
          <a:xfrm>
            <a:off x="2701701" y="2645164"/>
            <a:ext cx="409799" cy="242650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64393373-6CB0-0AD9-3FEB-86BE64ED8C42}"/>
              </a:ext>
            </a:extLst>
          </p:cNvPr>
          <p:cNvSpPr/>
          <p:nvPr/>
        </p:nvSpPr>
        <p:spPr>
          <a:xfrm>
            <a:off x="2028601" y="3425148"/>
            <a:ext cx="409799" cy="242650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A8051-8347-42F0-2E74-CE5C1C3D560A}"/>
              </a:ext>
            </a:extLst>
          </p:cNvPr>
          <p:cNvSpPr txBox="1"/>
          <p:nvPr/>
        </p:nvSpPr>
        <p:spPr>
          <a:xfrm>
            <a:off x="893883" y="53375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The more planar the distribution of satellites </a:t>
            </a:r>
            <a:endParaRPr lang="gl-E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751D13-EC93-B28C-BFA8-C127315EB32C}"/>
              </a:ext>
            </a:extLst>
          </p:cNvPr>
          <p:cNvSpPr txBox="1"/>
          <p:nvPr/>
        </p:nvSpPr>
        <p:spPr>
          <a:xfrm>
            <a:off x="2044933" y="6209920"/>
            <a:ext cx="381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Planes comparable to MW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0D8141A-6C4F-4EF3-9012-27E87395F201}"/>
              </a:ext>
            </a:extLst>
          </p:cNvPr>
          <p:cNvSpPr/>
          <p:nvPr/>
        </p:nvSpPr>
        <p:spPr>
          <a:xfrm rot="5400000">
            <a:off x="3615658" y="4929004"/>
            <a:ext cx="409799" cy="242650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4C80E12-8476-90F3-49A2-B7CC279F6489}"/>
              </a:ext>
            </a:extLst>
          </p:cNvPr>
          <p:cNvSpPr/>
          <p:nvPr/>
        </p:nvSpPr>
        <p:spPr>
          <a:xfrm rot="5400000">
            <a:off x="3615657" y="5858764"/>
            <a:ext cx="409799" cy="242650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2FABBF-238F-D249-F56E-2A2773BF8531}"/>
              </a:ext>
            </a:extLst>
          </p:cNvPr>
          <p:cNvSpPr/>
          <p:nvPr/>
        </p:nvSpPr>
        <p:spPr>
          <a:xfrm>
            <a:off x="704850" y="4343400"/>
            <a:ext cx="6553200" cy="23749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3680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1D253-0EE5-C42F-85EE-55C7AF75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images of different colored circles&#10;&#10;AI-generated content may be incorrect.">
            <a:extLst>
              <a:ext uri="{FF2B5EF4-FFF2-40B4-BE49-F238E27FC236}">
                <a16:creationId xmlns:a16="http://schemas.microsoft.com/office/drawing/2014/main" id="{A2812BF9-B9DB-B9D3-80E2-CF447EB3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74319"/>
            <a:ext cx="7517435" cy="6486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079D1-D8CF-6F7F-2EB5-1A87B84D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74319"/>
            <a:ext cx="7517435" cy="6486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CC697-D04E-0ED6-1365-C3A68E6F5394}"/>
              </a:ext>
            </a:extLst>
          </p:cNvPr>
          <p:cNvSpPr txBox="1">
            <a:spLocks/>
          </p:cNvSpPr>
          <p:nvPr/>
        </p:nvSpPr>
        <p:spPr>
          <a:xfrm>
            <a:off x="77481" y="-223266"/>
            <a:ext cx="6096001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Kinematic Persistent Planes 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Pole orbital clustering</a:t>
            </a:r>
          </a:p>
        </p:txBody>
      </p:sp>
      <p:pic>
        <p:nvPicPr>
          <p:cNvPr id="17" name="Picture 16" descr="A group of images of a map&#10;&#10;AI-generated content may be incorrect.">
            <a:extLst>
              <a:ext uri="{FF2B5EF4-FFF2-40B4-BE49-F238E27FC236}">
                <a16:creationId xmlns:a16="http://schemas.microsoft.com/office/drawing/2014/main" id="{46880046-3712-8268-A7BA-8BB3E2080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5" y="274320"/>
            <a:ext cx="7517434" cy="64869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87E47-F6E6-8AF1-849E-3184C75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5</a:t>
            </a:fld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6844D-DAA3-FBA9-9AA1-BFB28A783867}"/>
              </a:ext>
            </a:extLst>
          </p:cNvPr>
          <p:cNvSpPr txBox="1"/>
          <p:nvPr/>
        </p:nvSpPr>
        <p:spPr>
          <a:xfrm>
            <a:off x="263673" y="1993038"/>
            <a:ext cx="41472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Helvetica" panose="020B0604020202020204" pitchFamily="34" charset="0"/>
              </a:rPr>
              <a:t>We look for satellites’ angular momentum pole clustering to detect KPP.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40745-BA9F-9BA5-FDD3-A9D3FAF3FF56}"/>
              </a:ext>
            </a:extLst>
          </p:cNvPr>
          <p:cNvSpPr txBox="1"/>
          <p:nvPr/>
        </p:nvSpPr>
        <p:spPr>
          <a:xfrm>
            <a:off x="34349" y="3902055"/>
            <a:ext cx="42935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Helvetica" panose="020B0604020202020204" pitchFamily="34" charset="0"/>
              </a:rPr>
              <a:t>The more massive the major merger</a:t>
            </a:r>
          </a:p>
          <a:p>
            <a:endParaRPr lang="en-US" sz="2400" dirty="0">
              <a:cs typeface="Helvetica" panose="020B0604020202020204" pitchFamily="34" charset="0"/>
            </a:endParaRPr>
          </a:p>
          <a:p>
            <a:pPr algn="ctr"/>
            <a:r>
              <a:rPr lang="en-US" sz="2400" dirty="0">
                <a:cs typeface="Helvetica" panose="020B0604020202020204" pitchFamily="34" charset="0"/>
              </a:rPr>
              <a:t>     The more populated the KPP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cs typeface="Helvetica" panose="020B0604020202020204" pitchFamily="34" charset="0"/>
            </a:endParaRPr>
          </a:p>
          <a:p>
            <a:pPr algn="ctr"/>
            <a:r>
              <a:rPr lang="en-US" sz="2400" dirty="0">
                <a:cs typeface="Helvetica" panose="020B0604020202020204" pitchFamily="34" charset="0"/>
              </a:rPr>
              <a:t>KPP comparable to MW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5BD889-9408-C573-2892-65212E18A8E2}"/>
              </a:ext>
            </a:extLst>
          </p:cNvPr>
          <p:cNvGrpSpPr/>
          <p:nvPr/>
        </p:nvGrpSpPr>
        <p:grpSpPr>
          <a:xfrm>
            <a:off x="7939305" y="4663023"/>
            <a:ext cx="4175213" cy="2058452"/>
            <a:chOff x="7939305" y="4663023"/>
            <a:chExt cx="4175213" cy="2058452"/>
          </a:xfrm>
        </p:grpSpPr>
        <p:pic>
          <p:nvPicPr>
            <p:cNvPr id="6" name="Picture 5" descr="A diagram of a sphere with red and green circles&#10;&#10;AI-generated content may be incorrect.">
              <a:extLst>
                <a:ext uri="{FF2B5EF4-FFF2-40B4-BE49-F238E27FC236}">
                  <a16:creationId xmlns:a16="http://schemas.microsoft.com/office/drawing/2014/main" id="{7C95BD9F-9207-9C83-6DA2-1351768D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1" b="6282"/>
            <a:stretch>
              <a:fillRect/>
            </a:stretch>
          </p:blipFill>
          <p:spPr>
            <a:xfrm>
              <a:off x="8352143" y="4684776"/>
              <a:ext cx="3762375" cy="20366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519D38-219D-0896-465F-C8709E9ED73D}"/>
                </a:ext>
              </a:extLst>
            </p:cNvPr>
            <p:cNvSpPr txBox="1"/>
            <p:nvPr/>
          </p:nvSpPr>
          <p:spPr>
            <a:xfrm rot="19335536">
              <a:off x="7939305" y="4663023"/>
              <a:ext cx="1473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MW ~ 40%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C6B72-CD49-C866-036F-D812B91CBFB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F39AA-6C25-450C-9F35-7398BC839CCF}" type="slidenum">
              <a:rPr lang="es-ES" sz="2400" smtClean="0"/>
              <a:pPr/>
              <a:t>5</a:t>
            </a:fld>
            <a:r>
              <a:rPr lang="es-ES" sz="2400" dirty="0"/>
              <a:t>/9</a:t>
            </a:r>
            <a:endParaRPr lang="es-E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49540-FDC3-1BA0-C1DF-5C7A6A352263}"/>
              </a:ext>
            </a:extLst>
          </p:cNvPr>
          <p:cNvGrpSpPr/>
          <p:nvPr/>
        </p:nvGrpSpPr>
        <p:grpSpPr>
          <a:xfrm>
            <a:off x="2066366" y="4735720"/>
            <a:ext cx="229475" cy="1037459"/>
            <a:chOff x="2066366" y="4735720"/>
            <a:chExt cx="229475" cy="1037459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9713806F-ACE1-9450-9AF2-02933DEB7FBC}"/>
                </a:ext>
              </a:extLst>
            </p:cNvPr>
            <p:cNvSpPr/>
            <p:nvPr/>
          </p:nvSpPr>
          <p:spPr>
            <a:xfrm>
              <a:off x="2066366" y="4735720"/>
              <a:ext cx="229475" cy="254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F2AB0727-6E4C-AC96-BFCA-E21D94A81ADE}"/>
                </a:ext>
              </a:extLst>
            </p:cNvPr>
            <p:cNvSpPr/>
            <p:nvPr/>
          </p:nvSpPr>
          <p:spPr>
            <a:xfrm>
              <a:off x="2066366" y="5518463"/>
              <a:ext cx="229475" cy="254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8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6FFB2-EA20-94AE-F5A7-E4611096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B94DD9-B768-3944-8E3D-275DC169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71" y="176384"/>
            <a:ext cx="11544300" cy="135670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Detected trend</a:t>
            </a:r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8F0CB1B-1CFF-832D-0DE3-156ABE04B424}"/>
              </a:ext>
            </a:extLst>
          </p:cNvPr>
          <p:cNvSpPr/>
          <p:nvPr/>
        </p:nvSpPr>
        <p:spPr>
          <a:xfrm rot="19520015">
            <a:off x="6410101" y="1309462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FB24C89-9379-C967-AF60-4EB0EFE2B6A0}"/>
              </a:ext>
            </a:extLst>
          </p:cNvPr>
          <p:cNvSpPr/>
          <p:nvPr/>
        </p:nvSpPr>
        <p:spPr>
          <a:xfrm rot="1693726">
            <a:off x="6419496" y="1919062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A2F07-8C88-6C6C-1F1A-144144953DBE}"/>
              </a:ext>
            </a:extLst>
          </p:cNvPr>
          <p:cNvSpPr txBox="1"/>
          <p:nvPr/>
        </p:nvSpPr>
        <p:spPr>
          <a:xfrm>
            <a:off x="7250782" y="1976824"/>
            <a:ext cx="611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populated the KPP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D9F88-7C3F-0339-A349-8510E6E034AD}"/>
              </a:ext>
            </a:extLst>
          </p:cNvPr>
          <p:cNvSpPr txBox="1"/>
          <p:nvPr/>
        </p:nvSpPr>
        <p:spPr>
          <a:xfrm>
            <a:off x="7127087" y="854737"/>
            <a:ext cx="4287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the satellite distribution at low-z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44AB58-688B-656C-5A42-825EE2983F12}"/>
                  </a:ext>
                </a:extLst>
              </p:cNvPr>
              <p:cNvSpPr txBox="1"/>
              <p:nvPr/>
            </p:nvSpPr>
            <p:spPr>
              <a:xfrm>
                <a:off x="152019" y="1503950"/>
                <a:ext cx="67208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more massive the major merger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b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44AB58-688B-656C-5A42-825EE2983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9" y="1503950"/>
                <a:ext cx="6720840" cy="830997"/>
              </a:xfrm>
              <a:prstGeom prst="rect">
                <a:avLst/>
              </a:prstGeom>
              <a:blipFill>
                <a:blip r:embed="rId2"/>
                <a:stretch>
                  <a:fillRect l="-1452"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ECC8BCEC-EFEE-20DE-BA9F-27E70537856F}"/>
              </a:ext>
            </a:extLst>
          </p:cNvPr>
          <p:cNvSpPr txBox="1">
            <a:spLocks/>
          </p:cNvSpPr>
          <p:nvPr/>
        </p:nvSpPr>
        <p:spPr>
          <a:xfrm>
            <a:off x="152019" y="2391032"/>
            <a:ext cx="11544300" cy="1356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Proposed origins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B1E37-58BD-1FDA-113B-8F73D4771A7A}"/>
              </a:ext>
            </a:extLst>
          </p:cNvPr>
          <p:cNvSpPr txBox="1"/>
          <p:nvPr/>
        </p:nvSpPr>
        <p:spPr>
          <a:xfrm>
            <a:off x="907922" y="3805548"/>
            <a:ext cx="104458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Unexpected changes in large scale structure (e.g. </a:t>
            </a:r>
            <a:r>
              <a:rPr lang="en-US" sz="2400" i="1" dirty="0" err="1"/>
              <a:t>Gámez</a:t>
            </a:r>
            <a:r>
              <a:rPr lang="en-US" sz="2400" i="1" dirty="0"/>
              <a:t>-Marín et al 2025)</a:t>
            </a: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 dirty="0"/>
          </a:p>
        </p:txBody>
      </p:sp>
      <p:pic>
        <p:nvPicPr>
          <p:cNvPr id="15" name="Graphic 14" descr="Question mark with solid fill">
            <a:extLst>
              <a:ext uri="{FF2B5EF4-FFF2-40B4-BE49-F238E27FC236}">
                <a16:creationId xmlns:a16="http://schemas.microsoft.com/office/drawing/2014/main" id="{57FEB6A6-17A2-28BD-441E-AC468737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3720306"/>
            <a:ext cx="672934" cy="672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F5D4D5-3EDE-9A26-556E-2CA3C3590026}"/>
              </a:ext>
            </a:extLst>
          </p:cNvPr>
          <p:cNvSpPr txBox="1"/>
          <p:nvPr/>
        </p:nvSpPr>
        <p:spPr>
          <a:xfrm>
            <a:off x="907921" y="4479254"/>
            <a:ext cx="9321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Group accretion due to a larger number of major merger satellites (e.g. </a:t>
            </a:r>
            <a:r>
              <a:rPr lang="en-US" sz="2400" i="1" dirty="0"/>
              <a:t>Li &amp; Helmi 2008)</a:t>
            </a: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 dirty="0"/>
          </a:p>
        </p:txBody>
      </p:sp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3EBBC655-A473-8878-03CF-5737647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4551303"/>
            <a:ext cx="672934" cy="6729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00FB2B-AB3F-8335-2148-57D239D3895B}"/>
              </a:ext>
            </a:extLst>
          </p:cNvPr>
          <p:cNvSpPr txBox="1"/>
          <p:nvPr/>
        </p:nvSpPr>
        <p:spPr>
          <a:xfrm>
            <a:off x="907922" y="5453827"/>
            <a:ext cx="973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Changes in host halo potential shaping preferred orbits</a:t>
            </a:r>
            <a:endParaRPr lang="en-US" sz="2400" dirty="0"/>
          </a:p>
        </p:txBody>
      </p:sp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68906601-65F1-7123-394E-5513AA55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89" y="5368585"/>
            <a:ext cx="672934" cy="672934"/>
          </a:xfrm>
          <a:prstGeom prst="rect">
            <a:avLst/>
          </a:prstGeom>
        </p:spPr>
      </p:pic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4BAA9E35-87C9-1D1B-19CE-67DD8F47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6</a:t>
            </a:fld>
            <a:r>
              <a:rPr lang="es-ES" sz="2400" dirty="0"/>
              <a:t>/9</a:t>
            </a:r>
            <a:endParaRPr lang="es-E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E16B62-C05B-183A-53F7-6216046A55FB}"/>
              </a:ext>
            </a:extLst>
          </p:cNvPr>
          <p:cNvCxnSpPr/>
          <p:nvPr/>
        </p:nvCxnSpPr>
        <p:spPr>
          <a:xfrm>
            <a:off x="987552" y="4041648"/>
            <a:ext cx="6139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24C6E8-0742-CDA0-B2F1-7BC8DA58A453}"/>
              </a:ext>
            </a:extLst>
          </p:cNvPr>
          <p:cNvCxnSpPr>
            <a:cxnSpLocks/>
          </p:cNvCxnSpPr>
          <p:nvPr/>
        </p:nvCxnSpPr>
        <p:spPr>
          <a:xfrm>
            <a:off x="987552" y="4721787"/>
            <a:ext cx="8906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39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0CD9-3006-F2B2-6AF7-F23A0A2C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1ECD70BE-8F1D-C1DA-E87D-5C73B435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14781"/>
            <a:ext cx="5318333" cy="6585763"/>
          </a:xfrm>
          <a:prstGeom prst="rect">
            <a:avLst/>
          </a:prstGeom>
        </p:spPr>
      </p:pic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331D87F2-9A51-061A-C92C-A3FCE7A9A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118658"/>
            <a:ext cx="5321808" cy="6578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3E4826-B38B-87EA-95FA-74CB9DD66925}"/>
              </a:ext>
            </a:extLst>
          </p:cNvPr>
          <p:cNvSpPr txBox="1">
            <a:spLocks/>
          </p:cNvSpPr>
          <p:nvPr/>
        </p:nvSpPr>
        <p:spPr>
          <a:xfrm>
            <a:off x="460317" y="-213333"/>
            <a:ext cx="5599418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Host Halo Shape</a:t>
            </a:r>
          </a:p>
          <a:p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ToI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2351E4-1951-67D0-6E2B-349432C5F03D}"/>
                  </a:ext>
                </a:extLst>
              </p:cNvPr>
              <p:cNvSpPr txBox="1"/>
              <p:nvPr/>
            </p:nvSpPr>
            <p:spPr>
              <a:xfrm>
                <a:off x="262127" y="1586892"/>
                <a:ext cx="6091047" cy="362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We compute the </a:t>
                </a:r>
                <a:r>
                  <a:rPr lang="en-US" sz="2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ToI</a:t>
                </a:r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for the host DM particles (excluding </a:t>
                </a:r>
                <a:r>
                  <a:rPr lang="en-US" sz="2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subhalo</a:t>
                </a:r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particles) for each time and taking different sphere radius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For each combination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𝑇𝑖𝑚𝑒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we determine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latin typeface="Cambria Math" panose="02040503050406030204" pitchFamily="18" charset="0"/>
                  <a:cs typeface="Helvetica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latin typeface="Cambria Math" panose="02040503050406030204" pitchFamily="18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2351E4-1951-67D0-6E2B-349432C5F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27" y="1586892"/>
                <a:ext cx="6091047" cy="3623043"/>
              </a:xfrm>
              <a:prstGeom prst="rect">
                <a:avLst/>
              </a:prstGeom>
              <a:blipFill>
                <a:blip r:embed="rId4"/>
                <a:stretch>
                  <a:fillRect l="-1301" t="-1176" r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6CEC30D-F660-6A70-FDCD-067B3C6BC787}"/>
              </a:ext>
            </a:extLst>
          </p:cNvPr>
          <p:cNvSpPr txBox="1"/>
          <p:nvPr/>
        </p:nvSpPr>
        <p:spPr>
          <a:xfrm>
            <a:off x="262127" y="4748270"/>
            <a:ext cx="5995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massive the major merger the more planar and oblate the host halo at low z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AE98F4-F978-9BC8-2F43-F84CE0426F40}"/>
              </a:ext>
            </a:extLst>
          </p:cNvPr>
          <p:cNvGrpSpPr/>
          <p:nvPr/>
        </p:nvGrpSpPr>
        <p:grpSpPr>
          <a:xfrm>
            <a:off x="11491839" y="686779"/>
            <a:ext cx="274320" cy="5257942"/>
            <a:chOff x="11491839" y="686779"/>
            <a:chExt cx="274320" cy="52579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9BFDE1-B7CD-0115-846B-99B29F9C5E72}"/>
                </a:ext>
              </a:extLst>
            </p:cNvPr>
            <p:cNvSpPr/>
            <p:nvPr/>
          </p:nvSpPr>
          <p:spPr>
            <a:xfrm>
              <a:off x="11491839" y="5273516"/>
              <a:ext cx="274320" cy="671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5FE2D0-3F2D-8B99-7EBF-224D44F807D8}"/>
                </a:ext>
              </a:extLst>
            </p:cNvPr>
            <p:cNvSpPr/>
            <p:nvPr/>
          </p:nvSpPr>
          <p:spPr>
            <a:xfrm>
              <a:off x="11491839" y="686779"/>
              <a:ext cx="274320" cy="671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FF98F48-5A11-0057-B14A-09A19986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300" y="6432550"/>
            <a:ext cx="2743200" cy="365125"/>
          </a:xfrm>
        </p:spPr>
        <p:txBody>
          <a:bodyPr/>
          <a:lstStyle/>
          <a:p>
            <a:fld id="{020F39AA-6C25-450C-9F35-7398BC839CCF}" type="slidenum">
              <a:rPr lang="es-ES" sz="2400" smtClean="0"/>
              <a:t>7</a:t>
            </a:fld>
            <a:r>
              <a:rPr lang="es-ES" sz="2400" dirty="0"/>
              <a:t>/9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85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38512-6EF1-E0E6-73F3-780067720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54F96-2DB5-E6AC-A1F9-8F1C3AE8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F39AA-6C25-450C-9F35-7398BC839CCF}" type="slidenum">
              <a:rPr lang="es-ES" smtClean="0"/>
              <a:t>8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A2959773-5E85-1F73-262C-9153784F0D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481" y="-190501"/>
                <a:ext cx="6939415" cy="18002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Aligment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[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𝐾𝑃𝑃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𝐻𝑜𝑠𝑡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𝐿𝑉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]</m:t>
                    </m:r>
                  </m:oMath>
                </a14:m>
                <a:endParaRPr lang="en-US" sz="3600" dirty="0">
                  <a:solidFill>
                    <a:schemeClr val="bg2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A2959773-5E85-1F73-262C-9153784F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1" y="-190501"/>
                <a:ext cx="6939415" cy="1800225"/>
              </a:xfrm>
              <a:prstGeom prst="rect">
                <a:avLst/>
              </a:prstGeom>
              <a:blipFill>
                <a:blip r:embed="rId2"/>
                <a:stretch>
                  <a:fillRect l="-2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D5A582B-03E3-7C20-D626-511551B9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5201626"/>
            <a:ext cx="7899406" cy="717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326473-21DD-C9D4-8420-F8209F7B0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026" y="5919259"/>
            <a:ext cx="7955280" cy="806978"/>
          </a:xfrm>
          <a:prstGeom prst="rect">
            <a:avLst/>
          </a:prstGeom>
        </p:spPr>
      </p:pic>
      <p:pic>
        <p:nvPicPr>
          <p:cNvPr id="19" name="Picture 18" descr="A diagram of a diagram of a large and small size&#10;&#10;AI-generated content may be incorrect.">
            <a:extLst>
              <a:ext uri="{FF2B5EF4-FFF2-40B4-BE49-F238E27FC236}">
                <a16:creationId xmlns:a16="http://schemas.microsoft.com/office/drawing/2014/main" id="{9C357FFC-278F-B045-0F27-A4FF1609C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19" y="1475368"/>
            <a:ext cx="9144000" cy="3367441"/>
          </a:xfrm>
          <a:prstGeom prst="rect">
            <a:avLst/>
          </a:prstGeom>
        </p:spPr>
      </p:pic>
      <p:pic>
        <p:nvPicPr>
          <p:cNvPr id="21" name="Picture 20" descr="A diagram of a diagram of a person's body&#10;&#10;AI-generated content may be incorrect.">
            <a:extLst>
              <a:ext uri="{FF2B5EF4-FFF2-40B4-BE49-F238E27FC236}">
                <a16:creationId xmlns:a16="http://schemas.microsoft.com/office/drawing/2014/main" id="{8B08B9E2-BEF0-A3FF-DCE0-90DF329ED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19" y="1470606"/>
            <a:ext cx="9144000" cy="3367442"/>
          </a:xfrm>
          <a:prstGeom prst="rect">
            <a:avLst/>
          </a:prstGeom>
        </p:spPr>
      </p:pic>
      <p:pic>
        <p:nvPicPr>
          <p:cNvPr id="23" name="Picture 22" descr="A diagram of different types of objects&#10;&#10;AI-generated content may be incorrect.">
            <a:extLst>
              <a:ext uri="{FF2B5EF4-FFF2-40B4-BE49-F238E27FC236}">
                <a16:creationId xmlns:a16="http://schemas.microsoft.com/office/drawing/2014/main" id="{9308D09A-B018-4BEE-F4D7-502AC5031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19" y="1480129"/>
            <a:ext cx="9144000" cy="33674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22D94B-00DF-A625-97C6-C6D2F834C16C}"/>
              </a:ext>
            </a:extLst>
          </p:cNvPr>
          <p:cNvSpPr txBox="1"/>
          <p:nvPr/>
        </p:nvSpPr>
        <p:spPr>
          <a:xfrm>
            <a:off x="81536" y="1517629"/>
            <a:ext cx="2884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more massive the major merger </a:t>
            </a:r>
          </a:p>
          <a:p>
            <a:pPr algn="ctr"/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and oblate the host halo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2ED1C3-8038-5163-B059-370417F89E49}"/>
              </a:ext>
            </a:extLst>
          </p:cNvPr>
          <p:cNvSpPr txBox="1"/>
          <p:nvPr/>
        </p:nvSpPr>
        <p:spPr>
          <a:xfrm>
            <a:off x="-160469" y="3140290"/>
            <a:ext cx="3368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higher the enhancement of equatorial orbits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8348EBD5-0339-3F03-FA7A-E3E747A8B2BB}"/>
              </a:ext>
            </a:extLst>
          </p:cNvPr>
          <p:cNvSpPr/>
          <p:nvPr/>
        </p:nvSpPr>
        <p:spPr>
          <a:xfrm>
            <a:off x="1406834" y="2068985"/>
            <a:ext cx="173629" cy="224426"/>
          </a:xfrm>
          <a:prstGeom prst="downArrow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72D24A4F-1DFF-3687-D7C8-DD8782223F81}"/>
              </a:ext>
            </a:extLst>
          </p:cNvPr>
          <p:cNvSpPr/>
          <p:nvPr/>
        </p:nvSpPr>
        <p:spPr>
          <a:xfrm>
            <a:off x="1437187" y="2897025"/>
            <a:ext cx="173629" cy="224426"/>
          </a:xfrm>
          <a:prstGeom prst="downArrow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9BF1BB-6C33-E0C7-DF49-8A72AA695306}"/>
              </a:ext>
            </a:extLst>
          </p:cNvPr>
          <p:cNvGrpSpPr/>
          <p:nvPr/>
        </p:nvGrpSpPr>
        <p:grpSpPr>
          <a:xfrm>
            <a:off x="67280" y="3748876"/>
            <a:ext cx="1581150" cy="969898"/>
            <a:chOff x="31137" y="3640771"/>
            <a:chExt cx="1581150" cy="969898"/>
          </a:xfrm>
        </p:grpSpPr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BC5715C5-DB66-2D08-4E43-689D47E67BC3}"/>
                </a:ext>
              </a:extLst>
            </p:cNvPr>
            <p:cNvSpPr/>
            <p:nvPr/>
          </p:nvSpPr>
          <p:spPr>
            <a:xfrm rot="2513739">
              <a:off x="1164961" y="3640771"/>
              <a:ext cx="191539" cy="2421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81CE2A1-2EE7-9A54-45F8-4C5F1400AA96}"/>
                </a:ext>
              </a:extLst>
            </p:cNvPr>
            <p:cNvGrpSpPr/>
            <p:nvPr/>
          </p:nvGrpSpPr>
          <p:grpSpPr>
            <a:xfrm>
              <a:off x="31137" y="3927436"/>
              <a:ext cx="1581150" cy="683233"/>
              <a:chOff x="31137" y="3927436"/>
              <a:chExt cx="1581150" cy="6832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DE2C103A-D442-58E3-B2FB-4638BAE21B05}"/>
                      </a:ext>
                    </a:extLst>
                  </p:cNvPr>
                  <p:cNvSpPr txBox="1"/>
                  <p:nvPr/>
                </p:nvSpPr>
                <p:spPr>
                  <a:xfrm>
                    <a:off x="31137" y="4234604"/>
                    <a:ext cx="1581150" cy="3760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[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𝐾𝑃𝑃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𝐻𝑜𝑠𝑡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]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DE2C103A-D442-58E3-B2FB-4638BAE21B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37" y="4234604"/>
                    <a:ext cx="1581150" cy="3760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839" b="-145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DBFA1B-B647-464B-5DA3-C3D5FFC6A64F}"/>
                  </a:ext>
                </a:extLst>
              </p:cNvPr>
              <p:cNvSpPr txBox="1"/>
              <p:nvPr/>
            </p:nvSpPr>
            <p:spPr>
              <a:xfrm>
                <a:off x="316706" y="3927436"/>
                <a:ext cx="9535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Aligned</a:t>
                </a:r>
                <a:endParaRPr lang="en-US" dirty="0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778A67-1954-3A2E-8679-16A3B2881337}"/>
              </a:ext>
            </a:extLst>
          </p:cNvPr>
          <p:cNvGrpSpPr/>
          <p:nvPr/>
        </p:nvGrpSpPr>
        <p:grpSpPr>
          <a:xfrm>
            <a:off x="1580463" y="3773320"/>
            <a:ext cx="1581150" cy="921096"/>
            <a:chOff x="1544320" y="3665215"/>
            <a:chExt cx="1581150" cy="92109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94B8FE9-A30F-CAB1-3522-B4A1BAAD1517}"/>
                </a:ext>
              </a:extLst>
            </p:cNvPr>
            <p:cNvGrpSpPr/>
            <p:nvPr/>
          </p:nvGrpSpPr>
          <p:grpSpPr>
            <a:xfrm>
              <a:off x="1544320" y="3922754"/>
              <a:ext cx="1581150" cy="663557"/>
              <a:chOff x="-2264567" y="3948175"/>
              <a:chExt cx="3448562" cy="6635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C410243-175A-FEC8-2102-B004B07B905E}"/>
                      </a:ext>
                    </a:extLst>
                  </p:cNvPr>
                  <p:cNvSpPr txBox="1"/>
                  <p:nvPr/>
                </p:nvSpPr>
                <p:spPr>
                  <a:xfrm>
                    <a:off x="-2264567" y="4235539"/>
                    <a:ext cx="3448562" cy="3761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𝐻𝑜𝑠𝑡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𝐿𝑉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]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AC410243-175A-FEC8-2102-B004B07B90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264567" y="4235539"/>
                    <a:ext cx="3448562" cy="37619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839" b="-145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60D556-3D8F-5F6E-94DE-E2FC200BB6E7}"/>
                  </a:ext>
                </a:extLst>
              </p:cNvPr>
              <p:cNvSpPr txBox="1"/>
              <p:nvPr/>
            </p:nvSpPr>
            <p:spPr>
              <a:xfrm>
                <a:off x="-1580185" y="3948175"/>
                <a:ext cx="20797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Aligned</a:t>
                </a:r>
                <a:endParaRPr lang="en-US" dirty="0"/>
              </a:p>
            </p:txBody>
          </p:sp>
        </p:grp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5D276BA6-87A5-641A-F51E-5C8C883C9B2E}"/>
                </a:ext>
              </a:extLst>
            </p:cNvPr>
            <p:cNvSpPr/>
            <p:nvPr/>
          </p:nvSpPr>
          <p:spPr>
            <a:xfrm rot="18893378">
              <a:off x="1584081" y="3639926"/>
              <a:ext cx="191539" cy="24211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73FFEFC-EBBD-94AD-F86A-BA2EED92659F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0F39AA-6C25-450C-9F35-7398BC839CCF}" type="slidenum">
              <a:rPr lang="es-ES" sz="2400" smtClean="0"/>
              <a:pPr/>
              <a:t>8</a:t>
            </a:fld>
            <a:r>
              <a:rPr lang="es-ES" sz="2400" dirty="0"/>
              <a:t>/9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95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9693-8DB7-BEBB-25FB-749DC133D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9F9B3E-94F8-3630-F637-F4331044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64" y="-120144"/>
            <a:ext cx="11544300" cy="135670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Conclusions</a:t>
            </a:r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24C24E8-3E7D-E34E-43EE-1ABF259F835C}"/>
              </a:ext>
            </a:extLst>
          </p:cNvPr>
          <p:cNvSpPr/>
          <p:nvPr/>
        </p:nvSpPr>
        <p:spPr>
          <a:xfrm rot="19520015">
            <a:off x="6483253" y="772070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77C2AE4-955C-D5BC-E554-FEC6BE502D1A}"/>
              </a:ext>
            </a:extLst>
          </p:cNvPr>
          <p:cNvSpPr/>
          <p:nvPr/>
        </p:nvSpPr>
        <p:spPr>
          <a:xfrm rot="1693726">
            <a:off x="6492648" y="1381670"/>
            <a:ext cx="808803" cy="298438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139FE-1E5A-DC96-1C8A-955B6B5EEAA8}"/>
              </a:ext>
            </a:extLst>
          </p:cNvPr>
          <p:cNvSpPr txBox="1"/>
          <p:nvPr/>
        </p:nvSpPr>
        <p:spPr>
          <a:xfrm>
            <a:off x="7323934" y="1439432"/>
            <a:ext cx="611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populated the KPP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D1FDF-AD6E-C1C7-9E90-5239A9D7B2C7}"/>
              </a:ext>
            </a:extLst>
          </p:cNvPr>
          <p:cNvSpPr txBox="1"/>
          <p:nvPr/>
        </p:nvSpPr>
        <p:spPr>
          <a:xfrm>
            <a:off x="7200239" y="317345"/>
            <a:ext cx="4287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the satellite distribution at low-z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A0D3CB-7AEC-6A13-24C7-BCD93FA9CB6C}"/>
                  </a:ext>
                </a:extLst>
              </p:cNvPr>
              <p:cNvSpPr txBox="1"/>
              <p:nvPr/>
            </p:nvSpPr>
            <p:spPr>
              <a:xfrm>
                <a:off x="225171" y="966558"/>
                <a:ext cx="67208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more massive the major merger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b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A0D3CB-7AEC-6A13-24C7-BCD93FA9C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71" y="966558"/>
                <a:ext cx="6720840" cy="830997"/>
              </a:xfrm>
              <a:prstGeom prst="rect">
                <a:avLst/>
              </a:prstGeom>
              <a:blipFill>
                <a:blip r:embed="rId2"/>
                <a:stretch>
                  <a:fillRect l="-1452"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2517A91-A13C-18DA-1133-45B7DA778FB3}"/>
              </a:ext>
            </a:extLst>
          </p:cNvPr>
          <p:cNvSpPr txBox="1"/>
          <p:nvPr/>
        </p:nvSpPr>
        <p:spPr>
          <a:xfrm>
            <a:off x="359783" y="1882065"/>
            <a:ext cx="6681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Why?</a:t>
            </a:r>
            <a:endParaRPr lang="en-US" sz="36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E08D1AA-33D7-49B3-7ABD-BE356FC2A153}"/>
              </a:ext>
            </a:extLst>
          </p:cNvPr>
          <p:cNvSpPr/>
          <p:nvPr/>
        </p:nvSpPr>
        <p:spPr>
          <a:xfrm rot="2292417">
            <a:off x="6411247" y="3191200"/>
            <a:ext cx="616088" cy="259406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4A365E-F260-95C6-CC55-75B2A9656F38}"/>
                  </a:ext>
                </a:extLst>
              </p:cNvPr>
              <p:cNvSpPr txBox="1"/>
              <p:nvPr/>
            </p:nvSpPr>
            <p:spPr>
              <a:xfrm>
                <a:off x="7200239" y="3576363"/>
                <a:ext cx="6117336" cy="470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more aligned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[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𝐻𝑜𝑠𝑡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𝐿𝑉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4A365E-F260-95C6-CC55-75B2A9656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239" y="3576363"/>
                <a:ext cx="6117336" cy="470835"/>
              </a:xfrm>
              <a:prstGeom prst="rect">
                <a:avLst/>
              </a:prstGeom>
              <a:blipFill>
                <a:blip r:embed="rId3"/>
                <a:stretch>
                  <a:fillRect l="-1494" t="-1039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9D7C03-362D-3CD7-DEFB-C35EB7E6479B}"/>
                  </a:ext>
                </a:extLst>
              </p:cNvPr>
              <p:cNvSpPr txBox="1"/>
              <p:nvPr/>
            </p:nvSpPr>
            <p:spPr>
              <a:xfrm>
                <a:off x="2636901" y="2558649"/>
                <a:ext cx="67208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more massive the major merger 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∼2</m:t>
                    </m:r>
                  </m:oMath>
                </a14:m>
                <a:b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9D7C03-362D-3CD7-DEFB-C35EB7E64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901" y="2558649"/>
                <a:ext cx="6720840" cy="830997"/>
              </a:xfrm>
              <a:prstGeom prst="rect">
                <a:avLst/>
              </a:prstGeom>
              <a:blipFill>
                <a:blip r:embed="rId4"/>
                <a:stretch>
                  <a:fillRect l="-1452"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91E6A04-40C7-5B61-D5D5-9186C0C5503F}"/>
              </a:ext>
            </a:extLst>
          </p:cNvPr>
          <p:cNvSpPr txBox="1"/>
          <p:nvPr/>
        </p:nvSpPr>
        <p:spPr>
          <a:xfrm>
            <a:off x="566168" y="3604997"/>
            <a:ext cx="5830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more planar and oblate the host halo</a:t>
            </a:r>
            <a:endParaRPr lang="en-US" sz="240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C909BD9-D231-4441-CA63-5283DD4B3D69}"/>
              </a:ext>
            </a:extLst>
          </p:cNvPr>
          <p:cNvSpPr/>
          <p:nvPr/>
        </p:nvSpPr>
        <p:spPr>
          <a:xfrm rot="8154142">
            <a:off x="4915885" y="3156401"/>
            <a:ext cx="603870" cy="277605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87FB20E-83E5-3A49-7A5F-547E62F8AFF2}"/>
              </a:ext>
            </a:extLst>
          </p:cNvPr>
          <p:cNvSpPr/>
          <p:nvPr/>
        </p:nvSpPr>
        <p:spPr>
          <a:xfrm rot="5400000">
            <a:off x="3362265" y="4104239"/>
            <a:ext cx="371592" cy="352426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0C7AE1-834B-1D1A-48FE-F69A6A42463F}"/>
                  </a:ext>
                </a:extLst>
              </p:cNvPr>
              <p:cNvSpPr txBox="1"/>
              <p:nvPr/>
            </p:nvSpPr>
            <p:spPr>
              <a:xfrm>
                <a:off x="575297" y="4419442"/>
                <a:ext cx="5903997" cy="840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The higher the enhancement of equatorial orbits around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𝐻𝑜𝑠𝑡</m:t>
                        </m:r>
                      </m:sup>
                    </m:sSubSup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0C7AE1-834B-1D1A-48FE-F69A6A424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97" y="4419442"/>
                <a:ext cx="5903997" cy="840038"/>
              </a:xfrm>
              <a:prstGeom prst="rect">
                <a:avLst/>
              </a:prstGeom>
              <a:blipFill>
                <a:blip r:embed="rId5"/>
                <a:stretch>
                  <a:fillRect l="-1238" t="-5072" r="-2374"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33BD1B-E801-416E-5BE7-3B229382AA7E}"/>
                  </a:ext>
                </a:extLst>
              </p:cNvPr>
              <p:cNvSpPr txBox="1"/>
              <p:nvPr/>
            </p:nvSpPr>
            <p:spPr>
              <a:xfrm>
                <a:off x="594347" y="5584266"/>
                <a:ext cx="1026375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 massive major merger (~ 1: 2)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~2</m:t>
                    </m:r>
                  </m:oMath>
                </a14:m>
                <a:r>
                  <a:rPr lang="en-US" sz="2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as GSE enhance the presence of planes of satellites in MW-mass halos comparable to the observed ones!!</a:t>
                </a:r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B33BD1B-E801-416E-5BE7-3B229382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47" y="5584266"/>
                <a:ext cx="10263757" cy="830997"/>
              </a:xfrm>
              <a:prstGeom prst="rect">
                <a:avLst/>
              </a:prstGeom>
              <a:blipFill>
                <a:blip r:embed="rId6"/>
                <a:stretch>
                  <a:fillRect l="-891" t="-5147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EB58D7-772E-E22C-4DDB-A990EDB989C9}"/>
              </a:ext>
            </a:extLst>
          </p:cNvPr>
          <p:cNvSpPr/>
          <p:nvPr/>
        </p:nvSpPr>
        <p:spPr>
          <a:xfrm>
            <a:off x="451580" y="5611545"/>
            <a:ext cx="10549289" cy="84003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1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1013</Words>
  <Application>Microsoft Office PowerPoint</Application>
  <PresentationFormat>Widescreen</PresentationFormat>
  <Paragraphs>141</Paragraphs>
  <Slides>21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Cambria Math</vt:lpstr>
      <vt:lpstr>Consolas</vt:lpstr>
      <vt:lpstr>Helvetica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Detected trend</vt:lpstr>
      <vt:lpstr>PowerPoint Presentation</vt:lpstr>
      <vt:lpstr>PowerPoint Presentation</vt:lpstr>
      <vt:lpstr>Conclusions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Detected trend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PIC Congresos</dc:creator>
  <cp:lastModifiedBy>Ramón Rodríguez Cardoso</cp:lastModifiedBy>
  <cp:revision>22</cp:revision>
  <dcterms:created xsi:type="dcterms:W3CDTF">2024-05-21T08:01:04Z</dcterms:created>
  <dcterms:modified xsi:type="dcterms:W3CDTF">2025-12-16T16:53:13Z</dcterms:modified>
</cp:coreProperties>
</file>