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533" r:id="rId1"/>
    <p:sldMasterId id="2147485946" r:id="rId2"/>
  </p:sldMasterIdLst>
  <p:notesMasterIdLst>
    <p:notesMasterId r:id="rId15"/>
  </p:notesMasterIdLst>
  <p:handoutMasterIdLst>
    <p:handoutMasterId r:id="rId16"/>
  </p:handoutMasterIdLst>
  <p:sldIdLst>
    <p:sldId id="359" r:id="rId3"/>
    <p:sldId id="358" r:id="rId4"/>
    <p:sldId id="256" r:id="rId5"/>
    <p:sldId id="356" r:id="rId6"/>
    <p:sldId id="367" r:id="rId7"/>
    <p:sldId id="374" r:id="rId8"/>
    <p:sldId id="366" r:id="rId9"/>
    <p:sldId id="369" r:id="rId10"/>
    <p:sldId id="370" r:id="rId11"/>
    <p:sldId id="371" r:id="rId12"/>
    <p:sldId id="372" r:id="rId13"/>
    <p:sldId id="373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F1FD"/>
    <a:srgbClr val="DEFBFE"/>
    <a:srgbClr val="FFFFEB"/>
    <a:srgbClr val="0000FF"/>
    <a:srgbClr val="99CC00"/>
    <a:srgbClr val="FDFEDA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46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167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31DB3C3C-8119-45EA-BC76-FD722D08AC56}" type="datetime1">
              <a:rPr lang="en-US"/>
              <a:pPr>
                <a:defRPr/>
              </a:pPr>
              <a:t>6/5/2026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A6428B-9E90-464A-82A8-8352BE0458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D871936-7B37-494A-A23A-C084D4962530}" type="slidenum">
              <a:rPr lang="en-US" altLang="pt-PT" smtClean="0">
                <a:cs typeface="DejaVu Sans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pt-PT">
              <a:cs typeface="DejaVu Sans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2E494-4B9B-FC05-3056-42FB29D72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8D23A84-D9D1-E32C-C433-4C1B4AE2AA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F2192B-EDD3-41E3-BE52-563B26F952B5}" type="slidenum">
              <a:rPr lang="en-US" altLang="pt-PT" smtClean="0">
                <a:cs typeface="DejaVu Sans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pt-PT">
              <a:cs typeface="DejaVu Sans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2B73546-3966-AB75-B590-82C6399E35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758D62D-2E0D-0E16-4339-89819B0E2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151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F2192B-EDD3-41E3-BE52-563B26F952B5}" type="slidenum">
              <a:rPr lang="en-US" altLang="pt-PT" smtClean="0">
                <a:cs typeface="DejaVu Sans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pt-PT">
              <a:cs typeface="DejaVu Sans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59B95-4462-3134-87BE-57FFE6AA6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98A447F-328F-89F8-1DDA-37D1CF9D2C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F2192B-EDD3-41E3-BE52-563B26F952B5}" type="slidenum">
              <a:rPr lang="en-US" altLang="pt-PT" smtClean="0">
                <a:cs typeface="DejaVu Sans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pt-PT">
              <a:cs typeface="DejaVu Sans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1B33847-80BF-DF92-E222-9A1854E0B2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4C9735F-0606-D8C1-7179-F5DE26493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784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FD09B-B55A-5555-FC73-6B92104A8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F1D9E11-ACBD-F53C-437B-96DC8B5F71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F2192B-EDD3-41E3-BE52-563B26F952B5}" type="slidenum">
              <a:rPr lang="en-US" altLang="pt-PT" smtClean="0">
                <a:cs typeface="DejaVu Sans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pt-PT">
              <a:cs typeface="DejaVu Sans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B94E99C-CE7F-7143-8C5B-59164425F0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7A19B8E9-966E-EBDF-CAE1-F5552EAC5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125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7ABF6-D321-8282-4A4E-603A3F0D6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BB793653-92D1-4A3E-6D06-EE31B519D6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F2192B-EDD3-41E3-BE52-563B26F952B5}" type="slidenum">
              <a:rPr lang="en-US" altLang="pt-PT" smtClean="0">
                <a:cs typeface="DejaVu Sans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pt-PT">
              <a:cs typeface="DejaVu Sans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E3E01A8-8BEB-B1A9-53CC-0930454699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50A39EC-561B-DA99-CAB7-FD1203AC6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7777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83D13-3330-2278-8FB3-F8D34D014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CCE2145F-C849-9795-3B33-8476D6EDBB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F2192B-EDD3-41E3-BE52-563B26F952B5}" type="slidenum">
              <a:rPr lang="en-US" altLang="pt-PT" smtClean="0">
                <a:cs typeface="DejaVu Sans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pt-PT">
              <a:cs typeface="DejaVu Sans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DC96E33-C9F5-BC95-2B39-10D2827A65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A03929F-E34D-818C-FDF6-899CAE65A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160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FFB9E-C478-B713-5392-14098B987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466D8E44-FE28-893D-911C-A73DC501D7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F2192B-EDD3-41E3-BE52-563B26F952B5}" type="slidenum">
              <a:rPr lang="en-US" altLang="pt-PT" smtClean="0">
                <a:cs typeface="DejaVu Sans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pt-PT">
              <a:cs typeface="DejaVu Sans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202AFFD-8A20-DD15-6137-1F218B878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6DF9F0C-9377-6987-9148-AC7709516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2078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8DB14-98B5-108C-C5DF-C068D5945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447C850-24FE-773D-2906-688C9F1330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F2192B-EDD3-41E3-BE52-563B26F952B5}" type="slidenum">
              <a:rPr lang="en-US" altLang="pt-PT" smtClean="0">
                <a:cs typeface="DejaVu Sans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pt-PT">
              <a:cs typeface="DejaVu Sans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C34A1B7-C900-F60D-E5FE-BD9099606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9A1EF8E-A51C-E68F-0062-B47D4002D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7309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D37CE-902C-A5B3-8357-A901325AA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B513B7D-872B-C8A6-9B05-EA0A3E0055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F2192B-EDD3-41E3-BE52-563B26F952B5}" type="slidenum">
              <a:rPr lang="en-US" altLang="pt-PT" smtClean="0">
                <a:cs typeface="DejaVu Sans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pt-PT">
              <a:cs typeface="DejaVu Sans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E0303AB-8882-AAD9-92AC-EBEE2621D8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A4DA832-7210-3C6B-C943-DC3F3BC58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417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cfc_peq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5888"/>
            <a:ext cx="1295400" cy="647700"/>
          </a:xfrm>
          <a:prstGeom prst="rect">
            <a:avLst/>
          </a:prstGeom>
          <a:solidFill>
            <a:srgbClr val="FFFFEB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2" descr="C:\pedro\fctuc_uc\uc\simbolo_uc\logo_UC_azu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13573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cfc_peq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7475"/>
            <a:ext cx="1295400" cy="647700"/>
          </a:xfrm>
          <a:prstGeom prst="rect">
            <a:avLst/>
          </a:prstGeom>
          <a:solidFill>
            <a:srgbClr val="FFFFEB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2" descr="C:\pedro\fctuc_uc\uc\simbolo_uc\logo_UC_azu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06363"/>
            <a:ext cx="13573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5-06-2026</a:t>
            </a:r>
            <a:endParaRPr lang="pt-P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LCA-SKAO-AtLAST 2026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54DAA-415D-4E68-AF93-A5AC0F1390FF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28746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5-06-2026</a:t>
            </a:r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LCA-SKAO-AtLAST 2026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14EF-A5EB-49C3-A5B1-A8BDC1CF259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4558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5-06-2026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LCA-SKAO-AtLAST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5C495-02F0-4DE9-B76A-93DEE9BF5950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94799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5-06-2026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LCA-SKAO-AtLAST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5833D-212A-4006-BF37-B930624218B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914394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DC1B-F166-4CA2-B495-CA38520F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BA425-4399-4EEA-9C22-599DE71D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5-06-2026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F0603-DE85-4F34-B4B7-696E3BF1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LCA-SKAO-AtLAST 2026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030BA-1D50-4C11-A6F2-DDDDE3D8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828A0-D047-4CCE-9F6D-93DE538AAA0A}" type="slidenum">
              <a:rPr lang="fi-FI" altLang="pt-PT" smtClean="0"/>
              <a:pPr>
                <a:defRPr/>
              </a:pPr>
              <a:t>‹#›</a:t>
            </a:fld>
            <a:endParaRPr lang="fi-FI" altLang="pt-PT"/>
          </a:p>
        </p:txBody>
      </p:sp>
    </p:spTree>
    <p:extLst>
      <p:ext uri="{BB962C8B-B14F-4D97-AF65-F5344CB8AC3E}">
        <p14:creationId xmlns:p14="http://schemas.microsoft.com/office/powerpoint/2010/main" val="1880403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B66CB-99BA-4024-8FBE-3BA31F219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6C660-5FDE-47A7-AE59-8EEFAB3C7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464DF-FCDD-40F5-B010-DFB13699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5-06-2026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2C426-5691-48F0-862E-D4ED3F52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LCA-SKAO-AtLAST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8C200-3BFC-4639-9FB1-9C576F56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194C-6949-4E91-BC20-4E7E7D93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01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F5D5F-9893-4C37-9643-553ED06D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F5F9A-7268-4947-ABD9-51A09112F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01AA6-124A-449D-B10C-1D005632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5-06-2026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D4A63-BBAE-44B8-BB5A-42617594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LCA-SKAO-AtLAST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298CA-9AFD-4D85-9D4E-08E01C4A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194C-6949-4E91-BC20-4E7E7D93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21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298E-AED9-4DF1-8FBA-A6CC99C95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EFEBB-E123-4496-B69E-1554DDD19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BE21F-5445-4869-AE3A-BA412BF4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5-06-2026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E322B-7DFE-46C4-AD32-4B60650A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LCA-SKAO-AtLAST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4CDEB-2A3D-471B-8B43-2840B3FC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194C-6949-4E91-BC20-4E7E7D93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9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F77CA-2621-4E86-91A6-CED04BC6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C2912-283E-4AE5-AB28-20B1D21A6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B7912-A4B0-4DDB-80D5-8CB03C632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B553F-7374-47A2-835E-A93C1D62A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5-06-2026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6E554-7F16-4D54-B338-205E2C7D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LCA-SKAO-AtLAST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04D6F-0B9B-4172-AB91-669655FE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194C-6949-4E91-BC20-4E7E7D93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19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B8A49-AC8C-41F0-ACE3-F29C0827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B3F7A-2781-4C1F-9F39-D3459F75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CECB3-F811-49F8-A41E-B29F1579D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FF3F1E-0258-4A9E-AA00-F0CDE890A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41D5B-A13F-47FD-8A50-11E59493E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349E8F-C6BE-4780-A51E-72E552A2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5-06-2026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57E195-63C8-4F64-A6CB-D8912B6D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LCA-SKAO-AtLAST 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E4C25C-4A88-4F9C-B4FA-C6206441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194C-6949-4E91-BC20-4E7E7D93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39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D6E2-EE78-42B0-9C57-9D7D9107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E259E3-C07B-4273-A70D-B88F7BFF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5-06-2026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E4DF8-CA48-412A-8F1F-D02FC3EDE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LCA-SKAO-AtLAST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E9C65-8253-4552-84A8-441EAF7A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194C-6949-4E91-BC20-4E7E7D93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8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5-06-2026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LCA-SKAO-AtLAST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93C29-B709-45A5-A45A-DA82F4A6844B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83247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B92E1B-322A-4421-B305-01B7772D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5-06-2026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0CD6E-B552-46C1-BED6-8DC2AD27D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LCA-SKAO-AtLAST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99852-4E8C-4772-8BB9-ED298F4A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194C-6949-4E91-BC20-4E7E7D93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74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974D-BBF8-490D-A739-B9CF883F4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530B-4FA9-4032-9C5D-0EFF4929B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F8363-69AA-419D-A2E3-74354CB10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13027-313E-41A8-A345-1B81A0763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5-06-2026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EEE85-2379-4665-B92B-A32F9B3A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LCA-SKAO-AtLAST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2997B-79F4-49ED-B023-9FDEC6B1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194C-6949-4E91-BC20-4E7E7D93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41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34F36-D9FC-46C0-ADD1-B9EE3F77F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3DD62-0093-4C1F-8555-65014864C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44B29-90AA-4E53-AB8F-C0074DE7F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CD11D-913F-4638-A59C-DA128D05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5-06-2026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11755-5AD1-4445-BEC9-ADCC16E1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LCA-SKAO-AtLAST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9DAD5-D6C9-4A43-9E79-600DB69B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194C-6949-4E91-BC20-4E7E7D93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36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0DA98-C4FE-4A76-860E-71303F3F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5773C-0806-417C-B408-806614FE3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5F9B0-3ECA-4669-B26F-6023E854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5-06-2026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0F2BD-EA3C-42E6-8346-69110B0C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LCA-SKAO-AtLAST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357F0-1525-4C2F-A925-D4E22644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194C-6949-4E91-BC20-4E7E7D93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96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16AF13-A98E-4992-803C-64689886F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205BB-6388-4272-9703-DF4368B5F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35CFD-9108-4352-AA11-BF1C0A88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5-06-2026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123F8-2B86-4D6A-BCDC-23DD22A1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LCA-SKAO-AtLAST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A8525-691A-495D-977C-C6E93F7A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A194C-6949-4E91-BC20-4E7E7D93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8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5-06-2026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LCA-SKAO-AtLAST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96EA8-B709-402B-B232-9B7FB5CD6ED7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05591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5-06-2026</a:t>
            </a:r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LCA-SKAO-AtLAST 2026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A34D8-0458-452A-A8F7-B15901B1206D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40971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5-06-2026</a:t>
            </a:r>
            <a:endParaRPr lang="pt-P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LCA-SKAO-AtLAST 2026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E7B51-44BA-4E18-AE31-4A5357C7CF0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06465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5-06-2026</a:t>
            </a:r>
            <a:endParaRPr lang="pt-P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LCA-SKAO-AtLAST 2026</a:t>
            </a:r>
            <a:endParaRPr lang="pt-PT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52697-9845-448A-818B-4EC5078FDB5F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  <p:pic>
        <p:nvPicPr>
          <p:cNvPr id="6" name="Imagem 1">
            <a:extLst>
              <a:ext uri="{FF2B5EF4-FFF2-40B4-BE49-F238E27FC236}">
                <a16:creationId xmlns:a16="http://schemas.microsoft.com/office/drawing/2014/main" id="{A08AA650-B750-426B-A98D-BBC9DD6366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343"/>
            <a:ext cx="629085" cy="82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71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115888"/>
            <a:ext cx="825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5-06-2026</a:t>
            </a:r>
            <a:endParaRPr lang="pt-P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LCA-SKAO-AtLAST 2026</a:t>
            </a:r>
            <a:endParaRPr lang="pt-PT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63399-49D5-44BF-B9F9-9F895F3B473A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02263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B145F-9FDB-482F-BF7D-A7659137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41615-D096-4477-964F-8F9EB14A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5-06-2026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72C105-21B7-4775-8768-778D0E27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LCA-SKAO-AtLAST 2026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1B66F-347F-4AEB-AE5B-B2A069D0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828A0-D047-4CCE-9F6D-93DE538AAA0A}" type="slidenum">
              <a:rPr lang="fi-FI" altLang="pt-PT" smtClean="0"/>
              <a:pPr>
                <a:defRPr/>
              </a:pPr>
              <a:t>‹#›</a:t>
            </a:fld>
            <a:endParaRPr lang="fi-FI" altLang="pt-PT"/>
          </a:p>
        </p:txBody>
      </p:sp>
    </p:spTree>
    <p:extLst>
      <p:ext uri="{BB962C8B-B14F-4D97-AF65-F5344CB8AC3E}">
        <p14:creationId xmlns:p14="http://schemas.microsoft.com/office/powerpoint/2010/main" val="170699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5-06-2026</a:t>
            </a:r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LCA-SKAO-AtLAST 2026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278E-A09A-47E0-8848-2DBC6C17C76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15377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 dirty="0"/>
              <a:t>Click to edit Master text styles</a:t>
            </a:r>
          </a:p>
          <a:p>
            <a:pPr lvl="1"/>
            <a:r>
              <a:rPr lang="en-US" altLang="pt-PT" dirty="0"/>
              <a:t>Second level</a:t>
            </a:r>
          </a:p>
          <a:p>
            <a:pPr lvl="2"/>
            <a:r>
              <a:rPr lang="en-US" altLang="pt-PT" dirty="0"/>
              <a:t>Third level</a:t>
            </a:r>
          </a:p>
          <a:p>
            <a:pPr lvl="3"/>
            <a:r>
              <a:rPr lang="en-US" altLang="pt-PT" dirty="0"/>
              <a:t>Fourth level</a:t>
            </a:r>
          </a:p>
          <a:p>
            <a:pPr lvl="4"/>
            <a:r>
              <a:rPr lang="en-US" altLang="pt-PT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5-06-2026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pt-PT"/>
              <a:t>LCA-SKAO-AtLAST 2026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0828A0-D047-4CCE-9F6D-93DE538AAA0A}" type="slidenum">
              <a:rPr lang="fi-FI" altLang="pt-PT"/>
              <a:pPr>
                <a:defRPr/>
              </a:pPr>
              <a:t>‹#›</a:t>
            </a:fld>
            <a:endParaRPr lang="fi-FI" altLang="pt-PT"/>
          </a:p>
        </p:txBody>
      </p:sp>
      <p:pic>
        <p:nvPicPr>
          <p:cNvPr id="2055" name="Picture 4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09538"/>
            <a:ext cx="130968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34" r:id="rId1"/>
    <p:sldLayoutId id="2147485935" r:id="rId2"/>
    <p:sldLayoutId id="2147485936" r:id="rId3"/>
    <p:sldLayoutId id="2147485937" r:id="rId4"/>
    <p:sldLayoutId id="2147485938" r:id="rId5"/>
    <p:sldLayoutId id="2147485939" r:id="rId6"/>
    <p:sldLayoutId id="2147485940" r:id="rId7"/>
    <p:sldLayoutId id="2147485958" r:id="rId8"/>
    <p:sldLayoutId id="2147485941" r:id="rId9"/>
    <p:sldLayoutId id="2147485942" r:id="rId10"/>
    <p:sldLayoutId id="2147485943" r:id="rId11"/>
    <p:sldLayoutId id="2147485944" r:id="rId12"/>
    <p:sldLayoutId id="2147485945" r:id="rId13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7669BA-9283-48DA-AEA4-86A2A725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E6B40-8FBA-4B51-B2BF-3C0B46054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42189-1581-42AF-A2E9-9B6B60935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5-06-2026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FFAF5-F0AC-45C1-80D6-8CB771DC7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LCA-SKAO-AtLAST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2C0A9-0F6C-4967-A3B3-FB49E7599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194C-6949-4E91-BC20-4E7E7D93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4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7" r:id="rId1"/>
    <p:sldLayoutId id="2147485948" r:id="rId2"/>
    <p:sldLayoutId id="2147485949" r:id="rId3"/>
    <p:sldLayoutId id="2147485950" r:id="rId4"/>
    <p:sldLayoutId id="2147485951" r:id="rId5"/>
    <p:sldLayoutId id="2147485952" r:id="rId6"/>
    <p:sldLayoutId id="2147485953" r:id="rId7"/>
    <p:sldLayoutId id="2147485954" r:id="rId8"/>
    <p:sldLayoutId id="2147485955" r:id="rId9"/>
    <p:sldLayoutId id="2147485956" r:id="rId10"/>
    <p:sldLayoutId id="214748595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hyperlink" Target="https://prace-ri.eu/wp-content/uploads/WP302.pdf" TargetMode="Externa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D0864FE-D0A2-44DA-931D-9710A5D4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56" y="980728"/>
            <a:ext cx="8507288" cy="5107483"/>
          </a:xfrm>
        </p:spPr>
        <p:txBody>
          <a:bodyPr/>
          <a:lstStyle/>
          <a:p>
            <a:r>
              <a:rPr lang="en-GB" sz="3600" b="1" dirty="0"/>
              <a:t>Participation in SKAO Science Data Challenges by a HPC resources provider - impressions and some lessons learned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Pedro Alberto</a:t>
            </a:r>
            <a:br>
              <a:rPr lang="en-US" sz="3600" dirty="0"/>
            </a:br>
            <a:r>
              <a:rPr lang="en-US" sz="2400" dirty="0"/>
              <a:t>Laboratory for Advanced Computing of the University of Coimbra</a:t>
            </a:r>
            <a:br>
              <a:rPr lang="en-US" dirty="0"/>
            </a:br>
            <a:r>
              <a:rPr lang="en-US" sz="2400" dirty="0"/>
              <a:t>UC-LCA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9D1B7-1C95-4F6B-A19C-346B23EB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wrap="square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/>
              <a:t>5-06-2026</a:t>
            </a:r>
            <a:endParaRPr lang="pt-P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E0757C-565F-4CA8-9A12-5096636D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pt-PT"/>
              <a:t>LCA-SKAO-AtLAST 2026</a:t>
            </a:r>
            <a:endParaRPr lang="pt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DBE03-DB18-45C7-B895-9E5BBD42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6863399-49D5-44BF-B9F9-9F895F3B473A}" type="slidenum">
              <a:rPr lang="pt-PT" altLang="en-US" smtClean="0"/>
              <a:pPr>
                <a:spcAft>
                  <a:spcPts val="600"/>
                </a:spcAft>
                <a:defRPr/>
              </a:pPr>
              <a:t>1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22070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E9915-D4AF-C00D-B295-B53BD27A9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>
            <a:extLst>
              <a:ext uri="{FF2B5EF4-FFF2-40B4-BE49-F238E27FC236}">
                <a16:creationId xmlns:a16="http://schemas.microsoft.com/office/drawing/2014/main" id="{FD8EC468-0B20-B046-8574-EA71237204C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0410" y="1416065"/>
            <a:ext cx="7620000" cy="467517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noProof="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Lessons learned (1)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ea typeface="ＭＳ Ｐゴシック" panose="020B0600070205080204" pitchFamily="34" charset="-128"/>
              </a:rPr>
              <a:t>Data availability – ensure that </a:t>
            </a:r>
            <a:r>
              <a:rPr lang="en-US" sz="2000" b="1" dirty="0">
                <a:ea typeface="ＭＳ Ｐゴシック" panose="020B0600070205080204" pitchFamily="34" charset="-128"/>
              </a:rPr>
              <a:t>point to point network bandwidth </a:t>
            </a:r>
            <a:r>
              <a:rPr lang="en-US" sz="2000" dirty="0">
                <a:ea typeface="ＭＳ Ｐゴシック" panose="020B0600070205080204" pitchFamily="34" charset="-128"/>
              </a:rPr>
              <a:t>is adequate to transfer large data sets (several repositories available, dedicated channel if available, fast storage systems at both ends of the transfer)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ea typeface="ＭＳ Ｐゴシック" panose="020B0600070205080204" pitchFamily="34" charset="-128"/>
              </a:rPr>
              <a:t>If unfamiliar with the HPC environment, provide documentation and even some short training. Having on the HPC facility side a more friendly interface might help (e.g. Open OnDemand).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ea typeface="ＭＳ Ｐゴシック" panose="020B0600070205080204" pitchFamily="34" charset="-128"/>
              </a:rPr>
              <a:t>Test software beforehand in a parallel computing setting to maximize usage efficiency (if needed, provide containers for certain program/libraries combinations) – useful for Python workflows, for example. </a:t>
            </a:r>
            <a:r>
              <a:rPr lang="en-US" sz="2000" u="sng" dirty="0">
                <a:ea typeface="ＭＳ Ｐゴシック" panose="020B0600070205080204" pitchFamily="34" charset="-128"/>
              </a:rPr>
              <a:t>This has improved in SDC over time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noProof="0" dirty="0">
              <a:ea typeface="ＭＳ Ｐゴシック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F3CB9F-667A-F8A5-1C14-36E62FE1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552" y="184057"/>
            <a:ext cx="8229600" cy="1143000"/>
          </a:xfrm>
        </p:spPr>
        <p:txBody>
          <a:bodyPr/>
          <a:lstStyle/>
          <a:p>
            <a:r>
              <a:rPr lang="en-US" dirty="0"/>
              <a:t>Reflections on SKAO  </a:t>
            </a:r>
            <a:br>
              <a:rPr lang="en-US" dirty="0"/>
            </a:br>
            <a:r>
              <a:rPr lang="en-US" dirty="0"/>
              <a:t>SDCs in a HPC context</a:t>
            </a:r>
          </a:p>
        </p:txBody>
      </p:sp>
      <p:sp>
        <p:nvSpPr>
          <p:cNvPr id="31746" name="Date Placeholder 2">
            <a:extLst>
              <a:ext uri="{FF2B5EF4-FFF2-40B4-BE49-F238E27FC236}">
                <a16:creationId xmlns:a16="http://schemas.microsoft.com/office/drawing/2014/main" id="{3912447B-57A1-4209-CF3F-2A46AB56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cs typeface="DejaVu Sans" pitchFamily="34" charset="0"/>
              </a:rPr>
              <a:t>5-06-2026</a:t>
            </a:r>
            <a:endParaRPr lang="pt-PT" altLang="en-US" sz="1200">
              <a:solidFill>
                <a:srgbClr val="898989"/>
              </a:solidFill>
              <a:cs typeface="DejaVu Sans" pitchFamily="34" charset="0"/>
            </a:endParaRPr>
          </a:p>
        </p:txBody>
      </p:sp>
      <p:sp>
        <p:nvSpPr>
          <p:cNvPr id="31747" name="Footer Placeholder 1">
            <a:extLst>
              <a:ext uri="{FF2B5EF4-FFF2-40B4-BE49-F238E27FC236}">
                <a16:creationId xmlns:a16="http://schemas.microsoft.com/office/drawing/2014/main" id="{2EE451A4-18D1-93C7-5A6A-4E309ECB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200">
                <a:solidFill>
                  <a:srgbClr val="898989"/>
                </a:solidFill>
                <a:cs typeface="DejaVu Sans" pitchFamily="34" charset="0"/>
              </a:rPr>
              <a:t>LCA-SKAO-AtLAST 2026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BC2F9990-61F4-CA34-0D48-99EC9E5E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147E1-3771-4B9C-95EA-F6A8A35EDA5A}" type="slidenum">
              <a:rPr lang="pt-PT" altLang="en-US" sz="1200" smtClean="0">
                <a:latin typeface="Arial" panose="020B0604020202020204" pitchFamily="34" charset="0"/>
                <a:cs typeface="DejaVu Sans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t-PT" altLang="en-US" sz="120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C8710434-0507-8E83-E562-D87742AE3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876925"/>
            <a:ext cx="2736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Char char="•"/>
              <a:defRPr/>
            </a:pPr>
            <a:endParaRPr lang="pt-PT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AA9D0541-0E59-51CD-77D5-8A3CF38DB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6171472"/>
            <a:ext cx="6438900" cy="63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600" dirty="0">
              <a:solidFill>
                <a:srgbClr val="66CCFF"/>
              </a:solidFill>
              <a:latin typeface="Arial" charset="0"/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600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532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472C9-D3EE-13C8-DF98-D3129AEDB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>
            <a:extLst>
              <a:ext uri="{FF2B5EF4-FFF2-40B4-BE49-F238E27FC236}">
                <a16:creationId xmlns:a16="http://schemas.microsoft.com/office/drawing/2014/main" id="{C5E45BF9-5ABD-60EB-B968-7A1EECDE128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0410" y="1416065"/>
            <a:ext cx="7620000" cy="48600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noProof="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Lessons learned (2)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ea typeface="ＭＳ Ｐゴシック" panose="020B0600070205080204" pitchFamily="34" charset="-128"/>
              </a:rPr>
              <a:t>Check with the HPC facility which resources are available and whether the existing access modes/resources available are adequate for the simulations/data analysis required</a:t>
            </a:r>
            <a:r>
              <a:rPr lang="en-US" sz="1600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Other considerations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ea typeface="ＭＳ Ｐゴシック" panose="020B0600070205080204" pitchFamily="34" charset="-128"/>
              </a:rPr>
              <a:t>When massive data analysis is at stake (as in SKAO) pilot trials are (possibly) training are crucial. There is a lot to be learned!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ea typeface="ＭＳ Ｐゴシック" panose="020B0600070205080204" pitchFamily="34" charset="-128"/>
              </a:rPr>
              <a:t>Pre-processing near the data source maybe crucial as well to minimize data transfer and processing in the several distributed locations.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ea typeface="ＭＳ Ｐゴシック" panose="020B0600070205080204" pitchFamily="34" charset="-128"/>
              </a:rPr>
              <a:t>Depending on the amount of data, a distributed network for processing maybe needed as in SKAO.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noProof="0" dirty="0">
              <a:ea typeface="ＭＳ Ｐゴシック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3EDF0A-4DF3-B9D6-6FB5-6EFF0DD0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552" y="184057"/>
            <a:ext cx="8229600" cy="1143000"/>
          </a:xfrm>
        </p:spPr>
        <p:txBody>
          <a:bodyPr/>
          <a:lstStyle/>
          <a:p>
            <a:r>
              <a:rPr lang="en-US" dirty="0"/>
              <a:t>Reflections on SKAO  </a:t>
            </a:r>
            <a:br>
              <a:rPr lang="en-US" dirty="0"/>
            </a:br>
            <a:r>
              <a:rPr lang="en-US" dirty="0"/>
              <a:t>SDAs in a HPC context</a:t>
            </a:r>
          </a:p>
        </p:txBody>
      </p:sp>
      <p:sp>
        <p:nvSpPr>
          <p:cNvPr id="31746" name="Date Placeholder 2">
            <a:extLst>
              <a:ext uri="{FF2B5EF4-FFF2-40B4-BE49-F238E27FC236}">
                <a16:creationId xmlns:a16="http://schemas.microsoft.com/office/drawing/2014/main" id="{BAA5B652-59AC-46D3-4AD1-2EC23551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cs typeface="DejaVu Sans" pitchFamily="34" charset="0"/>
              </a:rPr>
              <a:t>5-06-2026</a:t>
            </a:r>
            <a:endParaRPr lang="pt-PT" altLang="en-US" sz="1200">
              <a:solidFill>
                <a:srgbClr val="898989"/>
              </a:solidFill>
              <a:cs typeface="DejaVu Sans" pitchFamily="34" charset="0"/>
            </a:endParaRPr>
          </a:p>
        </p:txBody>
      </p:sp>
      <p:sp>
        <p:nvSpPr>
          <p:cNvPr id="31747" name="Footer Placeholder 1">
            <a:extLst>
              <a:ext uri="{FF2B5EF4-FFF2-40B4-BE49-F238E27FC236}">
                <a16:creationId xmlns:a16="http://schemas.microsoft.com/office/drawing/2014/main" id="{3ED2FFE7-B7B6-D9F7-0F0D-12526B2A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200">
                <a:solidFill>
                  <a:srgbClr val="898989"/>
                </a:solidFill>
                <a:cs typeface="DejaVu Sans" pitchFamily="34" charset="0"/>
              </a:rPr>
              <a:t>LCA-SKAO-AtLAST 2026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35D199D2-3997-DC8F-0591-9F59023B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147E1-3771-4B9C-95EA-F6A8A35EDA5A}" type="slidenum">
              <a:rPr lang="pt-PT" altLang="en-US" sz="1200" smtClean="0">
                <a:latin typeface="Arial" panose="020B0604020202020204" pitchFamily="34" charset="0"/>
                <a:cs typeface="DejaVu Sans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t-PT" altLang="en-US" sz="120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B4659DCB-C2C3-B181-9409-AD75E6860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876925"/>
            <a:ext cx="2736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Char char="•"/>
              <a:defRPr/>
            </a:pPr>
            <a:endParaRPr lang="pt-PT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997EA183-7091-6A5C-2431-DA1928DB8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6171472"/>
            <a:ext cx="6438900" cy="63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600" dirty="0">
              <a:solidFill>
                <a:srgbClr val="66CCFF"/>
              </a:solidFill>
              <a:latin typeface="Arial" charset="0"/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600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919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5CBDD-360A-10FA-50D5-879BFDA59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>
            <a:extLst>
              <a:ext uri="{FF2B5EF4-FFF2-40B4-BE49-F238E27FC236}">
                <a16:creationId xmlns:a16="http://schemas.microsoft.com/office/drawing/2014/main" id="{CDBB9A2A-A34C-C31B-5A19-09B67B11E3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0410" y="1416065"/>
            <a:ext cx="7620000" cy="424518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noProof="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Other considerations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ea typeface="ＭＳ Ｐゴシック" panose="020B0600070205080204" pitchFamily="34" charset="-128"/>
              </a:rPr>
              <a:t>Keep in touch with other developments and projects in Europe, namely for IT organization of radio astronomy infrastructures (on going project submission).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dirty="0">
              <a:ea typeface="ＭＳ Ｐゴシック" panose="020B0600070205080204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US" sz="2800" noProof="0" dirty="0">
                <a:ea typeface="ＭＳ Ｐゴシック" panose="020B0600070205080204" pitchFamily="34" charset="-128"/>
              </a:rPr>
              <a:t>Thank you for your attention, I hope these remarks will be useful for </a:t>
            </a:r>
            <a:r>
              <a:rPr lang="en-US" sz="2800" noProof="0" dirty="0" err="1">
                <a:ea typeface="ＭＳ Ｐゴシック" panose="020B0600070205080204" pitchFamily="34" charset="-128"/>
              </a:rPr>
              <a:t>AtLAST</a:t>
            </a:r>
            <a:r>
              <a:rPr lang="en-US" sz="2800" noProof="0" dirty="0">
                <a:ea typeface="ＭＳ Ｐゴシック" panose="020B0600070205080204" pitchFamily="34" charset="-128"/>
              </a:rPr>
              <a:t> data processing – Questions?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noProof="0" dirty="0">
              <a:ea typeface="ＭＳ Ｐゴシック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6BBAC-62B1-1830-6529-3BBA2F11B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552" y="184057"/>
            <a:ext cx="8229600" cy="1143000"/>
          </a:xfrm>
        </p:spPr>
        <p:txBody>
          <a:bodyPr/>
          <a:lstStyle/>
          <a:p>
            <a:r>
              <a:rPr lang="en-US" dirty="0"/>
              <a:t>Reflections on SKAO  </a:t>
            </a:r>
            <a:br>
              <a:rPr lang="en-US" dirty="0"/>
            </a:br>
            <a:r>
              <a:rPr lang="en-US" dirty="0"/>
              <a:t>SDAs in a HPC context</a:t>
            </a:r>
          </a:p>
        </p:txBody>
      </p:sp>
      <p:sp>
        <p:nvSpPr>
          <p:cNvPr id="31746" name="Date Placeholder 2">
            <a:extLst>
              <a:ext uri="{FF2B5EF4-FFF2-40B4-BE49-F238E27FC236}">
                <a16:creationId xmlns:a16="http://schemas.microsoft.com/office/drawing/2014/main" id="{9F5AD59C-D46F-4116-A30C-FE527FCC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cs typeface="DejaVu Sans" pitchFamily="34" charset="0"/>
              </a:rPr>
              <a:t>5-06-2026</a:t>
            </a:r>
            <a:endParaRPr lang="pt-PT" altLang="en-US" sz="1200">
              <a:solidFill>
                <a:srgbClr val="898989"/>
              </a:solidFill>
              <a:cs typeface="DejaVu Sans" pitchFamily="34" charset="0"/>
            </a:endParaRPr>
          </a:p>
        </p:txBody>
      </p:sp>
      <p:sp>
        <p:nvSpPr>
          <p:cNvPr id="31747" name="Footer Placeholder 1">
            <a:extLst>
              <a:ext uri="{FF2B5EF4-FFF2-40B4-BE49-F238E27FC236}">
                <a16:creationId xmlns:a16="http://schemas.microsoft.com/office/drawing/2014/main" id="{B992392F-E2E7-1C9C-B1BB-224AC7C9B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200">
                <a:solidFill>
                  <a:srgbClr val="898989"/>
                </a:solidFill>
                <a:cs typeface="DejaVu Sans" pitchFamily="34" charset="0"/>
              </a:rPr>
              <a:t>LCA-SKAO-AtLAST 2026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C42FBEB8-6DF6-04B4-F28E-5DB81BC52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147E1-3771-4B9C-95EA-F6A8A35EDA5A}" type="slidenum">
              <a:rPr lang="pt-PT" altLang="en-US" sz="1200" smtClean="0">
                <a:latin typeface="Arial" panose="020B0604020202020204" pitchFamily="34" charset="0"/>
                <a:cs typeface="DejaVu Sans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t-PT" altLang="en-US" sz="120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66FF7211-7BA9-D13A-CF95-ACB220C87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876925"/>
            <a:ext cx="2736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Char char="•"/>
              <a:defRPr/>
            </a:pPr>
            <a:endParaRPr lang="pt-PT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959B2BE5-6AB7-1B59-1011-5A3B9D8E5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6171472"/>
            <a:ext cx="6438900" cy="63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600" dirty="0">
              <a:solidFill>
                <a:srgbClr val="66CCFF"/>
              </a:solidFill>
              <a:latin typeface="Arial" charset="0"/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600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723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363BA52-CE18-4062-8A2E-1F9DEB8D53D2}"/>
              </a:ext>
            </a:extLst>
          </p:cNvPr>
          <p:cNvSpPr txBox="1"/>
          <p:nvPr/>
        </p:nvSpPr>
        <p:spPr bwMode="auto">
          <a:xfrm>
            <a:off x="42863" y="332656"/>
            <a:ext cx="4717257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2800" b="1" dirty="0">
                <a:latin typeface="Verdana" panose="020B0604030504040204" pitchFamily="34" charset="0"/>
              </a:rPr>
              <a:t>Some history of UC-LCA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</a:rPr>
              <a:t>HPC Clusters since 1998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</a:rPr>
              <a:t>CPU time allocation since 2007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</a:rPr>
              <a:t>Member of the National Roadmap of Scientific Infrastructures since 2014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</a:endParaRPr>
          </a:p>
          <a:p>
            <a:pPr algn="l" eaLnBrk="1" hangingPunct="1"/>
            <a:endParaRPr lang="en-US" dirty="0">
              <a:latin typeface="Verdana" panose="020B0604030504040204" pitchFamily="34" charset="0"/>
            </a:endParaRPr>
          </a:p>
          <a:p>
            <a:pPr eaLnBrk="1" hangingPunct="1"/>
            <a:r>
              <a:rPr lang="en-US" dirty="0">
                <a:latin typeface="Verdana" panose="020B0604030504040204" pitchFamily="34" charset="0"/>
              </a:rPr>
              <a:t>                               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32093-933C-4FD2-8041-01E1D972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5-06-2026</a:t>
            </a:r>
            <a:endParaRPr lang="pt-P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87C4C-80EA-4216-B318-C21414D51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LCA-SKAO-AtLAST 2026</a:t>
            </a:r>
            <a:endParaRPr lang="pt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56F94-203F-47C8-A6DD-FA25D5B4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63399-49D5-44BF-B9F9-9F895F3B473A}" type="slidenum">
              <a:rPr lang="pt-PT" altLang="en-US" smtClean="0"/>
              <a:pPr>
                <a:defRPr/>
              </a:pPr>
              <a:t>2</a:t>
            </a:fld>
            <a:endParaRPr lang="pt-PT" alt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CE0DD64-1E17-4AE8-B158-AB6DDFF06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209819"/>
            <a:ext cx="2336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oto_milepeia">
            <a:extLst>
              <a:ext uri="{FF2B5EF4-FFF2-40B4-BE49-F238E27FC236}">
                <a16:creationId xmlns:a16="http://schemas.microsoft.com/office/drawing/2014/main" id="{CFBB010C-D122-4A3A-A50E-8BD10A08B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5" y="3052831"/>
            <a:ext cx="2610643" cy="206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C:\pedro\Centro\LCA\centaurus\fotos\9036451-454_rect_corr.jpg">
            <a:extLst>
              <a:ext uri="{FF2B5EF4-FFF2-40B4-BE49-F238E27FC236}">
                <a16:creationId xmlns:a16="http://schemas.microsoft.com/office/drawing/2014/main" id="{6A82F705-8D78-4E16-B7DF-6882E698F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407" y="3077855"/>
            <a:ext cx="1582737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:\pedro\LCA\divulgação\fotos_imagens\navigator\DSCF3865.JPG">
            <a:extLst>
              <a:ext uri="{FF2B5EF4-FFF2-40B4-BE49-F238E27FC236}">
                <a16:creationId xmlns:a16="http://schemas.microsoft.com/office/drawing/2014/main" id="{DC02EA96-5F7C-4D4C-A6DD-DE43BA66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31" y="3336830"/>
            <a:ext cx="1779662" cy="133496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734A118-3AB9-40E4-A436-DA76E60C03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05" y="251923"/>
            <a:ext cx="1641475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408934-6B3C-4C82-9EA4-24A73F54CB0E}"/>
              </a:ext>
            </a:extLst>
          </p:cNvPr>
          <p:cNvSpPr txBox="1"/>
          <p:nvPr/>
        </p:nvSpPr>
        <p:spPr bwMode="auto">
          <a:xfrm>
            <a:off x="4194178" y="4772641"/>
            <a:ext cx="26108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Navigator </a:t>
            </a:r>
          </a:p>
          <a:p>
            <a:pPr algn="l" eaLnBrk="1" hangingPunct="1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2015 –</a:t>
            </a:r>
          </a:p>
          <a:p>
            <a:pPr algn="l" eaLnBrk="1" hangingPunct="1"/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UCoimbra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Data Center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13" name="Picture 12" descr="A picture containing electronics, computer&#10;&#10;Description automatically generated">
            <a:extLst>
              <a:ext uri="{FF2B5EF4-FFF2-40B4-BE49-F238E27FC236}">
                <a16:creationId xmlns:a16="http://schemas.microsoft.com/office/drawing/2014/main" id="{85E95268-E307-47C0-B919-3DC8B0DB3F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66" y="3352496"/>
            <a:ext cx="1363591" cy="181812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7A01CF-579D-4B44-A3A2-3CB4F1DBD1CC}"/>
              </a:ext>
            </a:extLst>
          </p:cNvPr>
          <p:cNvSpPr txBox="1"/>
          <p:nvPr/>
        </p:nvSpPr>
        <p:spPr bwMode="auto">
          <a:xfrm>
            <a:off x="5220072" y="2813670"/>
            <a:ext cx="3357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Centopeia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1998 - 2006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827397-BEC3-493E-BE6E-70B5DD55EF2E}"/>
              </a:ext>
            </a:extLst>
          </p:cNvPr>
          <p:cNvSpPr txBox="1"/>
          <p:nvPr/>
        </p:nvSpPr>
        <p:spPr bwMode="auto">
          <a:xfrm>
            <a:off x="42863" y="5196760"/>
            <a:ext cx="2952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Milipeia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2006 - 2015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E52731-04D3-4598-947E-106D783DE30F}"/>
              </a:ext>
            </a:extLst>
          </p:cNvPr>
          <p:cNvSpPr txBox="1"/>
          <p:nvPr/>
        </p:nvSpPr>
        <p:spPr bwMode="auto">
          <a:xfrm>
            <a:off x="2800870" y="4961669"/>
            <a:ext cx="15827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Centaurus</a:t>
            </a:r>
            <a:endParaRPr lang="en-GB" sz="1800" dirty="0">
              <a:latin typeface="Verdana" panose="020B0604030504040204" pitchFamily="34" charset="0"/>
            </a:endParaRPr>
          </a:p>
        </p:txBody>
      </p:sp>
      <p:pic>
        <p:nvPicPr>
          <p:cNvPr id="17" name="Picture 16" descr="A close-up of a computer&#10;&#10;Description automatically generated with medium confidence">
            <a:extLst>
              <a:ext uri="{FF2B5EF4-FFF2-40B4-BE49-F238E27FC236}">
                <a16:creationId xmlns:a16="http://schemas.microsoft.com/office/drawing/2014/main" id="{8AE80B2F-630A-4CAE-AAD1-806F7D7221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1032" y="3950976"/>
            <a:ext cx="2623534" cy="124344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65838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577532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8A1FBCF-CA5F-4B28-B707-5C68FDD5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cs typeface="DejaVu Sans" pitchFamily="34" charset="0"/>
              </a:rPr>
              <a:t>5-06-2026</a:t>
            </a:r>
            <a:endParaRPr lang="pt-PT" altLang="en-US" sz="1200">
              <a:solidFill>
                <a:srgbClr val="898989"/>
              </a:solidFill>
              <a:cs typeface="DejaVu Sans" pitchFamily="34" charset="0"/>
            </a:endParaRPr>
          </a:p>
        </p:txBody>
      </p:sp>
      <p:sp>
        <p:nvSpPr>
          <p:cNvPr id="2970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200">
                <a:solidFill>
                  <a:srgbClr val="898989"/>
                </a:solidFill>
                <a:cs typeface="DejaVu Sans" pitchFamily="34" charset="0"/>
              </a:rPr>
              <a:t>LCA-SKAO-AtLAST 2026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68CD6B-BA1E-4E6E-B50F-129C17457913}" type="slidenum">
              <a:rPr lang="pt-PT" altLang="en-US" sz="1200" smtClean="0">
                <a:latin typeface="Arial" panose="020B0604020202020204" pitchFamily="34" charset="0"/>
                <a:cs typeface="DejaVu Sans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pt-PT" altLang="en-US" sz="120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29702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46063"/>
            <a:ext cx="5051425" cy="4911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pt-PT" altLang="en-US" b="1" dirty="0">
                <a:ea typeface="ＭＳ Ｐゴシック" panose="020B0600070205080204" pitchFamily="34" charset="-128"/>
              </a:rPr>
              <a:t>Some </a:t>
            </a:r>
            <a:r>
              <a:rPr lang="pt-PT" altLang="en-US" b="1" dirty="0" err="1">
                <a:ea typeface="ＭＳ Ｐゴシック" panose="020B0600070205080204" pitchFamily="34" charset="-128"/>
              </a:rPr>
              <a:t>numbers</a:t>
            </a:r>
            <a:endParaRPr lang="pt-PT" altLang="en-US" sz="20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pt-PT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t-PT" altLang="en-US" sz="2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t-PT" altLang="en-US" sz="20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94623602-E3EA-467C-8861-77E4FD314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224733"/>
              </p:ext>
            </p:extLst>
          </p:nvPr>
        </p:nvGraphicFramePr>
        <p:xfrm>
          <a:off x="55908" y="694898"/>
          <a:ext cx="698433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1586">
                  <a:extLst>
                    <a:ext uri="{9D8B030D-6E8A-4147-A177-3AD203B41FA5}">
                      <a16:colId xmlns:a16="http://schemas.microsoft.com/office/drawing/2014/main" val="3302335381"/>
                    </a:ext>
                  </a:extLst>
                </a:gridCol>
                <a:gridCol w="2182744">
                  <a:extLst>
                    <a:ext uri="{9D8B030D-6E8A-4147-A177-3AD203B41FA5}">
                      <a16:colId xmlns:a16="http://schemas.microsoft.com/office/drawing/2014/main" val="1265911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736099"/>
                  </a:ext>
                </a:extLst>
              </a:tr>
              <a:tr h="329708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ea typeface="ＭＳ Ｐゴシック" panose="020B0600070205080204" pitchFamily="34" charset="-128"/>
                        </a:rPr>
                        <a:t># cores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ea typeface="ＭＳ Ｐゴシック" panose="020B0600070205080204" pitchFamily="34" charset="-128"/>
                        </a:rPr>
                        <a:t>5 288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455676"/>
                  </a:ext>
                </a:extLst>
              </a:tr>
              <a:tr h="3297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ea typeface="ＭＳ Ｐゴシック" panose="020B0600070205080204" pitchFamily="34" charset="-128"/>
                        </a:rPr>
                        <a:t># servers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25905"/>
                  </a:ext>
                </a:extLst>
              </a:tr>
              <a:tr h="3297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ea typeface="ＭＳ Ｐゴシック" panose="020B0600070205080204" pitchFamily="34" charset="-128"/>
                        </a:rPr>
                        <a:t>Shared storage (</a:t>
                      </a:r>
                      <a:r>
                        <a:rPr lang="en-US" altLang="en-US" sz="1800" dirty="0" err="1">
                          <a:ea typeface="ＭＳ Ｐゴシック" panose="020B0600070205080204" pitchFamily="34" charset="-128"/>
                        </a:rPr>
                        <a:t>PBytes</a:t>
                      </a:r>
                      <a:r>
                        <a:rPr lang="en-US" altLang="en-US" sz="1800" dirty="0">
                          <a:ea typeface="ＭＳ Ｐゴシック" panose="020B0600070205080204" pitchFamily="34" charset="-128"/>
                        </a:rPr>
                        <a:t>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5204"/>
                  </a:ext>
                </a:extLst>
              </a:tr>
              <a:tr h="329708">
                <a:tc>
                  <a:txBody>
                    <a:bodyPr/>
                    <a:lstStyle/>
                    <a:p>
                      <a:r>
                        <a:rPr lang="en-US" sz="1800" dirty="0"/>
                        <a:t># GPUs (V100/L40s/H200)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8/4/2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964464"/>
                  </a:ext>
                </a:extLst>
              </a:tr>
              <a:tr h="329708">
                <a:tc>
                  <a:txBody>
                    <a:bodyPr/>
                    <a:lstStyle/>
                    <a:p>
                      <a:r>
                        <a:rPr lang="en-US" sz="1800" dirty="0"/>
                        <a:t># high memory servers 386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463801"/>
                  </a:ext>
                </a:extLst>
              </a:tr>
              <a:tr h="329708">
                <a:tc>
                  <a:txBody>
                    <a:bodyPr/>
                    <a:lstStyle/>
                    <a:p>
                      <a:r>
                        <a:rPr lang="en-US" sz="1800" dirty="0" err="1"/>
                        <a:t>Infiniband</a:t>
                      </a:r>
                      <a:r>
                        <a:rPr lang="en-US" sz="1800" dirty="0"/>
                        <a:t> interconnect FDR/EDR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2:1 / non-blocking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031528"/>
                  </a:ext>
                </a:extLst>
              </a:tr>
              <a:tr h="329708">
                <a:tc>
                  <a:txBody>
                    <a:bodyPr/>
                    <a:lstStyle/>
                    <a:p>
                      <a:r>
                        <a:rPr lang="en-US" sz="1800" dirty="0"/>
                        <a:t>Peak performance (</a:t>
                      </a:r>
                      <a:r>
                        <a:rPr lang="en-US" sz="1800" dirty="0" err="1"/>
                        <a:t>TFlop</a:t>
                      </a:r>
                      <a:r>
                        <a:rPr lang="en-US" sz="1800" dirty="0"/>
                        <a:t>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247+120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651157"/>
                  </a:ext>
                </a:extLst>
              </a:tr>
              <a:tr h="3297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Very high memory server (3TB) 72 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131969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767374C-C8FF-4934-9AA2-7534A2F57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542363"/>
              </p:ext>
            </p:extLst>
          </p:nvPr>
        </p:nvGraphicFramePr>
        <p:xfrm>
          <a:off x="107950" y="4057015"/>
          <a:ext cx="6417810" cy="2379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7810">
                  <a:extLst>
                    <a:ext uri="{9D8B030D-6E8A-4147-A177-3AD203B41FA5}">
                      <a16:colId xmlns:a16="http://schemas.microsoft.com/office/drawing/2014/main" val="3461333797"/>
                    </a:ext>
                  </a:extLst>
                </a:gridCol>
              </a:tblGrid>
              <a:tr h="371517">
                <a:tc>
                  <a:txBody>
                    <a:bodyPr/>
                    <a:lstStyle/>
                    <a:p>
                      <a:r>
                        <a:rPr lang="en-US" sz="2200" dirty="0"/>
                        <a:t>Management/archive/visualization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789279"/>
                  </a:ext>
                </a:extLst>
              </a:tr>
              <a:tr h="3184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Cluster of virtual machines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777820"/>
                  </a:ext>
                </a:extLst>
              </a:tr>
              <a:tr h="318444">
                <a:tc>
                  <a:txBody>
                    <a:bodyPr/>
                    <a:lstStyle/>
                    <a:p>
                      <a:r>
                        <a:rPr lang="en-US" sz="1800" dirty="0"/>
                        <a:t>6x48 cores; 22 TB external storage; 25Gbit/s switch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777919"/>
                  </a:ext>
                </a:extLst>
              </a:tr>
              <a:tr h="3184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Archive and backup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367125"/>
                  </a:ext>
                </a:extLst>
              </a:tr>
              <a:tr h="4278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95 TB disk/960 TB LT08 tape library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24699"/>
                  </a:ext>
                </a:extLst>
              </a:tr>
              <a:tr h="4278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Visualization server </a:t>
                      </a:r>
                      <a:r>
                        <a:rPr lang="en-US" sz="1800" dirty="0"/>
                        <a:t>(2 x Nvidia A40, 1 TB RAM, 3,8 TB </a:t>
                      </a:r>
                      <a:r>
                        <a:rPr lang="en-US" sz="1800" dirty="0" err="1"/>
                        <a:t>NVMe</a:t>
                      </a:r>
                      <a:r>
                        <a:rPr lang="en-US" sz="1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7431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3523824"/>
            <a:ext cx="3946475" cy="3267928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  <a:effectLst>
            <a:outerShdw dist="50800" dir="5400000" algn="ctr" rotWithShape="0">
              <a:schemeClr val="bg1">
                <a:lumMod val="65000"/>
                <a:alpha val="33000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4E2AD5-298A-4207-F8BA-EB346157EAB5}"/>
              </a:ext>
            </a:extLst>
          </p:cNvPr>
          <p:cNvSpPr txBox="1"/>
          <p:nvPr/>
        </p:nvSpPr>
        <p:spPr bwMode="auto">
          <a:xfrm rot="19596328">
            <a:off x="932636" y="2178996"/>
            <a:ext cx="4414110" cy="646331"/>
          </a:xfrm>
          <a:prstGeom prst="rect">
            <a:avLst/>
          </a:prstGeom>
          <a:noFill/>
          <a:ln w="44450">
            <a:solidFill>
              <a:srgbClr val="FF0000">
                <a:alpha val="98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Verdana" panose="020B0604030504040204" pitchFamily="34" charset="0"/>
              </a:rPr>
              <a:t>To be </a:t>
            </a:r>
            <a:r>
              <a:rPr lang="en-US" sz="36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ugraded</a:t>
            </a:r>
            <a:endParaRPr lang="en-US" sz="3600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00C5CF-CFEB-A523-472C-DF96BCFEE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36" y="2282263"/>
            <a:ext cx="1524132" cy="1524132"/>
          </a:xfrm>
          <a:prstGeom prst="rect">
            <a:avLst/>
          </a:prstGeom>
        </p:spPr>
      </p:pic>
      <p:pic>
        <p:nvPicPr>
          <p:cNvPr id="11" name="Picture 2" descr="C:\Users\pedro\AppData\Local\Temp\wze1c1\Logos Positiv\PRACE_Logo_pos_RGB.jpg">
            <a:extLst>
              <a:ext uri="{FF2B5EF4-FFF2-40B4-BE49-F238E27FC236}">
                <a16:creationId xmlns:a16="http://schemas.microsoft.com/office/drawing/2014/main" id="{7C809CDB-358B-49E2-B5C4-0C2191349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39342"/>
            <a:ext cx="1944688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48344" y="-22901"/>
            <a:ext cx="7620000" cy="6242051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pt-PT" altLang="en-US" sz="20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pt-PT" altLang="en-US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t-PT" altLang="en-US" sz="2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PT" altLang="en-US" sz="2400" dirty="0">
                <a:ea typeface="ＭＳ Ｐゴシック" panose="020B0600070205080204" pitchFamily="34" charset="-128"/>
              </a:rPr>
              <a:t>PRACE (</a:t>
            </a:r>
            <a:r>
              <a:rPr lang="pt-PT" altLang="en-US" sz="2400" dirty="0" err="1">
                <a:ea typeface="ＭＳ Ｐゴシック" panose="020B0600070205080204" pitchFamily="34" charset="-128"/>
              </a:rPr>
              <a:t>PaRtnership</a:t>
            </a:r>
            <a:r>
              <a:rPr lang="pt-PT" altLang="en-US" sz="2400" dirty="0">
                <a:ea typeface="ＭＳ Ｐゴシック" panose="020B0600070205080204" pitchFamily="34" charset="-128"/>
              </a:rPr>
              <a:t> for </a:t>
            </a:r>
            <a:r>
              <a:rPr lang="pt-PT" altLang="en-US" sz="2400" dirty="0" err="1">
                <a:ea typeface="ＭＳ Ｐゴシック" panose="020B0600070205080204" pitchFamily="34" charset="-128"/>
              </a:rPr>
              <a:t>Advanced</a:t>
            </a:r>
            <a:r>
              <a:rPr lang="pt-PT" altLang="en-US" sz="2400" dirty="0">
                <a:ea typeface="ＭＳ Ｐゴシック" panose="020B0600070205080204" pitchFamily="34" charset="-128"/>
              </a:rPr>
              <a:t> </a:t>
            </a:r>
            <a:r>
              <a:rPr lang="pt-PT" altLang="en-US" sz="2400" dirty="0" err="1">
                <a:ea typeface="ＭＳ Ｐゴシック" panose="020B0600070205080204" pitchFamily="34" charset="-128"/>
              </a:rPr>
              <a:t>Computing</a:t>
            </a:r>
            <a:r>
              <a:rPr lang="pt-PT" altLang="en-US" sz="2400" dirty="0">
                <a:ea typeface="ＭＳ Ｐゴシック" panose="020B0600070205080204" pitchFamily="34" charset="-128"/>
              </a:rPr>
              <a:t> in </a:t>
            </a:r>
            <a:r>
              <a:rPr lang="pt-PT" altLang="en-US" sz="2400" dirty="0" err="1">
                <a:ea typeface="ＭＳ Ｐゴシック" panose="020B0600070205080204" pitchFamily="34" charset="-128"/>
              </a:rPr>
              <a:t>Europe</a:t>
            </a:r>
            <a:r>
              <a:rPr lang="pt-PT" altLang="en-US" sz="2400" dirty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altLang="en-US" sz="2000">
                <a:ea typeface="ＭＳ Ｐゴシック" panose="020B0600070205080204" pitchFamily="34" charset="-128"/>
              </a:rPr>
              <a:t>ESFRI </a:t>
            </a:r>
            <a:r>
              <a:rPr lang="pt-PT" altLang="en-US" sz="2000" dirty="0" err="1">
                <a:ea typeface="ＭＳ Ｐゴシック" panose="020B0600070205080204" pitchFamily="34" charset="-128"/>
              </a:rPr>
              <a:t>Landmark</a:t>
            </a:r>
            <a:r>
              <a:rPr lang="pt-PT" altLang="en-US" sz="2000" dirty="0">
                <a:ea typeface="ＭＳ Ｐゴシック" panose="020B0600070205080204" pitchFamily="34" charset="-128"/>
              </a:rPr>
              <a:t> </a:t>
            </a:r>
            <a:r>
              <a:rPr lang="pt-PT" altLang="en-US" sz="2000" dirty="0" err="1">
                <a:ea typeface="ＭＳ Ｐゴシック" panose="020B0600070205080204" pitchFamily="34" charset="-128"/>
              </a:rPr>
              <a:t>Infrastruture</a:t>
            </a:r>
            <a:endParaRPr lang="pt-PT" altLang="en-US" sz="20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altLang="en-US" sz="2000" dirty="0">
                <a:ea typeface="ＭＳ Ｐゴシック" panose="020B0600070205080204" pitchFamily="34" charset="-128"/>
              </a:rPr>
              <a:t>Lead </a:t>
            </a:r>
            <a:r>
              <a:rPr lang="pt-PT" altLang="en-US" sz="2000" dirty="0" err="1">
                <a:ea typeface="ＭＳ Ｐゴシック" panose="020B0600070205080204" pitchFamily="34" charset="-128"/>
              </a:rPr>
              <a:t>member</a:t>
            </a:r>
            <a:r>
              <a:rPr lang="pt-PT" altLang="en-US" sz="2000" dirty="0">
                <a:ea typeface="ＭＳ Ｐゴシック" panose="020B0600070205080204" pitchFamily="34" charset="-128"/>
              </a:rPr>
              <a:t> (</a:t>
            </a:r>
            <a:r>
              <a:rPr lang="pt-PT" altLang="en-US" sz="2000" dirty="0" err="1">
                <a:ea typeface="ＭＳ Ｐゴシック" panose="020B0600070205080204" pitchFamily="34" charset="-128"/>
              </a:rPr>
              <a:t>Associate</a:t>
            </a:r>
            <a:r>
              <a:rPr lang="pt-PT" altLang="en-US" sz="2000" dirty="0">
                <a:ea typeface="ＭＳ Ｐゴシック" panose="020B0600070205080204" pitchFamily="34" charset="-128"/>
              </a:rPr>
              <a:t> </a:t>
            </a:r>
            <a:r>
              <a:rPr lang="pt-PT" altLang="en-US" sz="2000" dirty="0" err="1">
                <a:ea typeface="ＭＳ Ｐゴシック" panose="020B0600070205080204" pitchFamily="34" charset="-128"/>
              </a:rPr>
              <a:t>members</a:t>
            </a:r>
            <a:r>
              <a:rPr lang="pt-PT" altLang="en-US" sz="2000" dirty="0">
                <a:ea typeface="ＭＳ Ｐゴシック" panose="020B0600070205080204" pitchFamily="34" charset="-128"/>
              </a:rPr>
              <a:t>: </a:t>
            </a:r>
            <a:r>
              <a:rPr lang="pt-PT" altLang="en-US" sz="2000" dirty="0" err="1">
                <a:ea typeface="ＭＳ Ｐゴシック" panose="020B0600070205080204" pitchFamily="34" charset="-128"/>
              </a:rPr>
              <a:t>UPorto</a:t>
            </a:r>
            <a:r>
              <a:rPr lang="pt-PT" altLang="en-US" sz="2000" dirty="0">
                <a:ea typeface="ＭＳ Ｐゴシック" panose="020B0600070205080204" pitchFamily="34" charset="-128"/>
              </a:rPr>
              <a:t>, </a:t>
            </a:r>
            <a:r>
              <a:rPr lang="pt-PT" altLang="en-US" sz="2000" dirty="0" err="1">
                <a:ea typeface="ＭＳ Ｐゴシック" panose="020B0600070205080204" pitchFamily="34" charset="-128"/>
              </a:rPr>
              <a:t>ULisbon</a:t>
            </a:r>
            <a:r>
              <a:rPr lang="pt-PT" altLang="en-US" sz="2000" dirty="0">
                <a:ea typeface="ＭＳ Ｐゴシック" panose="020B0600070205080204" pitchFamily="34" charset="-128"/>
              </a:rPr>
              <a:t>, </a:t>
            </a:r>
            <a:r>
              <a:rPr lang="pt-PT" altLang="en-US" sz="2000" dirty="0" err="1">
                <a:ea typeface="ＭＳ Ｐゴシック" panose="020B0600070205080204" pitchFamily="34" charset="-128"/>
              </a:rPr>
              <a:t>UÉvora</a:t>
            </a:r>
            <a:r>
              <a:rPr lang="pt-PT" altLang="en-US" sz="2000" dirty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altLang="en-US" sz="2000" dirty="0" err="1">
                <a:ea typeface="ＭＳ Ｐゴシック" panose="020B0600070205080204" pitchFamily="34" charset="-128"/>
              </a:rPr>
              <a:t>Industry</a:t>
            </a:r>
            <a:r>
              <a:rPr lang="pt-PT" altLang="en-US" sz="2000" dirty="0">
                <a:ea typeface="ＭＳ Ｐゴシック" panose="020B0600070205080204" pitchFamily="34" charset="-128"/>
              </a:rPr>
              <a:t> </a:t>
            </a:r>
            <a:r>
              <a:rPr lang="pt-PT" altLang="en-US" sz="2000" dirty="0" err="1">
                <a:ea typeface="ＭＳ Ｐゴシック" panose="020B0600070205080204" pitchFamily="34" charset="-128"/>
              </a:rPr>
              <a:t>colaboration</a:t>
            </a:r>
            <a:r>
              <a:rPr lang="pt-PT" altLang="en-US" sz="2000" dirty="0">
                <a:ea typeface="ＭＳ Ｐゴシック" panose="020B0600070205080204" pitchFamily="34" charset="-128"/>
              </a:rPr>
              <a:t> </a:t>
            </a:r>
            <a:r>
              <a:rPr lang="pt-PT" altLang="en-US" sz="2000" dirty="0" err="1">
                <a:ea typeface="ＭＳ Ｐゴシック" panose="020B0600070205080204" pitchFamily="34" charset="-128"/>
              </a:rPr>
              <a:t>within</a:t>
            </a:r>
            <a:r>
              <a:rPr lang="pt-PT" altLang="en-US" sz="2000" dirty="0">
                <a:ea typeface="ＭＳ Ｐゴシック" panose="020B0600070205080204" pitchFamily="34" charset="-128"/>
              </a:rPr>
              <a:t> SHAPE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“TOOLING4G |Minimize the airflow generated noise on automotive HVAC systems” </a:t>
            </a:r>
            <a:r>
              <a:rPr lang="en-US" altLang="en-US" sz="2000" i="1" dirty="0">
                <a:ea typeface="ＭＳ Ｐゴシック" panose="020B0600070205080204" pitchFamily="34" charset="-128"/>
                <a:hlinkClick r:id="rId5"/>
              </a:rPr>
              <a:t>https://prace-ri.eu/wp-content/uploads/WP302.pdf</a:t>
            </a:r>
            <a:endParaRPr lang="en-US" altLang="en-US" sz="2000" i="1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Collaboration with SKAO started in PRACE-6IP</a:t>
            </a:r>
            <a:endParaRPr lang="pt-PT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PT" altLang="en-US" sz="2400" dirty="0">
                <a:ea typeface="ＭＳ Ｐゴシック" panose="020B0600070205080204" pitchFamily="34" charset="-128"/>
              </a:rPr>
              <a:t>RISC2</a:t>
            </a:r>
            <a:r>
              <a:rPr lang="pt-PT" altLang="en-US" sz="2000" dirty="0">
                <a:ea typeface="ＭＳ Ｐゴシック" panose="020B0600070205080204" pitchFamily="34" charset="-128"/>
              </a:rPr>
              <a:t> - </a:t>
            </a:r>
            <a:r>
              <a:rPr lang="en-US" altLang="en-US" sz="1600" dirty="0">
                <a:ea typeface="ＭＳ Ｐゴシック" panose="020B0600070205080204" pitchFamily="34" charset="-128"/>
              </a:rPr>
              <a:t>A network for supporting the coordination of High-Performance Computing research between Europe and Latin America</a:t>
            </a:r>
            <a:endParaRPr lang="pt-PT" altLang="en-US" sz="1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PT" altLang="en-US" sz="2400" dirty="0" err="1">
                <a:ea typeface="ＭＳ Ｐゴシック" panose="020B0600070205080204" pitchFamily="34" charset="-128"/>
              </a:rPr>
              <a:t>EuroCC</a:t>
            </a:r>
            <a:r>
              <a:rPr lang="pt-PT" altLang="en-US" sz="2400" dirty="0">
                <a:ea typeface="ＭＳ Ｐゴシック" panose="020B0600070205080204" pitchFamily="34" charset="-128"/>
              </a:rPr>
              <a:t>/2/3 </a:t>
            </a:r>
            <a:r>
              <a:rPr lang="pt-PT" altLang="en-US" sz="2000" dirty="0">
                <a:ea typeface="ＭＳ Ｐゴシック" panose="020B0600070205080204" pitchFamily="34" charset="-128"/>
              </a:rPr>
              <a:t> - </a:t>
            </a:r>
            <a:r>
              <a:rPr lang="pt-PT" altLang="en-US" sz="2000" dirty="0" err="1">
                <a:ea typeface="ＭＳ Ｐゴシック" panose="020B0600070205080204" pitchFamily="34" charset="-128"/>
              </a:rPr>
              <a:t>EuroHPC</a:t>
            </a:r>
            <a:r>
              <a:rPr lang="pt-PT" altLang="en-US" sz="2000" dirty="0">
                <a:ea typeface="ＭＳ Ｐゴシック" panose="020B0600070205080204" pitchFamily="34" charset="-128"/>
              </a:rPr>
              <a:t> </a:t>
            </a:r>
            <a:r>
              <a:rPr lang="pt-PT" altLang="en-US" sz="2000" dirty="0" err="1">
                <a:ea typeface="ＭＳ Ｐゴシック" panose="020B0600070205080204" pitchFamily="34" charset="-128"/>
              </a:rPr>
              <a:t>National</a:t>
            </a:r>
            <a:r>
              <a:rPr lang="pt-PT" altLang="en-US" sz="2000" dirty="0">
                <a:ea typeface="ＭＳ Ｐゴシック" panose="020B0600070205080204" pitchFamily="34" charset="-128"/>
              </a:rPr>
              <a:t> </a:t>
            </a:r>
            <a:r>
              <a:rPr lang="pt-PT" altLang="en-US" sz="2000" dirty="0" err="1">
                <a:ea typeface="ＭＳ Ｐゴシック" panose="020B0600070205080204" pitchFamily="34" charset="-128"/>
              </a:rPr>
              <a:t>Competence</a:t>
            </a:r>
            <a:r>
              <a:rPr lang="pt-PT" altLang="en-US" sz="2000" dirty="0">
                <a:ea typeface="ＭＳ Ｐゴシック" panose="020B0600070205080204" pitchFamily="34" charset="-128"/>
              </a:rPr>
              <a:t> </a:t>
            </a:r>
            <a:r>
              <a:rPr lang="pt-PT" altLang="en-US" sz="2000" dirty="0" err="1">
                <a:ea typeface="ＭＳ Ｐゴシック" panose="020B0600070205080204" pitchFamily="34" charset="-128"/>
              </a:rPr>
              <a:t>Centers</a:t>
            </a:r>
            <a:r>
              <a:rPr lang="pt-PT" altLang="en-US" sz="2000" dirty="0">
                <a:ea typeface="ＭＳ Ｐゴシック" panose="020B0600070205080204" pitchFamily="34" charset="-128"/>
              </a:rPr>
              <a:t> (</a:t>
            </a:r>
            <a:r>
              <a:rPr lang="pt-PT" altLang="en-US" sz="2000" dirty="0" err="1">
                <a:ea typeface="ＭＳ Ｐゴシック" panose="020B0600070205080204" pitchFamily="34" charset="-128"/>
              </a:rPr>
              <a:t>HPC+AI+Quantum</a:t>
            </a:r>
            <a:r>
              <a:rPr lang="pt-PT" altLang="en-US" sz="2000" dirty="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altLang="en-US" sz="2400" dirty="0">
                <a:ea typeface="ＭＳ Ｐゴシック" panose="020B0600070205080204" pitchFamily="34" charset="-128"/>
              </a:rPr>
              <a:t>EUMaster4HPC</a:t>
            </a:r>
            <a:r>
              <a:rPr lang="pt-PT" altLang="en-US" sz="2000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SKAO </a:t>
            </a:r>
            <a:r>
              <a:rPr lang="pt-PT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Science</a:t>
            </a:r>
            <a:r>
              <a:rPr lang="pt-PT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 Data </a:t>
            </a:r>
            <a:r>
              <a:rPr lang="pt-PT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Challenges</a:t>
            </a:r>
            <a:r>
              <a:rPr lang="pt-PT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pt-PT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since</a:t>
            </a:r>
            <a:r>
              <a:rPr lang="pt-PT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 SDC2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pt-PT" altLang="en-US" sz="20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pt-PT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259F4-594A-4C7F-B469-3EABFCDF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9600" y="0"/>
            <a:ext cx="8229600" cy="1143000"/>
          </a:xfrm>
        </p:spPr>
        <p:txBody>
          <a:bodyPr/>
          <a:lstStyle/>
          <a:p>
            <a:r>
              <a:rPr lang="en-US" dirty="0"/>
              <a:t>Recent International projects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cs typeface="DejaVu Sans" pitchFamily="34" charset="0"/>
              </a:rPr>
              <a:t>5-06-2026</a:t>
            </a:r>
            <a:endParaRPr lang="pt-PT" altLang="en-US" sz="1200">
              <a:solidFill>
                <a:srgbClr val="898989"/>
              </a:solidFill>
              <a:cs typeface="DejaVu Sans" pitchFamily="34" charset="0"/>
            </a:endParaRPr>
          </a:p>
        </p:txBody>
      </p:sp>
      <p:sp>
        <p:nvSpPr>
          <p:cNvPr id="3174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200">
                <a:solidFill>
                  <a:srgbClr val="898989"/>
                </a:solidFill>
                <a:cs typeface="DejaVu Sans" pitchFamily="34" charset="0"/>
              </a:rPr>
              <a:t>LCA-SKAO-AtLAST 2026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147E1-3771-4B9C-95EA-F6A8A35EDA5A}" type="slidenum">
              <a:rPr lang="pt-PT" altLang="en-US" sz="1200" smtClean="0">
                <a:latin typeface="Arial" panose="020B0604020202020204" pitchFamily="34" charset="0"/>
                <a:cs typeface="DejaVu Sans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t-PT" altLang="en-US" sz="120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995738" y="5876925"/>
            <a:ext cx="2736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Char char="•"/>
              <a:defRPr/>
            </a:pPr>
            <a:endParaRPr lang="pt-PT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339752" y="6171472"/>
            <a:ext cx="6438900" cy="63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600">
              <a:solidFill>
                <a:srgbClr val="66CCFF"/>
              </a:solidFill>
              <a:latin typeface="Arial" charset="0"/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60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108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97C564-3136-311A-AE69-243C9B697C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0507" y="3466648"/>
            <a:ext cx="2176461" cy="2828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1CB97-770C-B1DD-ACE2-6B5A16DAF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>
            <a:extLst>
              <a:ext uri="{FF2B5EF4-FFF2-40B4-BE49-F238E27FC236}">
                <a16:creationId xmlns:a16="http://schemas.microsoft.com/office/drawing/2014/main" id="{EF44A957-F07B-24E6-A552-78B1590BC19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41727" y="2996952"/>
            <a:ext cx="7620000" cy="410445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u="sng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noProof="0" dirty="0">
              <a:ea typeface="ＭＳ Ｐゴシック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4DDB5-0CB0-53E7-778E-8A714DD3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88" y="208166"/>
            <a:ext cx="8229600" cy="1143000"/>
          </a:xfrm>
        </p:spPr>
        <p:txBody>
          <a:bodyPr/>
          <a:lstStyle/>
          <a:p>
            <a:r>
              <a:rPr lang="en-US" dirty="0"/>
              <a:t>SKAO  </a:t>
            </a:r>
            <a:br>
              <a:rPr lang="en-US" dirty="0"/>
            </a:br>
            <a:r>
              <a:rPr lang="en-US" dirty="0"/>
              <a:t>Big data from the 2 telescope sites</a:t>
            </a:r>
          </a:p>
        </p:txBody>
      </p:sp>
      <p:sp>
        <p:nvSpPr>
          <p:cNvPr id="31746" name="Date Placeholder 2">
            <a:extLst>
              <a:ext uri="{FF2B5EF4-FFF2-40B4-BE49-F238E27FC236}">
                <a16:creationId xmlns:a16="http://schemas.microsoft.com/office/drawing/2014/main" id="{A472AE69-6AFA-B0A4-CAA9-50D30D39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cs typeface="DejaVu Sans" pitchFamily="34" charset="0"/>
              </a:rPr>
              <a:t>5-06-2026</a:t>
            </a:r>
            <a:endParaRPr lang="pt-PT" altLang="en-US" sz="1200">
              <a:solidFill>
                <a:srgbClr val="898989"/>
              </a:solidFill>
              <a:cs typeface="DejaVu Sans" pitchFamily="34" charset="0"/>
            </a:endParaRPr>
          </a:p>
        </p:txBody>
      </p:sp>
      <p:sp>
        <p:nvSpPr>
          <p:cNvPr id="31747" name="Footer Placeholder 1">
            <a:extLst>
              <a:ext uri="{FF2B5EF4-FFF2-40B4-BE49-F238E27FC236}">
                <a16:creationId xmlns:a16="http://schemas.microsoft.com/office/drawing/2014/main" id="{AC52FC15-3CAB-B522-50A1-B196F22F3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200">
                <a:solidFill>
                  <a:srgbClr val="898989"/>
                </a:solidFill>
                <a:cs typeface="DejaVu Sans" pitchFamily="34" charset="0"/>
              </a:rPr>
              <a:t>LCA-SKAO-AtLAST 2026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32053C30-98D5-A2AF-96E7-4DBA180E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147E1-3771-4B9C-95EA-F6A8A35EDA5A}" type="slidenum">
              <a:rPr lang="pt-PT" altLang="en-US" sz="1200" smtClean="0">
                <a:latin typeface="Arial" panose="020B0604020202020204" pitchFamily="34" charset="0"/>
                <a:cs typeface="DejaVu Sans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pt-PT" altLang="en-US" sz="120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A72C6E71-A863-D53F-3D23-24C0AC6E6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876925"/>
            <a:ext cx="2736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Char char="•"/>
              <a:defRPr/>
            </a:pPr>
            <a:endParaRPr lang="pt-PT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796165E3-EF68-DFFD-90CB-53E6FE163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6171472"/>
            <a:ext cx="6438900" cy="63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600" dirty="0">
              <a:solidFill>
                <a:srgbClr val="66CCFF"/>
              </a:solidFill>
              <a:latin typeface="Arial" charset="0"/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600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108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D8901-051A-C710-2E51-F1B221B24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12" y="3827210"/>
            <a:ext cx="7956376" cy="25291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6091DF-1730-0C7A-EE79-14EDE6E43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12" y="1487743"/>
            <a:ext cx="7956376" cy="228731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DC6DB3-5539-8919-AFAA-06AFAF57DAEA}"/>
              </a:ext>
            </a:extLst>
          </p:cNvPr>
          <p:cNvCxnSpPr/>
          <p:nvPr/>
        </p:nvCxnSpPr>
        <p:spPr>
          <a:xfrm>
            <a:off x="827584" y="1772816"/>
            <a:ext cx="64807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BAEBAB-F540-BF98-B592-4AD3CE2A6898}"/>
              </a:ext>
            </a:extLst>
          </p:cNvPr>
          <p:cNvCxnSpPr>
            <a:cxnSpLocks/>
          </p:cNvCxnSpPr>
          <p:nvPr/>
        </p:nvCxnSpPr>
        <p:spPr>
          <a:xfrm>
            <a:off x="755378" y="5589240"/>
            <a:ext cx="59048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6BEB89-CA40-EFA2-2F74-C1B3745E2E26}"/>
              </a:ext>
            </a:extLst>
          </p:cNvPr>
          <p:cNvCxnSpPr>
            <a:cxnSpLocks/>
          </p:cNvCxnSpPr>
          <p:nvPr/>
        </p:nvCxnSpPr>
        <p:spPr>
          <a:xfrm>
            <a:off x="755378" y="2060848"/>
            <a:ext cx="48967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46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5E26E-3074-DEB6-474F-0D1A0BAC3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>
            <a:extLst>
              <a:ext uri="{FF2B5EF4-FFF2-40B4-BE49-F238E27FC236}">
                <a16:creationId xmlns:a16="http://schemas.microsoft.com/office/drawing/2014/main" id="{6A155D8F-B262-B068-D1CF-64242300CB6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41727" y="2996952"/>
            <a:ext cx="7620000" cy="410445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noProof="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i="1" dirty="0">
                <a:ea typeface="ＭＳ Ｐゴシック" panose="020B0600070205080204" pitchFamily="34" charset="-128"/>
              </a:rPr>
              <a:t>“The goal is to prepare the radio-astronomical community for the novel nature of the data expected from the Square </a:t>
            </a:r>
            <a:r>
              <a:rPr lang="en-US" sz="2400" i="1" dirty="0" err="1">
                <a:ea typeface="ＭＳ Ｐゴシック" panose="020B0600070205080204" pitchFamily="34" charset="-128"/>
              </a:rPr>
              <a:t>Kilometre</a:t>
            </a:r>
            <a:r>
              <a:rPr lang="en-US" sz="2400" i="1" dirty="0">
                <a:ea typeface="ＭＳ Ｐゴシック" panose="020B0600070205080204" pitchFamily="34" charset="-128"/>
              </a:rPr>
              <a:t> Array” (from the SKAO site)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>
                <a:ea typeface="ＭＳ Ｐゴシック" panose="020B0600070205080204" pitchFamily="34" charset="-128"/>
              </a:rPr>
              <a:t>Scientific data challenges in SKAO aim at practicing data analysis on realistic synthetic datasets</a:t>
            </a:r>
            <a:r>
              <a:rPr lang="en-GB" sz="2200" dirty="0">
                <a:ea typeface="ＭＳ Ｐゴシック" panose="020B0600070205080204" pitchFamily="34" charset="-128"/>
              </a:rPr>
              <a:t> emulating the SKA's capabilities in order to test existing methods and eventually develop new ones</a:t>
            </a:r>
            <a:r>
              <a:rPr lang="en-US" sz="2200" dirty="0">
                <a:ea typeface="ＭＳ Ｐゴシック" panose="020B0600070205080204" pitchFamily="34" charset="-128"/>
              </a:rPr>
              <a:t>, in a challenge format.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u="sng" dirty="0">
                <a:ea typeface="ＭＳ Ｐゴシック" panose="020B0600070205080204" pitchFamily="34" charset="-128"/>
              </a:rPr>
              <a:t>If massive data processing is required, access to HPC systems is mandatory!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noProof="0" dirty="0">
              <a:ea typeface="ＭＳ Ｐゴシック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BB321-848D-2EA7-79E5-E973EB47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552" y="184057"/>
            <a:ext cx="8229600" cy="1143000"/>
          </a:xfrm>
        </p:spPr>
        <p:txBody>
          <a:bodyPr/>
          <a:lstStyle/>
          <a:p>
            <a:r>
              <a:rPr lang="en-US" dirty="0"/>
              <a:t>SKAO  </a:t>
            </a:r>
            <a:br>
              <a:rPr lang="en-US" dirty="0"/>
            </a:br>
            <a:r>
              <a:rPr lang="en-US" dirty="0"/>
              <a:t>Science data challenges 3a/b</a:t>
            </a:r>
          </a:p>
        </p:txBody>
      </p:sp>
      <p:sp>
        <p:nvSpPr>
          <p:cNvPr id="31746" name="Date Placeholder 2">
            <a:extLst>
              <a:ext uri="{FF2B5EF4-FFF2-40B4-BE49-F238E27FC236}">
                <a16:creationId xmlns:a16="http://schemas.microsoft.com/office/drawing/2014/main" id="{E89F24C9-9316-3B73-AF26-6EDCA7606C1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cs typeface="DejaVu Sans" pitchFamily="34" charset="0"/>
              </a:rPr>
              <a:t>5-06-2026</a:t>
            </a:r>
            <a:endParaRPr lang="pt-PT" altLang="en-US" sz="1200">
              <a:solidFill>
                <a:srgbClr val="898989"/>
              </a:solidFill>
              <a:cs typeface="DejaVu Sans" pitchFamily="34" charset="0"/>
            </a:endParaRPr>
          </a:p>
        </p:txBody>
      </p:sp>
      <p:sp>
        <p:nvSpPr>
          <p:cNvPr id="31747" name="Footer Placeholder 1">
            <a:extLst>
              <a:ext uri="{FF2B5EF4-FFF2-40B4-BE49-F238E27FC236}">
                <a16:creationId xmlns:a16="http://schemas.microsoft.com/office/drawing/2014/main" id="{4F317B32-DE79-CB86-3D07-ACD20BA4B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200">
                <a:solidFill>
                  <a:srgbClr val="898989"/>
                </a:solidFill>
                <a:cs typeface="DejaVu Sans" pitchFamily="34" charset="0"/>
              </a:rPr>
              <a:t>LCA-SKAO-AtLAST 2026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08900903-D818-A1A1-BB24-1860E7822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147E1-3771-4B9C-95EA-F6A8A35EDA5A}" type="slidenum">
              <a:rPr lang="pt-PT" altLang="en-US" sz="1200" smtClean="0">
                <a:latin typeface="Arial" panose="020B0604020202020204" pitchFamily="34" charset="0"/>
                <a:cs typeface="DejaVu Sans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pt-PT" altLang="en-US" sz="120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E80C1365-C272-504F-67CC-EC3B9EC2A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876925"/>
            <a:ext cx="2736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Char char="•"/>
              <a:defRPr/>
            </a:pPr>
            <a:endParaRPr lang="pt-PT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16D94231-8DE0-9BCA-370B-695CBB9C0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6171472"/>
            <a:ext cx="6438900" cy="63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600" dirty="0">
              <a:solidFill>
                <a:srgbClr val="66CCFF"/>
              </a:solidFill>
              <a:latin typeface="Arial" charset="0"/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600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108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46B68-1685-E508-E29D-D2C65BF83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74" y="1528405"/>
            <a:ext cx="8027434" cy="16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1B0EC-8E10-99A7-702B-3A3B9670C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>
            <a:extLst>
              <a:ext uri="{FF2B5EF4-FFF2-40B4-BE49-F238E27FC236}">
                <a16:creationId xmlns:a16="http://schemas.microsoft.com/office/drawing/2014/main" id="{6609E8CF-B1D9-648E-E23B-D79706A7D3C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7928" y="1511935"/>
            <a:ext cx="8468872" cy="335939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noProof="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ＭＳ Ｐゴシック" panose="020B0600070205080204" pitchFamily="34" charset="-128"/>
              </a:rPr>
              <a:t>Scientific goal: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>
                <a:ea typeface="ＭＳ Ｐゴシック" panose="020B0600070205080204" pitchFamily="34" charset="-128"/>
              </a:rPr>
              <a:t>Determine when the Epoch of Reionisation occurred during the formation of stars in galaxies after the Big Bang, looking for the 21 cm Hydrogen line.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ＭＳ Ｐゴシック" panose="020B0600070205080204" pitchFamily="34" charset="-128"/>
              </a:rPr>
              <a:t>Two challenges: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>
                <a:ea typeface="ＭＳ Ｐゴシック" panose="020B0600070205080204" pitchFamily="34" charset="-128"/>
              </a:rPr>
              <a:t>Removal of foreground emission from Galactic and Extragalactic sources (</a:t>
            </a:r>
            <a:r>
              <a:rPr lang="en-US" sz="2000" dirty="0">
                <a:ea typeface="ＭＳ Ｐゴシック" panose="020B0600070205080204" pitchFamily="34" charset="-128"/>
              </a:rPr>
              <a:t>3a)   (3/2023-&gt; 10/2023)           https://doi.org/10.1093/mnras/staf1466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>
                <a:ea typeface="ＭＳ Ｐゴシック" panose="020B0600070205080204" pitchFamily="34" charset="-128"/>
              </a:rPr>
              <a:t>Inference of important parameters of the Epoch of Reionisation (3b) (10/2024 -&gt; 5/2025)     -   paper being prepared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ea typeface="ＭＳ Ｐゴシック" panose="020B0600070205080204" pitchFamily="34" charset="-128"/>
              </a:rPr>
              <a:t>Data sets downloaded from a central location in the UK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>
                <a:ea typeface="ＭＳ Ｐゴシック" panose="020B0600070205080204" pitchFamily="34" charset="-128"/>
              </a:rPr>
              <a:t>7.5 TB for 3a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>
                <a:ea typeface="ＭＳ Ｐゴシック" panose="020B0600070205080204" pitchFamily="34" charset="-128"/>
              </a:rPr>
              <a:t>5 TB for 3b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noProof="0" dirty="0">
              <a:ea typeface="ＭＳ Ｐゴシック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68024-03D8-957E-B2C6-65C141D4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552" y="184057"/>
            <a:ext cx="8229600" cy="1143000"/>
          </a:xfrm>
        </p:spPr>
        <p:txBody>
          <a:bodyPr/>
          <a:lstStyle/>
          <a:p>
            <a:r>
              <a:rPr lang="en-US" dirty="0"/>
              <a:t>SKAO  </a:t>
            </a:r>
            <a:br>
              <a:rPr lang="en-US" dirty="0"/>
            </a:br>
            <a:r>
              <a:rPr lang="en-US" dirty="0"/>
              <a:t>Science data challenges 3a/b</a:t>
            </a:r>
          </a:p>
        </p:txBody>
      </p:sp>
      <p:sp>
        <p:nvSpPr>
          <p:cNvPr id="31746" name="Date Placeholder 2">
            <a:extLst>
              <a:ext uri="{FF2B5EF4-FFF2-40B4-BE49-F238E27FC236}">
                <a16:creationId xmlns:a16="http://schemas.microsoft.com/office/drawing/2014/main" id="{E99DF2BE-D5C3-7970-979F-636EDF47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cs typeface="DejaVu Sans" pitchFamily="34" charset="0"/>
              </a:rPr>
              <a:t>5-06-2026</a:t>
            </a:r>
            <a:endParaRPr lang="pt-PT" altLang="en-US" sz="1200">
              <a:solidFill>
                <a:srgbClr val="898989"/>
              </a:solidFill>
              <a:cs typeface="DejaVu Sans" pitchFamily="34" charset="0"/>
            </a:endParaRPr>
          </a:p>
        </p:txBody>
      </p:sp>
      <p:sp>
        <p:nvSpPr>
          <p:cNvPr id="31747" name="Footer Placeholder 1">
            <a:extLst>
              <a:ext uri="{FF2B5EF4-FFF2-40B4-BE49-F238E27FC236}">
                <a16:creationId xmlns:a16="http://schemas.microsoft.com/office/drawing/2014/main" id="{10DB257A-82CE-8B1F-93F2-B3E97534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200">
                <a:solidFill>
                  <a:srgbClr val="898989"/>
                </a:solidFill>
                <a:cs typeface="DejaVu Sans" pitchFamily="34" charset="0"/>
              </a:rPr>
              <a:t>LCA-SKAO-AtLAST 2026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267E40F8-EF60-2F68-DCED-69088731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147E1-3771-4B9C-95EA-F6A8A35EDA5A}" type="slidenum">
              <a:rPr lang="pt-PT" altLang="en-US" sz="1200" smtClean="0">
                <a:latin typeface="Arial" panose="020B0604020202020204" pitchFamily="34" charset="0"/>
                <a:cs typeface="DejaVu Sans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pt-PT" altLang="en-US" sz="120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C49DB07D-A453-2EE2-1F43-3ED363343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876925"/>
            <a:ext cx="2736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Char char="•"/>
              <a:defRPr/>
            </a:pPr>
            <a:endParaRPr lang="pt-PT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ECDBFAEA-99F7-1B45-9055-1881721DE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6171472"/>
            <a:ext cx="6438900" cy="63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600" dirty="0">
              <a:solidFill>
                <a:srgbClr val="66CCFF"/>
              </a:solidFill>
              <a:latin typeface="Arial" charset="0"/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600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565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197B8-63D2-332A-4C04-93954C79B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>
            <a:extLst>
              <a:ext uri="{FF2B5EF4-FFF2-40B4-BE49-F238E27FC236}">
                <a16:creationId xmlns:a16="http://schemas.microsoft.com/office/drawing/2014/main" id="{EA233540-9DC6-27A4-CFF4-3B8653CADD0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7929" y="1511934"/>
            <a:ext cx="7620000" cy="407730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noProof="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ＭＳ Ｐゴシック" panose="020B0600070205080204" pitchFamily="34" charset="-128"/>
              </a:rPr>
              <a:t>Iberian HPC facilities involved in the SDC3a/b: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ea typeface="ＭＳ Ｐゴシック" panose="020B0600070205080204" pitchFamily="34" charset="-128"/>
              </a:rPr>
              <a:t>UC-LCA </a:t>
            </a:r>
            <a:r>
              <a:rPr lang="en-US" sz="2000">
                <a:ea typeface="ＭＳ Ｐゴシック" panose="020B0600070205080204" pitchFamily="34" charset="-128"/>
              </a:rPr>
              <a:t>(Univ Évora </a:t>
            </a:r>
            <a:r>
              <a:rPr lang="en-US" sz="2000" dirty="0">
                <a:ea typeface="ＭＳ Ｐゴシック" panose="020B0600070205080204" pitchFamily="34" charset="-128"/>
              </a:rPr>
              <a:t>will be involved in SDC4 as well)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ea typeface="ＭＳ Ｐゴシック" panose="020B0600070205080204" pitchFamily="34" charset="-128"/>
              </a:rPr>
              <a:t>CESGA (Galician supercomputing center)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ea typeface="ＭＳ Ｐゴシック" panose="020B0600070205080204" pitchFamily="34" charset="-128"/>
              </a:rPr>
              <a:t>SPRSC (SKA Regional Centre Prototype at the Instituto de </a:t>
            </a:r>
            <a:r>
              <a:rPr lang="en-US" sz="2000" dirty="0" err="1">
                <a:ea typeface="ＭＳ Ｐゴシック" panose="020B0600070205080204" pitchFamily="34" charset="-128"/>
              </a:rPr>
              <a:t>Astrofísica</a:t>
            </a:r>
            <a:r>
              <a:rPr lang="en-US" sz="2000" dirty="0">
                <a:ea typeface="ＭＳ Ｐゴシック" panose="020B0600070205080204" pitchFamily="34" charset="-128"/>
              </a:rPr>
              <a:t> de Andalucia)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ＭＳ Ｐゴシック" panose="020B0600070205080204" pitchFamily="34" charset="-128"/>
              </a:rPr>
              <a:t>Teams assigned to each HPC facility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ea typeface="ＭＳ Ｐゴシック" panose="020B0600070205080204" pitchFamily="34" charset="-128"/>
              </a:rPr>
              <a:t>For UC-LCA: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ea typeface="ＭＳ Ｐゴシック" panose="020B0600070205080204" pitchFamily="34" charset="-128"/>
              </a:rPr>
              <a:t>typical resources allocated: 100k core-hours, up to 20 TB disk (SDC3a)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>
                <a:ea typeface="ＭＳ Ｐゴシック" panose="020B0600070205080204" pitchFamily="34" charset="-128"/>
              </a:rPr>
              <a:t>No GPU usage in UC-LCA (but it could be, and some teams asked for it)</a:t>
            </a:r>
            <a:endParaRPr 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noProof="0" dirty="0">
              <a:ea typeface="ＭＳ Ｐゴシック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FFD21-8304-44A7-CC76-50E386F36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552" y="184057"/>
            <a:ext cx="8229600" cy="1143000"/>
          </a:xfrm>
        </p:spPr>
        <p:txBody>
          <a:bodyPr/>
          <a:lstStyle/>
          <a:p>
            <a:r>
              <a:rPr lang="en-US" dirty="0"/>
              <a:t>SKAO  </a:t>
            </a:r>
            <a:br>
              <a:rPr lang="en-US" dirty="0"/>
            </a:br>
            <a:r>
              <a:rPr lang="en-US" dirty="0"/>
              <a:t>Science data challenges 3a/b</a:t>
            </a:r>
          </a:p>
        </p:txBody>
      </p:sp>
      <p:sp>
        <p:nvSpPr>
          <p:cNvPr id="31746" name="Date Placeholder 2">
            <a:extLst>
              <a:ext uri="{FF2B5EF4-FFF2-40B4-BE49-F238E27FC236}">
                <a16:creationId xmlns:a16="http://schemas.microsoft.com/office/drawing/2014/main" id="{A8CDC621-BD5F-EE91-AC1D-A819383F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cs typeface="DejaVu Sans" pitchFamily="34" charset="0"/>
              </a:rPr>
              <a:t>5-06-2026</a:t>
            </a:r>
            <a:endParaRPr lang="pt-PT" altLang="en-US" sz="1200">
              <a:solidFill>
                <a:srgbClr val="898989"/>
              </a:solidFill>
              <a:cs typeface="DejaVu Sans" pitchFamily="34" charset="0"/>
            </a:endParaRPr>
          </a:p>
        </p:txBody>
      </p:sp>
      <p:sp>
        <p:nvSpPr>
          <p:cNvPr id="31747" name="Footer Placeholder 1">
            <a:extLst>
              <a:ext uri="{FF2B5EF4-FFF2-40B4-BE49-F238E27FC236}">
                <a16:creationId xmlns:a16="http://schemas.microsoft.com/office/drawing/2014/main" id="{9E3958D1-51E0-48F2-F2A2-67B9ECF9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200">
                <a:solidFill>
                  <a:srgbClr val="898989"/>
                </a:solidFill>
                <a:cs typeface="DejaVu Sans" pitchFamily="34" charset="0"/>
              </a:rPr>
              <a:t>LCA-SKAO-AtLAST 2026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0F324544-836B-127E-7F6D-A796AA63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147E1-3771-4B9C-95EA-F6A8A35EDA5A}" type="slidenum">
              <a:rPr lang="pt-PT" altLang="en-US" sz="1200" smtClean="0">
                <a:latin typeface="Arial" panose="020B0604020202020204" pitchFamily="34" charset="0"/>
                <a:cs typeface="DejaVu Sans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pt-PT" altLang="en-US" sz="120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CC816E37-D11C-9F43-5358-BA457E796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876925"/>
            <a:ext cx="2736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Char char="•"/>
              <a:defRPr/>
            </a:pPr>
            <a:endParaRPr lang="pt-PT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D85F9AD8-FAAE-84FA-7EA3-0F7269B00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6171472"/>
            <a:ext cx="6438900" cy="63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600" dirty="0">
              <a:solidFill>
                <a:srgbClr val="66CCFF"/>
              </a:solidFill>
              <a:latin typeface="Arial" charset="0"/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600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864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05C0E-76B8-351D-2926-EECA44CCB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>
            <a:extLst>
              <a:ext uri="{FF2B5EF4-FFF2-40B4-BE49-F238E27FC236}">
                <a16:creationId xmlns:a16="http://schemas.microsoft.com/office/drawing/2014/main" id="{CB1429F6-F8FD-4C8F-C0D6-3B989759D16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7929" y="1511934"/>
            <a:ext cx="7620000" cy="407730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noProof="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ＭＳ Ｐゴシック" panose="020B0600070205080204" pitchFamily="34" charset="-128"/>
              </a:rPr>
              <a:t>Constraints on the usage of a HPC facility by the teams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u="sng" dirty="0">
                <a:ea typeface="ＭＳ Ｐゴシック" panose="020B0600070205080204" pitchFamily="34" charset="-128"/>
              </a:rPr>
              <a:t>Data availability </a:t>
            </a:r>
            <a:r>
              <a:rPr lang="en-US" sz="2000" dirty="0">
                <a:ea typeface="ＭＳ Ｐゴシック" panose="020B0600070205080204" pitchFamily="34" charset="-128"/>
              </a:rPr>
              <a:t>– it takes time to download 7.5 </a:t>
            </a:r>
            <a:r>
              <a:rPr lang="en-US" sz="2000" dirty="0" err="1">
                <a:ea typeface="ＭＳ Ｐゴシック" panose="020B0600070205080204" pitchFamily="34" charset="-128"/>
              </a:rPr>
              <a:t>TBytes</a:t>
            </a:r>
            <a:r>
              <a:rPr lang="en-US" sz="2000" dirty="0">
                <a:ea typeface="ＭＳ Ｐゴシック" panose="020B0600070205080204" pitchFamily="34" charset="-128"/>
              </a:rPr>
              <a:t> from a remote location (it took about 5 days in our case)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u="sng" dirty="0">
                <a:ea typeface="ＭＳ Ｐゴシック" panose="020B0600070205080204" pitchFamily="34" charset="-128"/>
              </a:rPr>
              <a:t>Unfamiliarity with the HPC environment </a:t>
            </a:r>
            <a:r>
              <a:rPr lang="en-US" sz="2000" dirty="0">
                <a:ea typeface="ＭＳ Ｐゴシック" panose="020B0600070205080204" pitchFamily="34" charset="-128"/>
              </a:rPr>
              <a:t>(job allocation, software libraries and applications) – quite different from  workstation usage (not all teams).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u="sng" dirty="0">
                <a:ea typeface="ＭＳ Ｐゴシック" panose="020B0600070205080204" pitchFamily="34" charset="-128"/>
              </a:rPr>
              <a:t>Software availability and its usage in an effective way </a:t>
            </a:r>
            <a:r>
              <a:rPr lang="en-US" sz="2000" dirty="0">
                <a:ea typeface="ＭＳ Ｐゴシック" panose="020B0600070205080204" pitchFamily="34" charset="-128"/>
              </a:rPr>
              <a:t>(parallel computing) - SKAO has done this part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u="sng" dirty="0">
                <a:ea typeface="ＭＳ Ｐゴシック" panose="020B0600070205080204" pitchFamily="34" charset="-128"/>
              </a:rPr>
              <a:t>Good estimate of the resources needed </a:t>
            </a:r>
            <a:r>
              <a:rPr lang="en-US" sz="2000" dirty="0">
                <a:ea typeface="ＭＳ Ｐゴシック" panose="020B0600070205080204" pitchFamily="34" charset="-128"/>
              </a:rPr>
              <a:t>(e.g. #cores, GPUs, running time - fortunately, for the latest challenges, the UK SKAO team provided some estimations for needed resources</a:t>
            </a:r>
            <a:r>
              <a:rPr lang="en-US" sz="1600" dirty="0">
                <a:ea typeface="ＭＳ Ｐゴシック" panose="020B0600070205080204" pitchFamily="34" charset="-128"/>
              </a:rPr>
              <a:t>. </a:t>
            </a:r>
            <a:endParaRPr lang="en-US" sz="20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noProof="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noProof="0" dirty="0">
              <a:ea typeface="ＭＳ Ｐゴシック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416C6-1B28-20F5-07D3-04E4C862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552" y="184057"/>
            <a:ext cx="8229600" cy="1143000"/>
          </a:xfrm>
        </p:spPr>
        <p:txBody>
          <a:bodyPr/>
          <a:lstStyle/>
          <a:p>
            <a:r>
              <a:rPr lang="en-US" dirty="0"/>
              <a:t>Reflections on SKAO  </a:t>
            </a:r>
            <a:br>
              <a:rPr lang="en-US" dirty="0"/>
            </a:br>
            <a:r>
              <a:rPr lang="en-US" dirty="0"/>
              <a:t>SDCs in a HPC context</a:t>
            </a:r>
          </a:p>
        </p:txBody>
      </p:sp>
      <p:sp>
        <p:nvSpPr>
          <p:cNvPr id="31746" name="Date Placeholder 2">
            <a:extLst>
              <a:ext uri="{FF2B5EF4-FFF2-40B4-BE49-F238E27FC236}">
                <a16:creationId xmlns:a16="http://schemas.microsoft.com/office/drawing/2014/main" id="{88A99B17-EF62-C36C-1D46-78C1D208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cs typeface="DejaVu Sans" pitchFamily="34" charset="0"/>
              </a:rPr>
              <a:t>5-06-2026</a:t>
            </a:r>
            <a:endParaRPr lang="pt-PT" altLang="en-US" sz="1200">
              <a:solidFill>
                <a:srgbClr val="898989"/>
              </a:solidFill>
              <a:cs typeface="DejaVu Sans" pitchFamily="34" charset="0"/>
            </a:endParaRPr>
          </a:p>
        </p:txBody>
      </p:sp>
      <p:sp>
        <p:nvSpPr>
          <p:cNvPr id="31747" name="Footer Placeholder 1">
            <a:extLst>
              <a:ext uri="{FF2B5EF4-FFF2-40B4-BE49-F238E27FC236}">
                <a16:creationId xmlns:a16="http://schemas.microsoft.com/office/drawing/2014/main" id="{CF7DC7C3-ED07-ED36-0AC9-E7FA72C14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200">
                <a:solidFill>
                  <a:srgbClr val="898989"/>
                </a:solidFill>
                <a:cs typeface="DejaVu Sans" pitchFamily="34" charset="0"/>
              </a:rPr>
              <a:t>LCA-SKAO-AtLAST 2026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2436F1D8-299E-9194-256D-DF0E6CE1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147E1-3771-4B9C-95EA-F6A8A35EDA5A}" type="slidenum">
              <a:rPr lang="pt-PT" altLang="en-US" sz="1200" smtClean="0">
                <a:latin typeface="Arial" panose="020B0604020202020204" pitchFamily="34" charset="0"/>
                <a:cs typeface="DejaVu Sans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t-PT" altLang="en-US" sz="120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C7DFC378-71FA-4B4B-5535-3177377A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876925"/>
            <a:ext cx="2736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Char char="•"/>
              <a:defRPr/>
            </a:pPr>
            <a:endParaRPr lang="pt-PT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A436A8FC-2060-8097-D23E-56E6AB72A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6171472"/>
            <a:ext cx="6438900" cy="63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600" dirty="0">
              <a:solidFill>
                <a:srgbClr val="66CCFF"/>
              </a:solidFill>
              <a:latin typeface="Arial" charset="0"/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600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075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EDRO@PSWJMNOPIMWXY5MJ" val="2937"/>
</p:tagLst>
</file>

<file path=ppt/theme/theme1.xml><?xml version="1.0" encoding="utf-8"?>
<a:theme xmlns:a="http://schemas.openxmlformats.org/drawingml/2006/main" name="comunicacoes_liv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 eaLnBrk="1" hangingPunct="1">
          <a:defRPr sz="1800" dirty="0">
            <a:latin typeface="Verdana" panose="020B060403050404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1059</Words>
  <Application>Microsoft Office PowerPoint</Application>
  <PresentationFormat>On-screen Show (4:3)</PresentationFormat>
  <Paragraphs>194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DejaVu Sans</vt:lpstr>
      <vt:lpstr>Verdana</vt:lpstr>
      <vt:lpstr>comunicacoes_livres</vt:lpstr>
      <vt:lpstr>Custom Design</vt:lpstr>
      <vt:lpstr>Participation in SKAO Science Data Challenges by a HPC resources provider - impressions and some lessons learned  Pedro Alberto Laboratory for Advanced Computing of the University of Coimbra UC-LCA</vt:lpstr>
      <vt:lpstr>PowerPoint Presentation</vt:lpstr>
      <vt:lpstr>PowerPoint Presentation</vt:lpstr>
      <vt:lpstr>Recent International projects</vt:lpstr>
      <vt:lpstr>SKAO   Big data from the 2 telescope sites</vt:lpstr>
      <vt:lpstr>SKAO   Science data challenges 3a/b</vt:lpstr>
      <vt:lpstr>SKAO   Science data challenges 3a/b</vt:lpstr>
      <vt:lpstr>SKAO   Science data challenges 3a/b</vt:lpstr>
      <vt:lpstr>Reflections on SKAO   SDCs in a HPC context</vt:lpstr>
      <vt:lpstr>Reflections on SKAO   SDCs in a HPC context</vt:lpstr>
      <vt:lpstr>Reflections on SKAO   SDAs in a HPC context</vt:lpstr>
      <vt:lpstr>Reflections on SKAO   SDAs in a HPC context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Laboratório de Computação Avançada da Universidade de Coimbra   Rede Nacional de Computação Avançada </dc:title>
  <dc:creator>pedro</dc:creator>
  <cp:lastModifiedBy>Pedro Almeida Vieira Alberto</cp:lastModifiedBy>
  <cp:revision>142</cp:revision>
  <dcterms:created xsi:type="dcterms:W3CDTF">2020-11-02T22:54:01Z</dcterms:created>
  <dcterms:modified xsi:type="dcterms:W3CDTF">2026-06-05T11:34:09Z</dcterms:modified>
</cp:coreProperties>
</file>