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37" r:id="rId2"/>
    <p:sldId id="647" r:id="rId3"/>
    <p:sldId id="556" r:id="rId4"/>
    <p:sldId id="549" r:id="rId5"/>
    <p:sldId id="519" r:id="rId6"/>
    <p:sldId id="648" r:id="rId7"/>
    <p:sldId id="595" r:id="rId8"/>
    <p:sldId id="600" r:id="rId9"/>
    <p:sldId id="597" r:id="rId10"/>
    <p:sldId id="599" r:id="rId11"/>
    <p:sldId id="317" r:id="rId12"/>
    <p:sldId id="653" r:id="rId13"/>
    <p:sldId id="651" r:id="rId14"/>
    <p:sldId id="654" r:id="rId15"/>
    <p:sldId id="498" r:id="rId16"/>
    <p:sldId id="650" r:id="rId17"/>
    <p:sldId id="540" r:id="rId18"/>
    <p:sldId id="60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06AB7"/>
    <a:srgbClr val="0081D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48"/>
    <p:restoredTop sz="91727" autoAdjust="0"/>
  </p:normalViewPr>
  <p:slideViewPr>
    <p:cSldViewPr snapToGrid="0" snapToObjects="1">
      <p:cViewPr varScale="1">
        <p:scale>
          <a:sx n="81" d="100"/>
          <a:sy n="81" d="100"/>
        </p:scale>
        <p:origin x="176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69DF4-CADF-FB47-A495-B28C711CCA03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656F8-DE24-F041-91CD-4124CCAF3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physics?searchtype=author&amp;query=Schmitz,+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78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consider the most reasonable interpretation (based on various tests on the data) that the RM</a:t>
            </a:r>
            <a:r>
              <a:rPr lang="en-US" baseline="0" dirty="0"/>
              <a:t> signal is really from filaments and not dominated by clusters. But not yet definitive. </a:t>
            </a:r>
          </a:p>
          <a:p>
            <a:r>
              <a:rPr lang="en-US" baseline="0" dirty="0"/>
              <a:t>10 </a:t>
            </a:r>
            <a:r>
              <a:rPr lang="en-US" baseline="0" dirty="0" err="1"/>
              <a:t>nG</a:t>
            </a:r>
            <a:r>
              <a:rPr lang="en-US" baseline="0" dirty="0"/>
              <a:t> or greater in filaments, depending on how we model </a:t>
            </a:r>
            <a:r>
              <a:rPr lang="en-US" baseline="0" dirty="0" err="1"/>
              <a:t>n_e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9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ALMA tSZ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4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/>
              <a:t>Naively favours inflationary vs causal or </a:t>
            </a:r>
            <a:r>
              <a:rPr lang="en-GB" dirty="0" err="1"/>
              <a:t>astro</a:t>
            </a:r>
            <a:endParaRPr lang="en-GB" dirty="0"/>
          </a:p>
          <a:p>
            <a:pPr lvl="1"/>
            <a:r>
              <a:rPr lang="en-GB" dirty="0"/>
              <a:t>However “inverse-cascade” pushes B power to large scales, so TBD (need self consistent sims from generation to structure formation)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2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www.youtube.com</a:t>
            </a:r>
            <a:r>
              <a:rPr lang="en-GB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watch?v</a:t>
            </a:r>
            <a:r>
              <a:rPr lang="en-GB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=-Za5Eer0DXw 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ES" dirty="0"/>
              <a:t>B </a:t>
            </a:r>
            <a:r>
              <a:rPr lang="en-ES" dirty="0">
                <a:sym typeface="Wingdings" pitchFamily="2" charset="2"/>
              </a:rPr>
              <a:t> </a:t>
            </a:r>
            <a:r>
              <a:rPr lang="en-GB" b="1" dirty="0"/>
              <a:t>affecting the thermodynamics of the </a:t>
            </a:r>
            <a:r>
              <a:rPr lang="en-GB" b="1" dirty="0" err="1"/>
              <a:t>intracluster</a:t>
            </a:r>
            <a:r>
              <a:rPr lang="en-GB" b="1" dirty="0"/>
              <a:t> medium and the baryon cycle in galaxy halos.</a:t>
            </a:r>
            <a:endParaRPr lang="en-ES" dirty="0"/>
          </a:p>
          <a:p>
            <a:r>
              <a:rPr lang="en-ES" dirty="0"/>
              <a:t>GC </a:t>
            </a:r>
            <a:r>
              <a:rPr lang="en-ES" dirty="0">
                <a:sym typeface="Wingdings" pitchFamily="2" charset="2"/>
              </a:rPr>
              <a:t> Galactic centre</a:t>
            </a:r>
          </a:p>
          <a:p>
            <a:r>
              <a:rPr lang="en-GB" dirty="0">
                <a:sym typeface="Wingdings" pitchFamily="2" charset="2"/>
              </a:rPr>
              <a:t>Slow/regulate the collapse/fragmentation of molecular clouds, help transfer angular momentum outwards (magnetic braking, MRI in disks, jets), affect cosmic ray diffusion (heating, ionization, chemistry). </a:t>
            </a:r>
          </a:p>
          <a:p>
            <a:r>
              <a:rPr lang="en-GB" dirty="0">
                <a:sym typeface="Wingdings" pitchFamily="2" charset="2"/>
              </a:rPr>
              <a:t>Extract energy from </a:t>
            </a:r>
            <a:r>
              <a:rPr lang="en-GB" b="1" dirty="0">
                <a:sym typeface="Wingdings" pitchFamily="2" charset="2"/>
              </a:rPr>
              <a:t>rotating</a:t>
            </a:r>
            <a:r>
              <a:rPr lang="en-GB" dirty="0">
                <a:sym typeface="Wingdings" pitchFamily="2" charset="2"/>
              </a:rPr>
              <a:t> black holes</a:t>
            </a:r>
          </a:p>
          <a:p>
            <a:r>
              <a:rPr lang="en-GB" dirty="0">
                <a:sym typeface="Wingdings" pitchFamily="2" charset="2"/>
              </a:rPr>
              <a:t>They a</a:t>
            </a:r>
            <a:r>
              <a:rPr lang="en-ES" dirty="0">
                <a:sym typeface="Wingdings" pitchFamily="2" charset="2"/>
              </a:rPr>
              <a:t>llow you to attach things to the door of your refridgerator…</a:t>
            </a:r>
          </a:p>
          <a:p>
            <a:endParaRPr lang="en-ES" dirty="0"/>
          </a:p>
          <a:p>
            <a:r>
              <a:rPr lang="en-ES" dirty="0"/>
              <a:t>NS: 10^12 to 10^15 G (TeraG to PetaG)</a:t>
            </a:r>
          </a:p>
          <a:p>
            <a:r>
              <a:rPr lang="en-ES" dirty="0"/>
              <a:t>Magnetic field strengths span about 30 orders of magnitude (femtoG to PetaG)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electron undergoes curved (circular/spiral) motion perpendicular to the magnetic field, producing radiation with a preferred electric-field orientation.</a:t>
            </a:r>
          </a:p>
          <a:p>
            <a:r>
              <a:rPr lang="en-GB" dirty="0"/>
              <a:t>phase delay between circular modes (different refractive indices because the electrons have a constrained motion due to the presence of the magnetic field) → rotation of linear polarisation</a:t>
            </a:r>
          </a:p>
          <a:p>
            <a:r>
              <a:rPr lang="en-GB" dirty="0"/>
              <a:t>Mode whose electric field rotates in the same sense as the gyration of the electrons about the magnetic field in the plasma is “faster” </a:t>
            </a:r>
          </a:p>
          <a:p>
            <a:r>
              <a:rPr lang="en-GB" baseline="0" dirty="0"/>
              <a:t>Effect is “dispersive” not ”dissipative” </a:t>
            </a:r>
            <a:r>
              <a:rPr lang="en-GB" baseline="0" dirty="0" err="1"/>
              <a:t>ie</a:t>
            </a:r>
            <a:r>
              <a:rPr lang="en-GB" baseline="0" dirty="0"/>
              <a:t>. energy of EM wave not lost</a:t>
            </a:r>
            <a:endParaRPr lang="en-US" baseline="0" dirty="0"/>
          </a:p>
          <a:p>
            <a:r>
              <a:rPr lang="en-US" baseline="0" dirty="0"/>
              <a:t>Faraday (1845)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6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effectLst/>
                <a:highlight>
                  <a:srgbClr val="FFFFFF"/>
                </a:highlight>
                <a:latin typeface="Lucida Grande" panose="020B0600040502020204" pitchFamily="34" charset="0"/>
                <a:hlinkClick r:id="rId3"/>
              </a:rPr>
              <a:t>Schmitz</a:t>
            </a:r>
            <a:r>
              <a:rPr lang="en-GB" b="0" i="0" u="none" strike="noStrike" dirty="0"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 (2022) </a:t>
            </a:r>
            <a:r>
              <a:rPr lang="en-GB" dirty="0"/>
              <a:t>https://</a:t>
            </a:r>
            <a:r>
              <a:rPr lang="en-GB" dirty="0" err="1"/>
              <a:t>cds.cern.ch</a:t>
            </a:r>
            <a:r>
              <a:rPr lang="en-GB" dirty="0"/>
              <a:t>/record/2804870/plots</a:t>
            </a:r>
            <a:endParaRPr lang="en-ES" dirty="0"/>
          </a:p>
          <a:p>
            <a:endParaRPr lang="en-ES" dirty="0"/>
          </a:p>
          <a:p>
            <a:r>
              <a:rPr lang="en-ES" dirty="0"/>
              <a:t>2-for-1 </a:t>
            </a:r>
            <a:r>
              <a:rPr lang="en-ES" dirty="0">
                <a:sym typeface="Wingdings" pitchFamily="2" charset="2"/>
              </a:rPr>
              <a:t> ie. to constrain B0 we need to measure B(rho), ie. trace filaments 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6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Beautiful </a:t>
            </a:r>
            <a:r>
              <a:rPr lang="en-US" baseline="0" dirty="0" err="1"/>
              <a:t>cosmo</a:t>
            </a:r>
            <a:r>
              <a:rPr lang="en-US" baseline="0" dirty="0"/>
              <a:t> sims that predict the existence of complex gas dynamical flows around galaxies </a:t>
            </a:r>
          </a:p>
          <a:p>
            <a:r>
              <a:rPr lang="en-US" baseline="0" dirty="0"/>
              <a:t>Mix of gas inflows and outflows from galaxies</a:t>
            </a:r>
          </a:p>
          <a:p>
            <a:endParaRPr lang="en-US" baseline="0" dirty="0"/>
          </a:p>
          <a:p>
            <a:r>
              <a:rPr lang="en-US" baseline="0" dirty="0"/>
              <a:t>Universal baryon fraction: ratio of baryons to dark matter expected for entire universe (from cosmology)</a:t>
            </a:r>
          </a:p>
          <a:p>
            <a:endParaRPr lang="en-US" baseline="0" dirty="0"/>
          </a:p>
          <a:p>
            <a:r>
              <a:rPr lang="en-US" baseline="0" dirty="0"/>
              <a:t>Most mass (and baryons) in filaments</a:t>
            </a:r>
          </a:p>
          <a:p>
            <a:endParaRPr lang="en-US" baseline="0" dirty="0"/>
          </a:p>
          <a:p>
            <a:r>
              <a:rPr lang="en-US" baseline="0" dirty="0"/>
              <a:t>15 </a:t>
            </a:r>
            <a:r>
              <a:rPr lang="en-US" baseline="0" dirty="0" err="1"/>
              <a:t>Rvir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galaxies and galaxy groups (not massive clusters)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EB80C-3D5D-4036-876C-B3AB82BF204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248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arxiv.org</a:t>
            </a:r>
            <a:r>
              <a:rPr lang="en-GB" dirty="0"/>
              <a:t>/abs/1504.05591 More+15: ~1.5 for slowly accreting halos (~1.1 for highly accreting halos)</a:t>
            </a:r>
          </a:p>
          <a:p>
            <a:endParaRPr lang="en-GB" dirty="0"/>
          </a:p>
          <a:p>
            <a:r>
              <a:rPr lang="en-GB" dirty="0"/>
              <a:t>The light </a:t>
            </a:r>
            <a:r>
              <a:rPr lang="en-GB" dirty="0" err="1"/>
              <a:t>gray</a:t>
            </a:r>
            <a:r>
              <a:rPr lang="en-GB" dirty="0"/>
              <a:t> lines show the percentile distribution (1st/99th, 5th/95th, 25th/75th, and 50th) of 1000 </a:t>
            </a:r>
            <a:r>
              <a:rPr lang="el-GR" dirty="0"/>
              <a:t>σ</a:t>
            </a:r>
            <a:r>
              <a:rPr lang="en-GB" dirty="0"/>
              <a:t>RRM curves generated identically to the main curve, but derived from randomly re-pairing RRM values with source positions in each case, illustrating the behaviour of the metric when the spatial relationship between source position, RRM, and group position is broken.</a:t>
            </a:r>
          </a:p>
          <a:p>
            <a:endParaRPr lang="en-GB" dirty="0"/>
          </a:p>
          <a:p>
            <a:r>
              <a:rPr lang="en-GB" dirty="0"/>
              <a:t>30 RMs/deg2 for nearby group of 0.1 kpc/” is ~4 RM/Mpc2 which is about 12 RMs inside the circle</a:t>
            </a:r>
          </a:p>
          <a:p>
            <a:endParaRPr lang="en-GB" dirty="0"/>
          </a:p>
          <a:p>
            <a:r>
              <a:rPr lang="en-GB" dirty="0"/>
              <a:t>Hot: 10^6 to 10^8 K, ~7 rad/m2 excess</a:t>
            </a:r>
          </a:p>
          <a:p>
            <a:r>
              <a:rPr lang="en-GB" dirty="0"/>
              <a:t>WHIM: 10^5 to 10^7 K, ~4 rad/m2 excess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sigmaRM vs Azimuthal angle now instead of redshift, and binned by impact parameter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52CA-66CA-0A40-86A5-14A42E40E1E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00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A399–A401 yes in </a:t>
            </a:r>
            <a:r>
              <a:rPr lang="en-GB" dirty="0" err="1"/>
              <a:t>tSZ</a:t>
            </a:r>
            <a:r>
              <a:rPr lang="en-GB" dirty="0"/>
              <a:t> and radio but </a:t>
            </a:r>
            <a:r>
              <a:rPr lang="en-GB" dirty="0" err="1"/>
              <a:t>tSZ</a:t>
            </a:r>
            <a:r>
              <a:rPr lang="en-GB" dirty="0"/>
              <a:t> 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656F8-DE24-F041-91CD-4124CCAF3E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AU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41106" y="6068699"/>
            <a:ext cx="1199174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6/3/26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114134" y="236538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7773" y="6025779"/>
            <a:ext cx="785101" cy="785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9706" y="5990589"/>
            <a:ext cx="1406475" cy="820291"/>
          </a:xfrm>
          <a:prstGeom prst="rect">
            <a:avLst/>
          </a:prstGeom>
        </p:spPr>
      </p:pic>
      <p:pic>
        <p:nvPicPr>
          <p:cNvPr id="3" name="Picture 2" descr="CdM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84" y="5990497"/>
            <a:ext cx="655161" cy="855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F8FEA-AE17-BE1A-BDCE-BB5304A1A7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91118" y="6045225"/>
            <a:ext cx="1925328" cy="713232"/>
          </a:xfrm>
          <a:prstGeom prst="rect">
            <a:avLst/>
          </a:prstGeom>
          <a:solidFill>
            <a:schemeClr val="tx1"/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9"/>
            <a:ext cx="8662989" cy="4679949"/>
          </a:xfrm>
        </p:spPr>
        <p:txBody>
          <a:bodyPr/>
          <a:lstStyle>
            <a:lvl1pPr>
              <a:spcBef>
                <a:spcPts val="375"/>
              </a:spcBef>
              <a:spcAft>
                <a:spcPts val="375"/>
              </a:spcAft>
              <a:defRPr/>
            </a:lvl1pPr>
            <a:lvl2pPr>
              <a:spcBef>
                <a:spcPts val="375"/>
              </a:spcBef>
              <a:spcAft>
                <a:spcPts val="375"/>
              </a:spcAft>
              <a:defRPr/>
            </a:lvl2pPr>
            <a:lvl3pPr>
              <a:spcBef>
                <a:spcPts val="375"/>
              </a:spcBef>
              <a:spcAft>
                <a:spcPts val="375"/>
              </a:spcAft>
              <a:defRPr/>
            </a:lvl3pPr>
            <a:lvl4pPr>
              <a:spcBef>
                <a:spcPts val="375"/>
              </a:spcBef>
              <a:spcAft>
                <a:spcPts val="375"/>
              </a:spcAft>
              <a:defRPr/>
            </a:lvl4pPr>
            <a:lvl5pPr>
              <a:spcBef>
                <a:spcPts val="375"/>
              </a:spcBef>
              <a:spcAft>
                <a:spcPts val="375"/>
              </a:spcAft>
              <a:defRPr/>
            </a:lvl5pPr>
            <a:lvl6pPr marL="806054" indent="-130969">
              <a:buClr>
                <a:schemeClr val="accent1"/>
              </a:buClr>
              <a:defRPr sz="1200" baseline="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AU" dirty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4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930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45929-62BA-08E4-36BD-FDEC70C97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2069" y="6263168"/>
            <a:ext cx="1563481" cy="5791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AU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AU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>
                <a:latin typeface="Garamond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AU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AU"/>
              <a:t>Click to edit Master text styles</a:t>
            </a:r>
          </a:p>
          <a:p>
            <a:pPr lvl="1" eaLnBrk="1" latinLnBrk="0" hangingPunct="1"/>
            <a:r>
              <a:rPr lang="en-AU"/>
              <a:t>Second level</a:t>
            </a:r>
          </a:p>
          <a:p>
            <a:pPr lvl="2" eaLnBrk="1" latinLnBrk="0" hangingPunct="1"/>
            <a:r>
              <a:rPr lang="en-AU"/>
              <a:t>Third level</a:t>
            </a:r>
          </a:p>
          <a:p>
            <a:pPr lvl="3" eaLnBrk="1" latinLnBrk="0" hangingPunct="1"/>
            <a:r>
              <a:rPr lang="en-AU"/>
              <a:t>Fourth level</a:t>
            </a:r>
          </a:p>
          <a:p>
            <a:pPr lvl="4" eaLnBrk="1" latinLnBrk="0" hangingPunct="1"/>
            <a:r>
              <a:rPr lang="en-AU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AU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AU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6/3/26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AU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30213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AU" dirty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456897"/>
            <a:ext cx="8153400" cy="47940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AU" dirty="0"/>
              <a:t>Click to edit Master text styles</a:t>
            </a:r>
          </a:p>
          <a:p>
            <a:pPr lvl="1" eaLnBrk="1" latinLnBrk="0" hangingPunct="1"/>
            <a:r>
              <a:rPr kumimoji="0" lang="en-AU" dirty="0"/>
              <a:t>Second level</a:t>
            </a:r>
          </a:p>
          <a:p>
            <a:pPr lvl="2" eaLnBrk="1" latinLnBrk="0" hangingPunct="1"/>
            <a:r>
              <a:rPr kumimoji="0" lang="en-AU" dirty="0"/>
              <a:t>Third level</a:t>
            </a:r>
          </a:p>
          <a:p>
            <a:pPr lvl="3" eaLnBrk="1" latinLnBrk="0" hangingPunct="1"/>
            <a:r>
              <a:rPr kumimoji="0" lang="en-AU" dirty="0"/>
              <a:t>Fourth level</a:t>
            </a:r>
          </a:p>
          <a:p>
            <a:pPr lvl="4" eaLnBrk="1" latinLnBrk="0" hangingPunct="1"/>
            <a:r>
              <a:rPr kumimoji="0" lang="en-AU" dirty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37292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Garamond"/>
              </a:defRPr>
            </a:lvl1pPr>
          </a:lstStyle>
          <a:p>
            <a:fld id="{23A271A1-F6D6-438B-A432-4747EE7ECD40}" type="datetimeFigureOut">
              <a:rPr lang="en-US" smtClean="0"/>
              <a:pPr/>
              <a:t>6/3/26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37272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04766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80928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080928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Garamond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07299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Garamond"/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CdM_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35" y="88847"/>
            <a:ext cx="693572" cy="905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640" y="5948066"/>
            <a:ext cx="927575" cy="927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770912" y="6087788"/>
            <a:ext cx="1406475" cy="820291"/>
          </a:xfrm>
          <a:prstGeom prst="rect">
            <a:avLst/>
          </a:prstGeom>
        </p:spPr>
      </p:pic>
      <p:pic>
        <p:nvPicPr>
          <p:cNvPr id="18" name="Picture 17" descr="Logo-GUAIX-blanco-100px.png"/>
          <p:cNvPicPr>
            <a:picLocks noChangeAspect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" y="86736"/>
            <a:ext cx="453579" cy="3719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Garamond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llustris-tng-sample_1024.gif">
            <a:extLst>
              <a:ext uri="{FF2B5EF4-FFF2-40B4-BE49-F238E27FC236}">
                <a16:creationId xmlns:a16="http://schemas.microsoft.com/office/drawing/2014/main" id="{E40F0A2E-F7BE-3F22-EE90-73CE3673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533"/>
            <a:ext cx="9144000" cy="3705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69" y="337116"/>
            <a:ext cx="9067799" cy="4761013"/>
          </a:xfrm>
        </p:spPr>
        <p:txBody>
          <a:bodyPr>
            <a:normAutofit/>
          </a:bodyPr>
          <a:lstStyle/>
          <a:p>
            <a:r>
              <a:rPr lang="en-GB" cap="none" dirty="0"/>
              <a:t>The Magnetised Cosmic Web: </a:t>
            </a:r>
            <a:br>
              <a:rPr lang="en-GB" cap="none" dirty="0"/>
            </a:br>
            <a:r>
              <a:rPr lang="en-GB" cap="none" dirty="0"/>
              <a:t>Joint RM and SZ Probes with </a:t>
            </a:r>
            <a:r>
              <a:rPr lang="en-GB" cap="none" dirty="0" err="1"/>
              <a:t>AtLAST</a:t>
            </a:r>
            <a:br>
              <a:rPr lang="en-GB" cap="none" dirty="0"/>
            </a:br>
            <a:br>
              <a:rPr lang="en-US" sz="3800" cap="none" dirty="0"/>
            </a:br>
            <a:r>
              <a:rPr lang="en-US" sz="2400" cap="none" dirty="0"/>
              <a:t>Shane O’Sullivan</a:t>
            </a:r>
            <a:br>
              <a:rPr lang="en-US" sz="2400" cap="none" dirty="0"/>
            </a:br>
            <a:r>
              <a:rPr lang="en-US" sz="2400" cap="none" dirty="0" err="1"/>
              <a:t>Dpto</a:t>
            </a:r>
            <a:r>
              <a:rPr lang="en-US" sz="2400" cap="none" dirty="0"/>
              <a:t> de </a:t>
            </a:r>
            <a:r>
              <a:rPr lang="en-US" sz="2400" cap="none" dirty="0" err="1"/>
              <a:t>Física</a:t>
            </a:r>
            <a:r>
              <a:rPr lang="en-US" sz="2400" cap="none" dirty="0"/>
              <a:t> de la Tierra y </a:t>
            </a:r>
            <a:r>
              <a:rPr lang="en-US" sz="2400" cap="none" dirty="0" err="1"/>
              <a:t>Astrofísica</a:t>
            </a:r>
            <a:r>
              <a:rPr lang="en-US" sz="2400" cap="none" dirty="0"/>
              <a:t> &amp; IPARCOS-UCM</a:t>
            </a:r>
            <a:br>
              <a:rPr lang="en-US" sz="2400" cap="none" dirty="0"/>
            </a:br>
            <a:r>
              <a:rPr lang="en-US" sz="2200" cap="none" dirty="0"/>
              <a:t>Universidad Complutense de Madrid</a:t>
            </a:r>
            <a:br>
              <a:rPr lang="en-US" sz="2200" cap="none" dirty="0"/>
            </a:br>
            <a:r>
              <a:rPr lang="en-US" sz="2200" cap="none" dirty="0" err="1"/>
              <a:t>s.p.osullivan@ucm.es</a:t>
            </a:r>
            <a:br>
              <a:rPr lang="en-US" sz="2200" cap="none" dirty="0"/>
            </a:br>
            <a:br>
              <a:rPr lang="en-US" sz="2200" cap="none" dirty="0"/>
            </a:br>
            <a:br>
              <a:rPr lang="en-US" sz="2200" cap="none" dirty="0"/>
            </a:br>
            <a:br>
              <a:rPr lang="en-US" sz="2200" cap="none" dirty="0"/>
            </a:br>
            <a:endParaRPr lang="en-US" sz="18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Iberian </a:t>
            </a:r>
            <a:r>
              <a:rPr lang="en-US" sz="2300" dirty="0" err="1"/>
              <a:t>AtLAST</a:t>
            </a:r>
            <a:r>
              <a:rPr lang="en-US" sz="2300" dirty="0"/>
              <a:t> days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76677" y="6050037"/>
            <a:ext cx="1448562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Garamond"/>
              </a:rPr>
              <a:t>5 Jun 2026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328AB9-F669-48F4-D124-83978D66F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0" y="5403948"/>
            <a:ext cx="3326130" cy="644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1217F-181F-9646-7BCE-7303AE0CE0A3}"/>
              </a:ext>
            </a:extLst>
          </p:cNvPr>
          <p:cNvSpPr txBox="1"/>
          <p:nvPr/>
        </p:nvSpPr>
        <p:spPr>
          <a:xfrm>
            <a:off x="-86101" y="5833863"/>
            <a:ext cx="10518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Movie: </a:t>
            </a:r>
            <a:r>
              <a:rPr lang="en-US" sz="800" dirty="0" err="1">
                <a:latin typeface="Arial"/>
                <a:cs typeface="Arial"/>
              </a:rPr>
              <a:t>IllustrisTNG</a:t>
            </a:r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82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5B102C2-F634-4DB4-4ABC-D071146F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31" y="3056669"/>
            <a:ext cx="4929119" cy="3818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50875-B17D-0B9D-456A-D4BE0C3B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Gas between galaxy clusters</a:t>
            </a:r>
          </a:p>
        </p:txBody>
      </p:sp>
      <p:pic>
        <p:nvPicPr>
          <p:cNvPr id="4" name="Marcador de contenido 3" descr="Una luz en el espacio&#10;&#10;Descripción generada automáticamente con confianza baja">
            <a:extLst>
              <a:ext uri="{FF2B5EF4-FFF2-40B4-BE49-F238E27FC236}">
                <a16:creationId xmlns:a16="http://schemas.microsoft.com/office/drawing/2014/main" id="{715021B3-04D0-2E7F-B3C4-BC839864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594" y="2151185"/>
            <a:ext cx="3442447" cy="1953588"/>
          </a:xfrm>
          <a:prstGeom prst="rect">
            <a:avLst/>
          </a:prstGeom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09D7E622-ABAD-3639-6450-2EE18CD46C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0" y="3960162"/>
            <a:ext cx="4392706" cy="4085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735544-F49C-25AF-E960-2AA4483FA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" y="1337357"/>
            <a:ext cx="4561559" cy="2507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E2731E-7E1D-3331-CDB6-EDA487D670FB}"/>
              </a:ext>
            </a:extLst>
          </p:cNvPr>
          <p:cNvSpPr txBox="1"/>
          <p:nvPr/>
        </p:nvSpPr>
        <p:spPr>
          <a:xfrm>
            <a:off x="4911250" y="2271126"/>
            <a:ext cx="2206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Observations of the </a:t>
            </a:r>
            <a:r>
              <a:rPr lang="en-GB" dirty="0">
                <a:latin typeface="Garamond" panose="02020404030301010803" pitchFamily="18" charset="0"/>
              </a:rPr>
              <a:t>centre of the Shapley Supercluster (</a:t>
            </a:r>
            <a:r>
              <a:rPr lang="en-ES" dirty="0">
                <a:latin typeface="Garamond" panose="02020404030301010803" pitchFamily="18" charset="0"/>
              </a:rPr>
              <a:t>z ~ 0.05</a:t>
            </a:r>
            <a:r>
              <a:rPr lang="en-GB" dirty="0">
                <a:latin typeface="Garamond" panose="02020404030301010803" pitchFamily="18" charset="0"/>
              </a:rPr>
              <a:t>)</a:t>
            </a:r>
            <a:endParaRPr lang="en-ES" dirty="0">
              <a:latin typeface="Garamond" panose="02020404030301010803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694340-ED3B-1070-A898-F5657680E088}"/>
              </a:ext>
            </a:extLst>
          </p:cNvPr>
          <p:cNvSpPr/>
          <p:nvPr/>
        </p:nvSpPr>
        <p:spPr>
          <a:xfrm rot="18964324">
            <a:off x="3041155" y="1824360"/>
            <a:ext cx="789916" cy="14946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2749E0-D88E-CA1C-35E8-CBA814E9F63E}"/>
              </a:ext>
            </a:extLst>
          </p:cNvPr>
          <p:cNvSpPr txBox="1"/>
          <p:nvPr/>
        </p:nvSpPr>
        <p:spPr>
          <a:xfrm>
            <a:off x="6229071" y="5738051"/>
            <a:ext cx="2348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aramond"/>
                <a:cs typeface="Garamond"/>
              </a:rPr>
              <a:t>Alonso-López, O’Sullivan, et al. (2026)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9FED272-5ED3-940C-00FC-00A6E3315D40}"/>
              </a:ext>
            </a:extLst>
          </p:cNvPr>
          <p:cNvSpPr txBox="1">
            <a:spLocks/>
          </p:cNvSpPr>
          <p:nvPr/>
        </p:nvSpPr>
        <p:spPr>
          <a:xfrm>
            <a:off x="169505" y="3960162"/>
            <a:ext cx="4402496" cy="145102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S" sz="1800" dirty="0"/>
              <a:t>Excess </a:t>
            </a:r>
            <a:r>
              <a:rPr lang="en-ES" sz="1800" dirty="0">
                <a:latin typeface="Symbol" pitchFamily="2" charset="2"/>
              </a:rPr>
              <a:t>s</a:t>
            </a:r>
            <a:r>
              <a:rPr lang="en-ES" sz="1800" baseline="-25000" dirty="0"/>
              <a:t>RM</a:t>
            </a:r>
            <a:r>
              <a:rPr lang="en-US" sz="1800" dirty="0"/>
              <a:t> </a:t>
            </a:r>
            <a:r>
              <a:rPr lang="en-ES" sz="1800" dirty="0"/>
              <a:t>from intercluster matter bridge at the core of the Shapley Supercluster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1025D-454F-DFE3-CE0E-B0AC6A1A4E10}"/>
              </a:ext>
            </a:extLst>
          </p:cNvPr>
          <p:cNvSpPr txBox="1"/>
          <p:nvPr/>
        </p:nvSpPr>
        <p:spPr>
          <a:xfrm>
            <a:off x="7076511" y="1847453"/>
            <a:ext cx="2067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Planck tSZ contour:</a:t>
            </a:r>
          </a:p>
          <a:p>
            <a:r>
              <a:rPr lang="en-GB" dirty="0">
                <a:latin typeface="Garamond" panose="02020404030301010803" pitchFamily="18" charset="0"/>
              </a:rPr>
              <a:t>t</a:t>
            </a:r>
            <a:r>
              <a:rPr lang="en-ES" dirty="0">
                <a:latin typeface="Garamond" panose="02020404030301010803" pitchFamily="18" charset="0"/>
              </a:rPr>
              <a:t>racer of gas density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CB688A-26D0-3DCE-7D77-ED6B9543982C}"/>
              </a:ext>
            </a:extLst>
          </p:cNvPr>
          <p:cNvCxnSpPr>
            <a:cxnSpLocks/>
          </p:cNvCxnSpPr>
          <p:nvPr/>
        </p:nvCxnSpPr>
        <p:spPr>
          <a:xfrm flipH="1">
            <a:off x="7817909" y="2493784"/>
            <a:ext cx="688438" cy="126901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98E133A-E2E2-358A-E4C5-AF02701CBA6D}"/>
              </a:ext>
            </a:extLst>
          </p:cNvPr>
          <p:cNvSpPr txBox="1"/>
          <p:nvPr/>
        </p:nvSpPr>
        <p:spPr>
          <a:xfrm>
            <a:off x="5955242" y="1362659"/>
            <a:ext cx="31293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ASKAP-POSSUM: cm RM Grid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952484-CD45-02CE-CC3E-D53680028021}"/>
              </a:ext>
            </a:extLst>
          </p:cNvPr>
          <p:cNvSpPr txBox="1"/>
          <p:nvPr/>
        </p:nvSpPr>
        <p:spPr>
          <a:xfrm>
            <a:off x="2296057" y="1296991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  <a:latin typeface="Garamond" panose="02020404030301010803" pitchFamily="18" charset="0"/>
              </a:rPr>
              <a:t>Simulation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8B4C56E7-1EB2-4184-06E3-8E01B578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10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43E7C5-4B53-6259-7DA8-473CC3278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" y="5749385"/>
            <a:ext cx="4579886" cy="641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B8581B-A5A2-9BBB-B49E-E903B9325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86" y="5223818"/>
            <a:ext cx="2031945" cy="515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7A9250-6892-42FA-2037-2F537B454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" y="4677748"/>
            <a:ext cx="3418082" cy="6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816C0-5EB2-2566-C43E-7138FE24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24" y="365448"/>
            <a:ext cx="7957457" cy="707542"/>
          </a:xfrm>
        </p:spPr>
        <p:txBody>
          <a:bodyPr>
            <a:normAutofit/>
          </a:bodyPr>
          <a:lstStyle/>
          <a:p>
            <a:r>
              <a:rPr lang="es-ES" sz="3000" dirty="0">
                <a:latin typeface="Garamond" panose="02020404030301010803" pitchFamily="18" charset="0"/>
                <a:cs typeface="Arial" panose="020B0604020202020204" pitchFamily="34" charset="0"/>
              </a:rPr>
              <a:t>SLOW MHD </a:t>
            </a:r>
            <a:r>
              <a:rPr lang="es-ES" sz="3000" dirty="0" err="1">
                <a:latin typeface="Garamond" panose="02020404030301010803" pitchFamily="18" charset="0"/>
                <a:cs typeface="Arial" panose="020B0604020202020204" pitchFamily="34" charset="0"/>
              </a:rPr>
              <a:t>simulation</a:t>
            </a:r>
            <a:r>
              <a:rPr lang="es-ES" sz="30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sz="3000" dirty="0" err="1">
                <a:latin typeface="Garamond" panose="02020404030301010803" pitchFamily="18" charset="0"/>
                <a:cs typeface="Arial" panose="020B0604020202020204" pitchFamily="34" charset="0"/>
              </a:rPr>
              <a:t>of</a:t>
            </a:r>
            <a:r>
              <a:rPr lang="es-ES" sz="30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sz="3000" dirty="0" err="1">
                <a:latin typeface="Garamond" panose="02020404030301010803" pitchFamily="18" charset="0"/>
                <a:cs typeface="Arial" panose="020B0604020202020204" pitchFamily="34" charset="0"/>
              </a:rPr>
              <a:t>the</a:t>
            </a:r>
            <a:r>
              <a:rPr lang="es-ES" sz="3000" dirty="0">
                <a:latin typeface="Garamond" panose="02020404030301010803" pitchFamily="18" charset="0"/>
                <a:cs typeface="Arial" panose="020B0604020202020204" pitchFamily="34" charset="0"/>
              </a:rPr>
              <a:t> Shapley </a:t>
            </a:r>
            <a:r>
              <a:rPr lang="es-ES" sz="3000" dirty="0" err="1">
                <a:latin typeface="Garamond" panose="02020404030301010803" pitchFamily="18" charset="0"/>
                <a:cs typeface="Arial" panose="020B0604020202020204" pitchFamily="34" charset="0"/>
              </a:rPr>
              <a:t>supercluster</a:t>
            </a:r>
            <a:endParaRPr lang="es-ES" sz="30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348604-8EA6-C4B1-5687-2A208A3A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C4D7A29-B06B-434B-AAC5-22658C68BC4C}" type="slidenum">
              <a:rPr lang="es-ES" smtClean="0"/>
              <a:t>11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19B5D5-F539-A425-03C5-33E55F1D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22642"/>
            <a:ext cx="9144000" cy="3343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4E2F66-CBCB-BF05-AAC5-BA361E82A34A}"/>
              </a:ext>
            </a:extLst>
          </p:cNvPr>
          <p:cNvSpPr/>
          <p:nvPr/>
        </p:nvSpPr>
        <p:spPr>
          <a:xfrm>
            <a:off x="2295235" y="1339649"/>
            <a:ext cx="4340027" cy="66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011E8A-5B08-8E29-17F9-A76E6EA5E243}"/>
              </a:ext>
            </a:extLst>
          </p:cNvPr>
          <p:cNvSpPr txBox="1"/>
          <p:nvPr/>
        </p:nvSpPr>
        <p:spPr>
          <a:xfrm>
            <a:off x="2295235" y="1510939"/>
            <a:ext cx="13977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s-ES" sz="13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3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350" b="1" dirty="0">
                <a:latin typeface="Arial" panose="020B0604020202020204" pitchFamily="34" charset="0"/>
                <a:cs typeface="Arial" panose="020B0604020202020204" pitchFamily="34" charset="0"/>
              </a:rPr>
              <a:t> art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ECDCF7-4ABC-2F74-7FAC-BFB73BB0E86C}"/>
              </a:ext>
            </a:extLst>
          </p:cNvPr>
          <p:cNvSpPr txBox="1"/>
          <p:nvPr/>
        </p:nvSpPr>
        <p:spPr>
          <a:xfrm>
            <a:off x="3756318" y="1317466"/>
            <a:ext cx="2364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313B03-D5AE-905E-D02A-BDB084D62317}"/>
              </a:ext>
            </a:extLst>
          </p:cNvPr>
          <p:cNvSpPr txBox="1"/>
          <p:nvPr/>
        </p:nvSpPr>
        <p:spPr>
          <a:xfrm>
            <a:off x="3756317" y="1527737"/>
            <a:ext cx="2364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ICM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67491E2-9333-350D-8FA8-D0C39C6E160C}"/>
              </a:ext>
            </a:extLst>
          </p:cNvPr>
          <p:cNvSpPr txBox="1"/>
          <p:nvPr/>
        </p:nvSpPr>
        <p:spPr>
          <a:xfrm>
            <a:off x="3756316" y="1731242"/>
            <a:ext cx="3903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coherence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lengths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8FDF3AE-AEE7-F2CF-059E-D20A03E4D341}"/>
              </a:ext>
            </a:extLst>
          </p:cNvPr>
          <p:cNvCxnSpPr>
            <a:cxnSpLocks/>
          </p:cNvCxnSpPr>
          <p:nvPr/>
        </p:nvCxnSpPr>
        <p:spPr>
          <a:xfrm flipV="1">
            <a:off x="3618372" y="1445833"/>
            <a:ext cx="149194" cy="95070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47B709D-D9CD-20F9-6132-5C7F85F6D3DF}"/>
              </a:ext>
            </a:extLst>
          </p:cNvPr>
          <p:cNvCxnSpPr>
            <a:cxnSpLocks/>
          </p:cNvCxnSpPr>
          <p:nvPr/>
        </p:nvCxnSpPr>
        <p:spPr>
          <a:xfrm>
            <a:off x="3618371" y="1654694"/>
            <a:ext cx="171635" cy="0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1D87674-0270-215C-59F1-67E27306E398}"/>
              </a:ext>
            </a:extLst>
          </p:cNvPr>
          <p:cNvCxnSpPr>
            <a:cxnSpLocks/>
          </p:cNvCxnSpPr>
          <p:nvPr/>
        </p:nvCxnSpPr>
        <p:spPr>
          <a:xfrm>
            <a:off x="3623996" y="1779044"/>
            <a:ext cx="137945" cy="76547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104EC38-9DAC-6F39-44EF-9954743DAFBC}"/>
              </a:ext>
            </a:extLst>
          </p:cNvPr>
          <p:cNvSpPr txBox="1"/>
          <p:nvPr/>
        </p:nvSpPr>
        <p:spPr>
          <a:xfrm>
            <a:off x="533400" y="1072990"/>
            <a:ext cx="29014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Alonso-López et al. (2026)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C4365-A764-74B6-E96D-82ABF2303435}"/>
              </a:ext>
            </a:extLst>
          </p:cNvPr>
          <p:cNvSpPr txBox="1"/>
          <p:nvPr/>
        </p:nvSpPr>
        <p:spPr>
          <a:xfrm>
            <a:off x="6171711" y="6279889"/>
            <a:ext cx="2972289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ES" sz="1600" dirty="0"/>
              <a:t>See also Osigna+25, Khadir+26</a:t>
            </a:r>
          </a:p>
          <a:p>
            <a:endParaRPr lang="en-E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7A338-4110-0B12-9DCA-F8A2AC0F8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877"/>
            <a:ext cx="3991847" cy="32121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F4AB6C-1E23-E827-B518-965506AC886F}"/>
              </a:ext>
            </a:extLst>
          </p:cNvPr>
          <p:cNvSpPr txBox="1"/>
          <p:nvPr/>
        </p:nvSpPr>
        <p:spPr>
          <a:xfrm>
            <a:off x="3991847" y="4837730"/>
            <a:ext cx="5152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Systematically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flatter-than-expected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RM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scatter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profiles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from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observations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compared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 SLOW </a:t>
            </a:r>
            <a:r>
              <a:rPr lang="es-ES" dirty="0" err="1">
                <a:latin typeface="Garamond" panose="02020404030301010803" pitchFamily="18" charset="0"/>
                <a:cs typeface="Arial" panose="020B0604020202020204" pitchFamily="34" charset="0"/>
              </a:rPr>
              <a:t>profiles</a:t>
            </a:r>
            <a:r>
              <a:rPr lang="es-ES" dirty="0">
                <a:latin typeface="Garamond" panose="02020404030301010803" pitchFamily="18" charset="0"/>
                <a:cs typeface="Arial" panose="020B0604020202020204" pitchFamily="34" charset="0"/>
              </a:rPr>
              <a:t>. </a:t>
            </a:r>
          </a:p>
          <a:p>
            <a:endParaRPr lang="es-ES" sz="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r>
              <a:rPr lang="en-ES" dirty="0">
                <a:latin typeface="Garamond" panose="02020404030301010803" pitchFamily="18" charset="0"/>
              </a:rPr>
              <a:t>Challenging to explain: cluster substructure with coherent fields? Magnetic reconnection?</a:t>
            </a:r>
          </a:p>
        </p:txBody>
      </p:sp>
    </p:spTree>
    <p:extLst>
      <p:ext uri="{BB962C8B-B14F-4D97-AF65-F5344CB8AC3E}">
        <p14:creationId xmlns:p14="http://schemas.microsoft.com/office/powerpoint/2010/main" val="22565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6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9C07-DCDF-BCB5-F2BA-256CE52B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ES" sz="3600" dirty="0"/>
              <a:t>Probing cluster substructure with AtLAST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44B57-6585-CEF9-686B-651C8167F6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ES" dirty="0"/>
              <a:t> </a:t>
            </a:r>
          </a:p>
        </p:txBody>
      </p:sp>
      <p:pic>
        <p:nvPicPr>
          <p:cNvPr id="2050" name="Picture 2" descr="Atacama Large Aperture Submillimeter... | Open Research Europe">
            <a:extLst>
              <a:ext uri="{FF2B5EF4-FFF2-40B4-BE49-F238E27FC236}">
                <a16:creationId xmlns:a16="http://schemas.microsoft.com/office/drawing/2014/main" id="{3825178F-6CE8-D660-43CD-294EBFAE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" y="1366351"/>
            <a:ext cx="3786554" cy="25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tacama Large Aperture Submillimeter... | Open Research Europe">
            <a:extLst>
              <a:ext uri="{FF2B5EF4-FFF2-40B4-BE49-F238E27FC236}">
                <a16:creationId xmlns:a16="http://schemas.microsoft.com/office/drawing/2014/main" id="{7CB30C1E-24E7-3DD7-7B14-FA006428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1988"/>
            <a:ext cx="6322590" cy="27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6FC36-5D30-E15D-95EE-9DE171B6D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13" y="4120233"/>
            <a:ext cx="2443458" cy="272296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5E8D45-8073-2CBC-C611-2003585997C8}"/>
              </a:ext>
            </a:extLst>
          </p:cNvPr>
          <p:cNvSpPr txBox="1">
            <a:spLocks/>
          </p:cNvSpPr>
          <p:nvPr/>
        </p:nvSpPr>
        <p:spPr>
          <a:xfrm>
            <a:off x="4099033" y="1453049"/>
            <a:ext cx="5015553" cy="224793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Detailed mapping of the </a:t>
            </a:r>
            <a:r>
              <a:rPr lang="en-GB" dirty="0" err="1"/>
              <a:t>tSZ</a:t>
            </a:r>
            <a:r>
              <a:rPr lang="en-GB" dirty="0"/>
              <a:t> and </a:t>
            </a:r>
            <a:r>
              <a:rPr lang="en-GB" dirty="0" err="1"/>
              <a:t>kSZ</a:t>
            </a:r>
            <a:r>
              <a:rPr lang="en-GB" dirty="0"/>
              <a:t> will probe shocks, gas motion and substructure</a:t>
            </a:r>
          </a:p>
          <a:p>
            <a:pPr lvl="7"/>
            <a:endParaRPr lang="en-GB" dirty="0"/>
          </a:p>
          <a:p>
            <a:r>
              <a:rPr lang="en-GB" dirty="0"/>
              <a:t>Invaluable to understand the magnetic field amplification process and RM distribution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115CC-6BD4-9B37-6611-0EDDFA3635BD}"/>
              </a:ext>
            </a:extLst>
          </p:cNvPr>
          <p:cNvSpPr txBox="1"/>
          <p:nvPr/>
        </p:nvSpPr>
        <p:spPr>
          <a:xfrm>
            <a:off x="29414" y="3807761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aramond" panose="02020404030301010803" pitchFamily="18" charset="0"/>
              </a:rPr>
              <a:t>Di Mascolo</a:t>
            </a:r>
            <a:r>
              <a:rPr lang="en-ES" sz="1600" dirty="0">
                <a:latin typeface="Garamond" panose="02020404030301010803" pitchFamily="18" charset="0"/>
              </a:rPr>
              <a:t>+24</a:t>
            </a:r>
            <a:endParaRPr lang="en-GB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5E96-7DD2-1FE3-F9B3-35809F02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Abell 3391-3395 cluster bridge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6EB3-691C-845E-D225-7F7163BE79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6841" y="1600200"/>
            <a:ext cx="4186011" cy="44958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Gustafsson et al. (2026)</a:t>
            </a:r>
            <a:endParaRPr lang="en-ES" dirty="0"/>
          </a:p>
          <a:p>
            <a:r>
              <a:rPr lang="en-ES" dirty="0"/>
              <a:t>SKA-Mid equivalent RM Grid of 110 RMs/deg</a:t>
            </a:r>
            <a:r>
              <a:rPr lang="en-ES" baseline="30000" dirty="0"/>
              <a:t>2</a:t>
            </a:r>
            <a:r>
              <a:rPr lang="en-ES" dirty="0"/>
              <a:t> </a:t>
            </a:r>
          </a:p>
          <a:p>
            <a:endParaRPr lang="en-ES" dirty="0"/>
          </a:p>
          <a:p>
            <a:r>
              <a:rPr lang="en-ES" dirty="0"/>
              <a:t>Both clusters and “bridge” detected in RM </a:t>
            </a:r>
          </a:p>
          <a:p>
            <a:pPr lvl="1"/>
            <a:r>
              <a:rPr lang="en-ES" dirty="0"/>
              <a:t>Implies an ordered </a:t>
            </a:r>
            <a:r>
              <a:rPr lang="en-GB" dirty="0"/>
              <a:t>bridge magnetic field (in tension with turbulent amplification models; maybe explains why no diffuse radio bridge) </a:t>
            </a:r>
          </a:p>
          <a:p>
            <a:pPr lvl="4"/>
            <a:endParaRPr lang="en-GB" dirty="0"/>
          </a:p>
          <a:p>
            <a:r>
              <a:rPr lang="en-GB" dirty="0"/>
              <a:t>Need larger sample of X-ray, radio and </a:t>
            </a:r>
            <a:r>
              <a:rPr lang="en-GB" dirty="0" err="1"/>
              <a:t>tSZ</a:t>
            </a:r>
            <a:r>
              <a:rPr lang="en-GB" dirty="0"/>
              <a:t>-detected cluster bridges</a:t>
            </a:r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49B3D-43CE-93F0-6691-C8CB287BE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49" y="1315915"/>
            <a:ext cx="4532851" cy="55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7489-DF0D-E1D8-5BA1-ED771191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</a:t>
            </a:r>
            <a:r>
              <a:rPr lang="en-ES" dirty="0"/>
              <a:t>luster bridges to filaments?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F84D-84C6-9216-61F9-D5658EADB3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83235" y="1465230"/>
            <a:ext cx="8531352" cy="229787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A399-A401 cluster bridge</a:t>
            </a:r>
          </a:p>
          <a:p>
            <a:pPr lvl="1"/>
            <a:r>
              <a:rPr lang="en-GB" dirty="0"/>
              <a:t>Detected in X-ray, radio synchrotron and </a:t>
            </a:r>
            <a:r>
              <a:rPr lang="en-GB" dirty="0" err="1"/>
              <a:t>tSZ</a:t>
            </a:r>
            <a:endParaRPr lang="en-GB" dirty="0"/>
          </a:p>
          <a:p>
            <a:pPr lvl="1"/>
            <a:r>
              <a:rPr lang="en-GB" dirty="0" err="1"/>
              <a:t>AtLAST</a:t>
            </a:r>
            <a:r>
              <a:rPr lang="en-GB" dirty="0"/>
              <a:t> can detect more &amp; provide better detail</a:t>
            </a:r>
          </a:p>
          <a:p>
            <a:pPr lvl="8"/>
            <a:endParaRPr lang="en-GB" dirty="0"/>
          </a:p>
          <a:p>
            <a:r>
              <a:rPr lang="en-GB" dirty="0"/>
              <a:t>Dense </a:t>
            </a:r>
            <a:r>
              <a:rPr lang="en-ES" dirty="0"/>
              <a:t>filaments?</a:t>
            </a:r>
          </a:p>
          <a:p>
            <a:pPr lvl="1"/>
            <a:r>
              <a:rPr lang="en-ES" dirty="0"/>
              <a:t>13 Mpc X-ray filament between </a:t>
            </a:r>
            <a:r>
              <a:rPr lang="en-GB" dirty="0"/>
              <a:t>A3667 - A3651 </a:t>
            </a:r>
            <a:endParaRPr lang="en-ES" dirty="0"/>
          </a:p>
          <a:p>
            <a:pPr lvl="1"/>
            <a:r>
              <a:rPr lang="en-ES" dirty="0"/>
              <a:t>Dietl+24 (</a:t>
            </a:r>
            <a:r>
              <a:rPr lang="en-ES" dirty="0">
                <a:latin typeface="Symbol" pitchFamily="2" charset="2"/>
              </a:rPr>
              <a:t>d</a:t>
            </a:r>
            <a:r>
              <a:rPr lang="en-ES" dirty="0"/>
              <a:t>~210, T~0.9 keV): predicted y ~ 10</a:t>
            </a:r>
            <a:r>
              <a:rPr lang="en-ES" baseline="30000" dirty="0"/>
              <a:t>-6</a:t>
            </a:r>
            <a:r>
              <a:rPr lang="en-ES" dirty="0"/>
              <a:t> </a:t>
            </a:r>
          </a:p>
          <a:p>
            <a:endParaRPr lang="en-ES" dirty="0"/>
          </a:p>
        </p:txBody>
      </p:sp>
      <p:pic>
        <p:nvPicPr>
          <p:cNvPr id="3074" name="Picture 2" descr="Atacama Large Aperture Submillimeter... | Open Research Europe">
            <a:extLst>
              <a:ext uri="{FF2B5EF4-FFF2-40B4-BE49-F238E27FC236}">
                <a16:creationId xmlns:a16="http://schemas.microsoft.com/office/drawing/2014/main" id="{86515589-84C1-F297-237A-A2E68879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8585"/>
            <a:ext cx="6166405" cy="26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1A3BE698-AD06-39AD-A978-EE31208E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1" y="1248353"/>
            <a:ext cx="2784126" cy="29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49CBF5-E0D0-C9C5-CC84-790FAA1084E1}"/>
              </a:ext>
            </a:extLst>
          </p:cNvPr>
          <p:cNvSpPr txBox="1"/>
          <p:nvPr/>
        </p:nvSpPr>
        <p:spPr>
          <a:xfrm>
            <a:off x="6282706" y="5979105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aramond" panose="02020404030301010803" pitchFamily="18" charset="0"/>
              </a:rPr>
              <a:t>Di Mascolo</a:t>
            </a:r>
            <a:r>
              <a:rPr lang="en-ES" sz="1600" dirty="0">
                <a:latin typeface="Garamond" panose="02020404030301010803" pitchFamily="18" charset="0"/>
              </a:rPr>
              <a:t>+24</a:t>
            </a:r>
            <a:endParaRPr lang="en-GB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Cosmic web filaments with </a:t>
            </a:r>
            <a:r>
              <a:rPr lang="en-US" sz="3600" dirty="0" err="1"/>
              <a:t>AtLAST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6009" y="3665975"/>
            <a:ext cx="5263437" cy="3076648"/>
          </a:xfrm>
        </p:spPr>
        <p:txBody>
          <a:bodyPr>
            <a:normAutofit fontScale="77500" lnSpcReduction="20000"/>
          </a:bodyPr>
          <a:lstStyle/>
          <a:p>
            <a:pPr marL="365760" lvl="1" indent="0">
              <a:lnSpc>
                <a:spcPct val="120000"/>
              </a:lnSpc>
              <a:buNone/>
            </a:pPr>
            <a:endParaRPr lang="en-US" dirty="0"/>
          </a:p>
          <a:p>
            <a:pPr marL="365760" lvl="1" indent="0">
              <a:lnSpc>
                <a:spcPct val="120000"/>
              </a:lnSpc>
              <a:buNone/>
            </a:pP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Assuming typical </a:t>
            </a:r>
            <a:r>
              <a:rPr lang="en-US" dirty="0" err="1"/>
              <a:t>n</a:t>
            </a:r>
            <a:r>
              <a:rPr lang="en-US" baseline="-25000" dirty="0" err="1"/>
              <a:t>e,</a:t>
            </a:r>
            <a:r>
              <a:rPr lang="en-US" i="1" baseline="-25000" dirty="0" err="1"/>
              <a:t>f</a:t>
            </a:r>
            <a:r>
              <a:rPr lang="en-US" dirty="0"/>
              <a:t> ~ 10</a:t>
            </a:r>
            <a:r>
              <a:rPr lang="en-US" baseline="30000" dirty="0"/>
              <a:t>-5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and mean path length through a filament L</a:t>
            </a:r>
            <a:r>
              <a:rPr lang="en-US" i="1" baseline="-25000" dirty="0"/>
              <a:t>f</a:t>
            </a:r>
            <a:r>
              <a:rPr lang="en-US" dirty="0"/>
              <a:t> ~ 3 Mpc =&gt; average </a:t>
            </a:r>
            <a:r>
              <a:rPr lang="en-US" b="1" i="1" dirty="0"/>
              <a:t>B</a:t>
            </a:r>
            <a:r>
              <a:rPr lang="en-US" b="1" i="1" baseline="-25000" dirty="0"/>
              <a:t>f</a:t>
            </a:r>
            <a:r>
              <a:rPr lang="en-US" b="1" dirty="0"/>
              <a:t> ~ 30 </a:t>
            </a:r>
            <a:r>
              <a:rPr lang="en-US" b="1" dirty="0" err="1"/>
              <a:t>nG</a:t>
            </a:r>
            <a:endParaRPr lang="en-US" b="1" dirty="0"/>
          </a:p>
          <a:p>
            <a:pPr lvl="7">
              <a:lnSpc>
                <a:spcPct val="120000"/>
              </a:lnSpc>
            </a:pPr>
            <a:endParaRPr lang="en-US" b="1" dirty="0"/>
          </a:p>
          <a:p>
            <a:pPr lvl="1">
              <a:lnSpc>
                <a:spcPct val="120000"/>
              </a:lnSpc>
            </a:pPr>
            <a:r>
              <a:rPr lang="en-US" dirty="0"/>
              <a:t>y-map stacking (z &gt; 0.5) with </a:t>
            </a:r>
            <a:r>
              <a:rPr lang="en-US" dirty="0" err="1"/>
              <a:t>AtLAST</a:t>
            </a:r>
            <a:r>
              <a:rPr lang="en-US" dirty="0"/>
              <a:t>? 				y &lt;~ 10</a:t>
            </a:r>
            <a:r>
              <a:rPr lang="en-US" baseline="30000" dirty="0"/>
              <a:t>-8</a:t>
            </a:r>
            <a:r>
              <a:rPr lang="en-US" dirty="0"/>
              <a:t> </a:t>
            </a:r>
          </a:p>
          <a:p>
            <a:pPr lvl="3">
              <a:lnSpc>
                <a:spcPct val="120000"/>
              </a:lnSpc>
            </a:pPr>
            <a:r>
              <a:rPr lang="en-US" dirty="0" err="1"/>
              <a:t>eg.</a:t>
            </a:r>
            <a:r>
              <a:rPr lang="en-US" dirty="0"/>
              <a:t> Tanimura+19, de Graaff+19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3" name="Picture 12" descr="Screen Shot 2022-03-24 at 3.2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5" y="4148445"/>
            <a:ext cx="3345328" cy="25941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4680" y="1055206"/>
            <a:ext cx="5684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Carretti</a:t>
            </a:r>
            <a:r>
              <a:rPr lang="en-US" sz="1200" dirty="0"/>
              <a:t>, </a:t>
            </a:r>
            <a:r>
              <a:rPr lang="en-US" sz="1200" dirty="0" err="1"/>
              <a:t>Vacca</a:t>
            </a:r>
            <a:r>
              <a:rPr lang="en-US" sz="1200" dirty="0"/>
              <a:t>, O’Sullivan, et al. (2022), MNRAS, </a:t>
            </a:r>
            <a:r>
              <a:rPr lang="hr-HR" sz="1200" dirty="0"/>
              <a:t>512, 945. arXiv:</a:t>
            </a:r>
            <a:r>
              <a:rPr lang="is-IS" sz="1200" dirty="0"/>
              <a:t>2202.04607 (Paper I)</a:t>
            </a:r>
          </a:p>
          <a:p>
            <a:endParaRPr lang="is-IS" sz="1200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 descr="Screen Shot 2021-09-24 at 2.59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46" y="1317466"/>
            <a:ext cx="3641875" cy="280466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4664037" y="2450933"/>
            <a:ext cx="15616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Number of filaments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50267" y="3777740"/>
            <a:ext cx="6893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redshift</a:t>
            </a:r>
          </a:p>
        </p:txBody>
      </p:sp>
      <p:pic>
        <p:nvPicPr>
          <p:cNvPr id="30" name="Picture 29" descr="Screen Shot 2022-03-24 at 3.15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60" y="1617451"/>
            <a:ext cx="2122003" cy="298254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135692" y="1327280"/>
            <a:ext cx="5170655" cy="188992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baseline="30000" dirty="0"/>
          </a:p>
          <a:p>
            <a:pPr lvl="1"/>
            <a:r>
              <a:rPr lang="en-US" dirty="0">
                <a:latin typeface="Symbol" pitchFamily="2" charset="2"/>
              </a:rPr>
              <a:t>s</a:t>
            </a:r>
            <a:r>
              <a:rPr lang="en-US" baseline="-25000" dirty="0"/>
              <a:t>(R)RM</a:t>
            </a:r>
            <a:r>
              <a:rPr lang="en-US" dirty="0"/>
              <a:t> vs z analysis for 1003 RMs, z &lt; 2</a:t>
            </a:r>
          </a:p>
          <a:p>
            <a:pPr lvl="1"/>
            <a:r>
              <a:rPr lang="en-US" dirty="0"/>
              <a:t>Compare with number of filaments along each line of sight</a:t>
            </a:r>
          </a:p>
          <a:p>
            <a:pPr lvl="2"/>
            <a:r>
              <a:rPr lang="en-US" dirty="0"/>
              <a:t>Chen+15, Carrón-Duque+21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641E0-6925-837A-BADF-90AB0A831589}"/>
              </a:ext>
            </a:extLst>
          </p:cNvPr>
          <p:cNvSpPr txBox="1"/>
          <p:nvPr/>
        </p:nvSpPr>
        <p:spPr>
          <a:xfrm rot="16200000">
            <a:off x="4653231" y="5195985"/>
            <a:ext cx="20472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aramond"/>
                <a:cs typeface="Garamond"/>
              </a:rPr>
              <a:t>RM dispersion [rad/m</a:t>
            </a:r>
            <a:r>
              <a:rPr lang="en-US" sz="1400" b="1" baseline="30000" dirty="0">
                <a:latin typeface="Garamond"/>
                <a:cs typeface="Garamond"/>
              </a:rPr>
              <a:t>2</a:t>
            </a:r>
            <a:r>
              <a:rPr lang="en-US" sz="1400" b="1" dirty="0">
                <a:latin typeface="Garamond"/>
                <a:cs typeface="Garamond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0DA9D-D013-B11C-23B3-8E3A38E7E792}"/>
              </a:ext>
            </a:extLst>
          </p:cNvPr>
          <p:cNvSpPr txBox="1"/>
          <p:nvPr/>
        </p:nvSpPr>
        <p:spPr>
          <a:xfrm>
            <a:off x="6339499" y="6550223"/>
            <a:ext cx="24897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aramond"/>
                <a:cs typeface="Garamond"/>
              </a:rPr>
              <a:t>              Redshift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DE5A4-52A3-3B77-4CF5-7B37A7E4A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22" y="3368477"/>
            <a:ext cx="3275339" cy="337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1B39-CFA2-B11C-C9C1-0F4966050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72" y="3895983"/>
            <a:ext cx="2989922" cy="286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DA1CA-E8C5-AA5D-9CFD-3744B8840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037" y="5810938"/>
            <a:ext cx="1597539" cy="164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E3E48-D334-63D6-02B7-B9524CC51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117" y="6089416"/>
            <a:ext cx="1407150" cy="1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F769-9089-4923-C9A8-B5C92613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Proto-clusters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F2895-640C-A5BF-D33A-26BB0DCA9A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8372" y="1456998"/>
            <a:ext cx="4620347" cy="50292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Spiderweb proto-cluster: being magnetized by its central radio jet?</a:t>
            </a:r>
          </a:p>
          <a:p>
            <a:pPr lvl="1"/>
            <a:r>
              <a:rPr lang="en-GB" dirty="0"/>
              <a:t>Anderson et al. (2022)</a:t>
            </a:r>
          </a:p>
          <a:p>
            <a:r>
              <a:rPr lang="en-GB" dirty="0"/>
              <a:t>RM and SZ effect remain observable to high redshift</a:t>
            </a:r>
          </a:p>
          <a:p>
            <a:pPr lvl="1"/>
            <a:r>
              <a:rPr lang="en-GB" dirty="0"/>
              <a:t>complementary probes of the co-evolution of magnetic fields and baryons during cluster assembly</a:t>
            </a:r>
          </a:p>
          <a:p>
            <a:r>
              <a:rPr lang="en-GB" dirty="0"/>
              <a:t>Can </a:t>
            </a:r>
            <a:r>
              <a:rPr lang="en-GB" dirty="0" err="1"/>
              <a:t>AtLAST</a:t>
            </a:r>
            <a:r>
              <a:rPr lang="en-GB" dirty="0"/>
              <a:t> provide a better view of the gas thermodynamics in proto-clusters?</a:t>
            </a:r>
          </a:p>
          <a:p>
            <a:pPr lvl="1"/>
            <a:r>
              <a:rPr lang="en-GB" dirty="0"/>
              <a:t>Jet feedback on proto-cluster gas</a:t>
            </a:r>
          </a:p>
          <a:p>
            <a:pPr lvl="1"/>
            <a:r>
              <a:rPr lang="en-GB" dirty="0"/>
              <a:t>Is the high-RM/jet-bend region coincident with </a:t>
            </a:r>
            <a:r>
              <a:rPr lang="en-GB" dirty="0" err="1"/>
              <a:t>overpressured</a:t>
            </a:r>
            <a:r>
              <a:rPr lang="en-GB" dirty="0"/>
              <a:t> gas?</a:t>
            </a:r>
          </a:p>
          <a:p>
            <a:pPr lvl="1"/>
            <a:r>
              <a:rPr lang="en-GB" dirty="0"/>
              <a:t>Are jet-gas interaction regions visible as </a:t>
            </a:r>
            <a:r>
              <a:rPr lang="en-GB" dirty="0" err="1"/>
              <a:t>tSZ</a:t>
            </a:r>
            <a:r>
              <a:rPr lang="en-GB" dirty="0"/>
              <a:t> enhancements?</a:t>
            </a:r>
          </a:p>
          <a:p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1FBAD-3F40-EDD1-5DBF-FF0444F84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19" y="3329354"/>
            <a:ext cx="4250788" cy="3528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610FE-7660-1493-DC63-B66C37A4B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83" y="9416"/>
            <a:ext cx="3613417" cy="2800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49E438-4156-E81B-B5B4-AA017590C147}"/>
              </a:ext>
            </a:extLst>
          </p:cNvPr>
          <p:cNvSpPr txBox="1"/>
          <p:nvPr/>
        </p:nvSpPr>
        <p:spPr>
          <a:xfrm>
            <a:off x="7704182" y="2800300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Garamond" panose="02020404030301010803" pitchFamily="18" charset="0"/>
              </a:rPr>
              <a:t>Di Mascolo</a:t>
            </a:r>
            <a:r>
              <a:rPr lang="en-ES" sz="1600" dirty="0">
                <a:latin typeface="Garamond" panose="02020404030301010803" pitchFamily="18" charset="0"/>
              </a:rPr>
              <a:t>+24</a:t>
            </a:r>
            <a:endParaRPr lang="en-GB" sz="1600" dirty="0">
              <a:latin typeface="Garamond" panose="02020404030301010803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C51BA1-583F-0BA9-CD03-F4F768FFB159}"/>
              </a:ext>
            </a:extLst>
          </p:cNvPr>
          <p:cNvCxnSpPr>
            <a:cxnSpLocks/>
          </p:cNvCxnSpPr>
          <p:nvPr/>
        </p:nvCxnSpPr>
        <p:spPr>
          <a:xfrm flipH="1">
            <a:off x="5783283" y="1456998"/>
            <a:ext cx="1828800" cy="1972002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6031BE-D84A-95DD-B41F-29BA16CAFB64}"/>
              </a:ext>
            </a:extLst>
          </p:cNvPr>
          <p:cNvCxnSpPr>
            <a:cxnSpLocks/>
          </p:cNvCxnSpPr>
          <p:nvPr/>
        </p:nvCxnSpPr>
        <p:spPr>
          <a:xfrm>
            <a:off x="8087096" y="1626919"/>
            <a:ext cx="534390" cy="180208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3597-47DB-F70D-8F70-4B537EFF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56DB4-A750-77F3-CCCE-7CEA504239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3400" y="1154134"/>
            <a:ext cx="8232648" cy="4856093"/>
          </a:xfrm>
        </p:spPr>
        <p:txBody>
          <a:bodyPr>
            <a:normAutofit fontScale="85000" lnSpcReduction="20000"/>
          </a:bodyPr>
          <a:lstStyle/>
          <a:p>
            <a:pPr marL="1874520" lvl="5" indent="0">
              <a:buNone/>
            </a:pPr>
            <a:endParaRPr lang="en-ES" dirty="0"/>
          </a:p>
          <a:p>
            <a:r>
              <a:rPr lang="en-ES" sz="2700" dirty="0"/>
              <a:t>Current Faraday rotation surveys are able to probe diffuse (magnetised) gas from the CGM to IGM</a:t>
            </a:r>
            <a:endParaRPr lang="en-US" sz="2700" dirty="0"/>
          </a:p>
          <a:p>
            <a:pPr lvl="2"/>
            <a:r>
              <a:rPr lang="en-US" dirty="0" err="1"/>
              <a:t>magnetised</a:t>
            </a:r>
            <a:r>
              <a:rPr lang="en-US" dirty="0"/>
              <a:t> CGM in nearby galaxies (&lt; 0.1 </a:t>
            </a:r>
            <a:r>
              <a:rPr lang="en-US" dirty="0" err="1"/>
              <a:t>Mpc</a:t>
            </a:r>
            <a:r>
              <a:rPr lang="en-US" dirty="0"/>
              <a:t>) </a:t>
            </a:r>
            <a:r>
              <a:rPr lang="en-US" sz="1500" dirty="0"/>
              <a:t>Heesen+24</a:t>
            </a:r>
          </a:p>
          <a:p>
            <a:pPr lvl="2"/>
            <a:r>
              <a:rPr lang="en-US" dirty="0" err="1"/>
              <a:t>IGrM</a:t>
            </a:r>
            <a:r>
              <a:rPr lang="en-US" dirty="0"/>
              <a:t> – WHIM interface (0.1 – 5 Mpc, 0.1 – 1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G</a:t>
            </a:r>
            <a:r>
              <a:rPr lang="en-US" dirty="0"/>
              <a:t>)  </a:t>
            </a:r>
            <a:r>
              <a:rPr lang="en-US" sz="1500" dirty="0"/>
              <a:t>Anderson+24</a:t>
            </a:r>
          </a:p>
          <a:p>
            <a:pPr lvl="2"/>
            <a:r>
              <a:rPr lang="en-US" sz="2400" dirty="0"/>
              <a:t>Supercluster of galaxies (~1 </a:t>
            </a:r>
            <a:r>
              <a:rPr lang="en-US" sz="2400" dirty="0" err="1">
                <a:latin typeface="Symbol" pitchFamily="2" charset="2"/>
              </a:rPr>
              <a:t>m</a:t>
            </a:r>
            <a:r>
              <a:rPr lang="en-US" sz="2400" dirty="0" err="1"/>
              <a:t>G</a:t>
            </a:r>
            <a:r>
              <a:rPr lang="en-US" sz="2400" dirty="0"/>
              <a:t>, &lt; 5 Mpc) </a:t>
            </a:r>
            <a:r>
              <a:rPr lang="en-US" sz="1500" dirty="0"/>
              <a:t>Alonso-López+26</a:t>
            </a:r>
          </a:p>
          <a:p>
            <a:pPr lvl="2"/>
            <a:r>
              <a:rPr lang="en-US" dirty="0"/>
              <a:t>cosmic web filaments (WHIM, &gt; 5 </a:t>
            </a:r>
            <a:r>
              <a:rPr lang="en-US" dirty="0" err="1"/>
              <a:t>Mpc</a:t>
            </a:r>
            <a:r>
              <a:rPr lang="en-US" dirty="0"/>
              <a:t>), </a:t>
            </a:r>
            <a:r>
              <a:rPr lang="en-US" i="1" dirty="0"/>
              <a:t>B</a:t>
            </a:r>
            <a:r>
              <a:rPr lang="en-US" dirty="0"/>
              <a:t> ~ 10 </a:t>
            </a:r>
            <a:r>
              <a:rPr lang="en-US" dirty="0" err="1"/>
              <a:t>nG</a:t>
            </a:r>
            <a:r>
              <a:rPr lang="en-US" dirty="0"/>
              <a:t> (z ~ 0) </a:t>
            </a:r>
            <a:r>
              <a:rPr lang="en-US" sz="1500" dirty="0"/>
              <a:t>Carretti+23</a:t>
            </a:r>
          </a:p>
          <a:p>
            <a:pPr lvl="5"/>
            <a:endParaRPr lang="en-US" dirty="0"/>
          </a:p>
          <a:p>
            <a:r>
              <a:rPr lang="en-US" dirty="0" err="1"/>
              <a:t>tSZ</a:t>
            </a:r>
            <a:r>
              <a:rPr lang="en-US" dirty="0"/>
              <a:t> and </a:t>
            </a:r>
            <a:r>
              <a:rPr lang="en-US" dirty="0" err="1"/>
              <a:t>kSZ</a:t>
            </a:r>
            <a:r>
              <a:rPr lang="en-US" dirty="0"/>
              <a:t> from </a:t>
            </a:r>
            <a:r>
              <a:rPr lang="en-US" dirty="0" err="1"/>
              <a:t>AtLAST</a:t>
            </a:r>
            <a:r>
              <a:rPr lang="en-US" dirty="0"/>
              <a:t> can break degeneracies in order to more reliably infer the magnetic field properties across a wide range of cosmic scales </a:t>
            </a:r>
          </a:p>
          <a:p>
            <a:endParaRPr lang="en-US" dirty="0"/>
          </a:p>
          <a:p>
            <a:r>
              <a:rPr lang="en-US" dirty="0"/>
              <a:t>Future is bright with SKA-Mid and 						SKA-Low (2029+)</a:t>
            </a:r>
          </a:p>
          <a:p>
            <a:pPr lvl="1"/>
            <a:r>
              <a:rPr lang="en-US" dirty="0" err="1"/>
              <a:t>AtLAST</a:t>
            </a:r>
            <a:r>
              <a:rPr lang="en-US" dirty="0"/>
              <a:t> as the perfect buddy? </a:t>
            </a:r>
            <a:endParaRPr lang="en-E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5E825-6E31-D528-F6CC-1FD71E8DE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0" y="6235858"/>
            <a:ext cx="3326130" cy="644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B63B1-DC2F-8580-9856-AF6B6E9AA95C}"/>
              </a:ext>
            </a:extLst>
          </p:cNvPr>
          <p:cNvSpPr txBox="1"/>
          <p:nvPr/>
        </p:nvSpPr>
        <p:spPr>
          <a:xfrm>
            <a:off x="956305" y="6257836"/>
            <a:ext cx="47396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Garamond" panose="02020404030301010803" pitchFamily="18" charset="0"/>
                <a:cs typeface="Garamond"/>
              </a:rPr>
              <a:t>This research is supported by funding </a:t>
            </a:r>
            <a:r>
              <a:rPr lang="en-GB" sz="1100" dirty="0">
                <a:latin typeface="Garamond" panose="02020404030301010803" pitchFamily="18" charset="0"/>
              </a:rPr>
              <a:t>from the </a:t>
            </a:r>
            <a:r>
              <a:rPr lang="en-GB" sz="1100" dirty="0" err="1">
                <a:latin typeface="Garamond" panose="02020404030301010803" pitchFamily="18" charset="0"/>
              </a:rPr>
              <a:t>Comunidad</a:t>
            </a:r>
            <a:r>
              <a:rPr lang="en-GB" sz="1100" dirty="0">
                <a:latin typeface="Garamond" panose="02020404030301010803" pitchFamily="18" charset="0"/>
              </a:rPr>
              <a:t> de Madrid </a:t>
            </a:r>
            <a:r>
              <a:rPr lang="en-GB" sz="1100" dirty="0" err="1">
                <a:latin typeface="Garamond" panose="02020404030301010803" pitchFamily="18" charset="0"/>
              </a:rPr>
              <a:t>Atracción</a:t>
            </a:r>
            <a:r>
              <a:rPr lang="en-GB" sz="1100" dirty="0">
                <a:latin typeface="Garamond" panose="02020404030301010803" pitchFamily="18" charset="0"/>
              </a:rPr>
              <a:t> de </a:t>
            </a:r>
            <a:r>
              <a:rPr lang="en-GB" sz="1100" dirty="0" err="1">
                <a:latin typeface="Garamond" panose="02020404030301010803" pitchFamily="18" charset="0"/>
              </a:rPr>
              <a:t>Talento</a:t>
            </a:r>
            <a:r>
              <a:rPr lang="en-GB" sz="1100" dirty="0">
                <a:latin typeface="Garamond" panose="02020404030301010803" pitchFamily="18" charset="0"/>
              </a:rPr>
              <a:t> program via grant 2022-T1/TIC-23797, and grant PID2023-146372OB-I00 funded by MICIU/AEI 10.13039/501100011033 and by ERDF, EU.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FCDE6E-701A-C7CC-8590-1364F4EF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17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7AE92-0D9F-DA6E-DF3E-02C1D96AA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434" y="4404792"/>
            <a:ext cx="2779566" cy="185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659B-677C-A010-5129-BB7081B6F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ES" dirty="0"/>
              <a:t>Differences in simulation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A5902-3CDA-9CAB-6B59-39D2791EE5A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ES" dirty="0"/>
              <a:t>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0107C1D-00B2-BF25-FC00-5C275D694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5" y="1600200"/>
            <a:ext cx="7917677" cy="449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ACFDB-EBB5-DBB6-B8D0-747B37919550}"/>
              </a:ext>
            </a:extLst>
          </p:cNvPr>
          <p:cNvSpPr txBox="1"/>
          <p:nvPr/>
        </p:nvSpPr>
        <p:spPr>
          <a:xfrm>
            <a:off x="6957243" y="5880556"/>
            <a:ext cx="15808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Francisco Villaescusa-Navarro</a:t>
            </a:r>
            <a:endParaRPr lang="en-ES" sz="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1C317-1ED6-1B58-7B0C-4CC46690F65E}"/>
              </a:ext>
            </a:extLst>
          </p:cNvPr>
          <p:cNvSpPr txBox="1"/>
          <p:nvPr/>
        </p:nvSpPr>
        <p:spPr>
          <a:xfrm>
            <a:off x="1471961" y="6290846"/>
            <a:ext cx="4752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0" dirty="0">
                <a:solidFill>
                  <a:srgbClr val="131313"/>
                </a:solidFill>
                <a:effectLst/>
                <a:latin typeface="Garamond" panose="02020404030301010803" pitchFamily="18" charset="0"/>
              </a:rPr>
              <a:t>gas density (blue) and gas temperature (red), 25 Mpc</a:t>
            </a:r>
            <a:r>
              <a:rPr lang="en-GB" sz="1600" b="0" i="0" baseline="30000" dirty="0">
                <a:solidFill>
                  <a:srgbClr val="131313"/>
                </a:solidFill>
                <a:effectLst/>
                <a:latin typeface="Garamond" panose="02020404030301010803" pitchFamily="18" charset="0"/>
              </a:rPr>
              <a:t>3</a:t>
            </a:r>
            <a:r>
              <a:rPr lang="en-GB" sz="1600" b="0" i="0" dirty="0">
                <a:solidFill>
                  <a:srgbClr val="131313"/>
                </a:solidFill>
                <a:effectLst/>
                <a:latin typeface="Garamond" panose="02020404030301010803" pitchFamily="18" charset="0"/>
              </a:rPr>
              <a:t> box</a:t>
            </a:r>
            <a:endParaRPr lang="en-ES" sz="1600" dirty="0">
              <a:latin typeface="Garamond" panose="02020404030301010803" pitchFamily="18" charset="0"/>
            </a:endParaRPr>
          </a:p>
        </p:txBody>
      </p:sp>
      <p:pic>
        <p:nvPicPr>
          <p:cNvPr id="7" name="sim_comparison">
            <a:hlinkClick r:id="" action="ppaction://media"/>
            <a:extLst>
              <a:ext uri="{FF2B5EF4-FFF2-40B4-BE49-F238E27FC236}">
                <a16:creationId xmlns:a16="http://schemas.microsoft.com/office/drawing/2014/main" id="{9958040B-81F8-F140-B060-7FC77E489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36687"/>
            <a:ext cx="9144000" cy="4659313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A243DD8-AE99-968C-6A86-AFDAAF28E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94EA-0345-711D-DF01-72297613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Cosmic magnetic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4570-3E9F-55B5-87C3-8FAB435A5C2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7569" y="1517075"/>
            <a:ext cx="5654716" cy="320447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Astrophysical magnetic fields play a crucial role on many different scales</a:t>
            </a:r>
            <a:r>
              <a:rPr lang="en-ES" dirty="0"/>
              <a:t> in the Universe </a:t>
            </a:r>
          </a:p>
          <a:p>
            <a:pPr lvl="1"/>
            <a:r>
              <a:rPr lang="en-ES" sz="2300" dirty="0"/>
              <a:t>planetary habitability, star formation, extracting energy from black holes, af</a:t>
            </a:r>
            <a:r>
              <a:rPr lang="en-GB" sz="2300" dirty="0" err="1"/>
              <a:t>fecting</a:t>
            </a:r>
            <a:r>
              <a:rPr lang="en-GB" sz="2300" dirty="0"/>
              <a:t> the thermodynamics of the ICM and the baryon cycle in CGM, .</a:t>
            </a:r>
            <a:r>
              <a:rPr lang="en-ES" sz="2300" dirty="0"/>
              <a:t>…</a:t>
            </a:r>
          </a:p>
          <a:p>
            <a:pPr lvl="8"/>
            <a:endParaRPr lang="en-ES" sz="1500" dirty="0"/>
          </a:p>
          <a:p>
            <a:r>
              <a:rPr lang="en-ES" dirty="0"/>
              <a:t>Growing evidence of magnetic fields on the largest scales of the cosmic web of matter </a:t>
            </a:r>
          </a:p>
          <a:p>
            <a:pPr lvl="1"/>
            <a:r>
              <a:rPr lang="en-ES" sz="2300" dirty="0"/>
              <a:t>10</a:t>
            </a:r>
            <a:r>
              <a:rPr lang="en-ES" sz="2300" baseline="30000" dirty="0"/>
              <a:t>-16</a:t>
            </a:r>
            <a:r>
              <a:rPr lang="en-ES" sz="2300" dirty="0"/>
              <a:t> G &lt; </a:t>
            </a:r>
            <a:r>
              <a:rPr lang="en-ES" sz="2300" i="1" dirty="0"/>
              <a:t>B</a:t>
            </a:r>
            <a:r>
              <a:rPr lang="en-ES" sz="2300" dirty="0"/>
              <a:t> &lt; 10</a:t>
            </a:r>
            <a:r>
              <a:rPr lang="en-ES" sz="2300" baseline="30000" dirty="0"/>
              <a:t>-9</a:t>
            </a:r>
            <a:r>
              <a:rPr lang="en-ES" sz="2300" dirty="0"/>
              <a:t> G</a:t>
            </a:r>
          </a:p>
          <a:p>
            <a:pPr lvl="1"/>
            <a:r>
              <a:rPr lang="en-ES" sz="2300" dirty="0"/>
              <a:t>Primodial and/or “astrophysical” origin?</a:t>
            </a:r>
          </a:p>
        </p:txBody>
      </p:sp>
      <p:pic>
        <p:nvPicPr>
          <p:cNvPr id="6" name="Picture 5" descr="screenshot.png">
            <a:extLst>
              <a:ext uri="{FF2B5EF4-FFF2-40B4-BE49-F238E27FC236}">
                <a16:creationId xmlns:a16="http://schemas.microsoft.com/office/drawing/2014/main" id="{A2BA70A9-3DC9-1519-F1CF-B496186CE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79" y="1425083"/>
            <a:ext cx="3311295" cy="320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4D022-1D8B-64D1-2B52-4FC023EE4188}"/>
              </a:ext>
            </a:extLst>
          </p:cNvPr>
          <p:cNvSpPr txBox="1"/>
          <p:nvPr/>
        </p:nvSpPr>
        <p:spPr>
          <a:xfrm>
            <a:off x="8108612" y="1299691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/>
                <a:cs typeface="Garamond"/>
              </a:rPr>
              <a:t>Akahori+17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4ADF0-580B-879A-127E-E3AA2B200CC6}"/>
              </a:ext>
            </a:extLst>
          </p:cNvPr>
          <p:cNvSpPr txBox="1"/>
          <p:nvPr/>
        </p:nvSpPr>
        <p:spPr>
          <a:xfrm>
            <a:off x="7480003" y="1619532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G = 10</a:t>
            </a:r>
            <a:r>
              <a:rPr lang="en-US" baseline="30000" dirty="0"/>
              <a:t>-4</a:t>
            </a:r>
            <a:r>
              <a:rPr lang="en-US" dirty="0"/>
              <a:t> T</a:t>
            </a:r>
          </a:p>
        </p:txBody>
      </p:sp>
      <p:pic>
        <p:nvPicPr>
          <p:cNvPr id="12" name="Picture 11" descr="MAR_8299_us.NEF">
            <a:extLst>
              <a:ext uri="{FF2B5EF4-FFF2-40B4-BE49-F238E27FC236}">
                <a16:creationId xmlns:a16="http://schemas.microsoft.com/office/drawing/2014/main" id="{65D4E33E-F6B5-D860-0005-760A0E14C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74" y="5014633"/>
            <a:ext cx="2762048" cy="1843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BFED4B-0069-548B-1D0C-07CE754AC815}"/>
              </a:ext>
            </a:extLst>
          </p:cNvPr>
          <p:cNvSpPr txBox="1"/>
          <p:nvPr/>
        </p:nvSpPr>
        <p:spPr>
          <a:xfrm>
            <a:off x="612648" y="1056728"/>
            <a:ext cx="485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Garamond" panose="02020404030301010803" pitchFamily="18" charset="0"/>
              </a:rPr>
              <a:t>e</a:t>
            </a:r>
            <a:r>
              <a:rPr lang="en-ES" sz="1200" dirty="0">
                <a:latin typeface="Garamond" panose="02020404030301010803" pitchFamily="18" charset="0"/>
              </a:rPr>
              <a:t>g. Neronov &amp; Vovk 2010, Subramanian+19, </a:t>
            </a:r>
            <a:r>
              <a:rPr lang="en-GB" sz="1200" dirty="0">
                <a:latin typeface="Garamond" panose="02020404030301010803" pitchFamily="18" charset="0"/>
              </a:rPr>
              <a:t>Vachaspati+21, Mtchedlidze+24</a:t>
            </a:r>
            <a:endParaRPr lang="en-ES" sz="1200" dirty="0">
              <a:latin typeface="Garamond" panose="020204040303010108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4D78C1-BDF8-052E-F1E1-57EB1F6A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85" y="4687760"/>
            <a:ext cx="3311295" cy="217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14E433-212C-69DB-95EE-B09275B4A88F}"/>
              </a:ext>
            </a:extLst>
          </p:cNvPr>
          <p:cNvSpPr txBox="1"/>
          <p:nvPr/>
        </p:nvSpPr>
        <p:spPr>
          <a:xfrm>
            <a:off x="8562792" y="6556802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solidFill>
                  <a:schemeClr val="bg1"/>
                </a:solidFill>
              </a:rPr>
              <a:t>Node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4A4F5-D468-F41A-B869-2BC2035C0215}"/>
              </a:ext>
            </a:extLst>
          </p:cNvPr>
          <p:cNvSpPr txBox="1"/>
          <p:nvPr/>
        </p:nvSpPr>
        <p:spPr>
          <a:xfrm>
            <a:off x="6682544" y="5007918"/>
            <a:ext cx="463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solidFill>
                  <a:schemeClr val="bg1"/>
                </a:solidFill>
              </a:rPr>
              <a:t>Void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14E88-9274-E706-78F8-E913C5090C72}"/>
              </a:ext>
            </a:extLst>
          </p:cNvPr>
          <p:cNvSpPr txBox="1"/>
          <p:nvPr/>
        </p:nvSpPr>
        <p:spPr>
          <a:xfrm rot="3443573">
            <a:off x="6277114" y="5655146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solidFill>
                  <a:schemeClr val="bg1"/>
                </a:solidFill>
              </a:rPr>
              <a:t>filament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A2C7E2-6161-7344-E88F-F37A3126CB96}"/>
              </a:ext>
            </a:extLst>
          </p:cNvPr>
          <p:cNvCxnSpPr>
            <a:cxnSpLocks/>
          </p:cNvCxnSpPr>
          <p:nvPr/>
        </p:nvCxnSpPr>
        <p:spPr>
          <a:xfrm flipH="1" flipV="1">
            <a:off x="8454861" y="6390841"/>
            <a:ext cx="311187" cy="23855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C9918F7-3E15-D0AB-A941-77145F4A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creenshot.png">
            <a:extLst>
              <a:ext uri="{FF2B5EF4-FFF2-40B4-BE49-F238E27FC236}">
                <a16:creationId xmlns:a16="http://schemas.microsoft.com/office/drawing/2014/main" id="{A9DAAE96-817D-14A9-5738-68411B3D8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0" y="4840635"/>
            <a:ext cx="2037295" cy="2023934"/>
          </a:xfrm>
          <a:prstGeom prst="rect">
            <a:avLst/>
          </a:prstGeom>
        </p:spPr>
      </p:pic>
      <p:pic>
        <p:nvPicPr>
          <p:cNvPr id="9" name="Picture 8" descr="screenshot.png">
            <a:extLst>
              <a:ext uri="{FF2B5EF4-FFF2-40B4-BE49-F238E27FC236}">
                <a16:creationId xmlns:a16="http://schemas.microsoft.com/office/drawing/2014/main" id="{87B9FB3D-3ABE-DD0D-E2E3-53DD4744E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86" y="4844924"/>
            <a:ext cx="2037296" cy="2030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525590-D8BF-C632-B327-9C2ECCB7AADE}"/>
              </a:ext>
            </a:extLst>
          </p:cNvPr>
          <p:cNvSpPr txBox="1"/>
          <p:nvPr/>
        </p:nvSpPr>
        <p:spPr>
          <a:xfrm>
            <a:off x="7164551" y="3590797"/>
            <a:ext cx="8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Outflows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844B7-4D44-2666-0B8B-CF529BA62F7B}"/>
              </a:ext>
            </a:extLst>
          </p:cNvPr>
          <p:cNvSpPr txBox="1"/>
          <p:nvPr/>
        </p:nvSpPr>
        <p:spPr>
          <a:xfrm>
            <a:off x="302906" y="4485138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aramond"/>
                <a:cs typeface="Garamond"/>
              </a:rPr>
              <a:t>Magnetic field strength @ z = 0 </a:t>
            </a:r>
          </a:p>
          <a:p>
            <a:r>
              <a:rPr lang="en-US" sz="1000" dirty="0">
                <a:latin typeface="Garamond"/>
                <a:cs typeface="Garamond"/>
              </a:rPr>
              <a:t>(</a:t>
            </a:r>
            <a:r>
              <a:rPr lang="en-US" sz="1000" b="1" dirty="0">
                <a:latin typeface="Garamond"/>
                <a:cs typeface="Garamond"/>
              </a:rPr>
              <a:t>primordial </a:t>
            </a:r>
            <a:r>
              <a:rPr lang="en-US" sz="1000" dirty="0">
                <a:latin typeface="Garamond"/>
                <a:cs typeface="Garamond"/>
              </a:rPr>
              <a:t>scenario)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FE89E-154A-7F5D-0B91-5EC5C0CB33FD}"/>
              </a:ext>
            </a:extLst>
          </p:cNvPr>
          <p:cNvSpPr txBox="1"/>
          <p:nvPr/>
        </p:nvSpPr>
        <p:spPr>
          <a:xfrm>
            <a:off x="3022506" y="4474831"/>
            <a:ext cx="180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aramond"/>
                <a:cs typeface="Garamond"/>
              </a:rPr>
              <a:t>Magnetic field strength @ z = 0 </a:t>
            </a:r>
          </a:p>
          <a:p>
            <a:r>
              <a:rPr lang="en-US" sz="1000" dirty="0">
                <a:latin typeface="Garamond"/>
                <a:cs typeface="Garamond"/>
              </a:rPr>
              <a:t>(</a:t>
            </a:r>
            <a:r>
              <a:rPr lang="en-US" sz="1000" b="1" dirty="0">
                <a:latin typeface="Garamond"/>
                <a:cs typeface="Garamond"/>
              </a:rPr>
              <a:t>astrophysical</a:t>
            </a:r>
            <a:r>
              <a:rPr lang="en-US" sz="1000" dirty="0">
                <a:latin typeface="Garamond"/>
                <a:cs typeface="Garamond"/>
              </a:rPr>
              <a:t>-only scenario)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1B76C-EAA5-1076-FC31-F498AC1FA9A4}"/>
              </a:ext>
            </a:extLst>
          </p:cNvPr>
          <p:cNvSpPr txBox="1"/>
          <p:nvPr/>
        </p:nvSpPr>
        <p:spPr>
          <a:xfrm rot="16200000">
            <a:off x="1970767" y="566793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200 Mpc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25C4E0-CD06-3624-63CA-7F87B7615A65}"/>
              </a:ext>
            </a:extLst>
          </p:cNvPr>
          <p:cNvCxnSpPr>
            <a:cxnSpLocks/>
          </p:cNvCxnSpPr>
          <p:nvPr/>
        </p:nvCxnSpPr>
        <p:spPr>
          <a:xfrm>
            <a:off x="2627924" y="4847785"/>
            <a:ext cx="0" cy="202084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96618B7-42D7-7421-00B3-3B2CAAAB4F10}"/>
              </a:ext>
            </a:extLst>
          </p:cNvPr>
          <p:cNvSpPr txBox="1"/>
          <p:nvPr/>
        </p:nvSpPr>
        <p:spPr>
          <a:xfrm rot="16200000">
            <a:off x="-387348" y="5990026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Donnert+09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F7A983-C479-539D-4F47-25AFE38ACE01}"/>
              </a:ext>
            </a:extLst>
          </p:cNvPr>
          <p:cNvSpPr txBox="1"/>
          <p:nvPr/>
        </p:nvSpPr>
        <p:spPr>
          <a:xfrm>
            <a:off x="235170" y="6551321"/>
            <a:ext cx="919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Primordial</a:t>
            </a:r>
          </a:p>
        </p:txBody>
      </p:sp>
    </p:spTree>
    <p:extLst>
      <p:ext uri="{BB962C8B-B14F-4D97-AF65-F5344CB8AC3E}">
        <p14:creationId xmlns:p14="http://schemas.microsoft.com/office/powerpoint/2010/main" val="41604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10" grpId="0"/>
      <p:bldP spid="11" grpId="0"/>
      <p:bldP spid="14" grpId="0"/>
      <p:bldP spid="15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87783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Magnetism with radio telescopes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93DE6F-9176-557E-1317-558157AE8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466"/>
            <a:ext cx="4776537" cy="2729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8A2A5-EBC1-6602-09D2-278494BAD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" y="4128551"/>
            <a:ext cx="5011269" cy="2729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285BD-B7C6-049F-C853-CC2D2D517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62" y="1317466"/>
            <a:ext cx="2781634" cy="23020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B27BEA-FB93-4D15-EE0C-012766FE4135}"/>
              </a:ext>
            </a:extLst>
          </p:cNvPr>
          <p:cNvSpPr txBox="1"/>
          <p:nvPr/>
        </p:nvSpPr>
        <p:spPr>
          <a:xfrm>
            <a:off x="5586299" y="3593378"/>
            <a:ext cx="3308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latin typeface="Garamond" panose="02020404030301010803" pitchFamily="18" charset="0"/>
              </a:rPr>
              <a:t>Orange: radio synchrotron emission from Fornax 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345C30-8706-07C7-72E3-00C0CB906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1499592"/>
            <a:ext cx="1937084" cy="3754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61D725-B163-7B26-744A-E7E782BF0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67" y="4516357"/>
            <a:ext cx="3557701" cy="2302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F1B91B-5AB2-6748-3117-49DF0D1E8B33}"/>
              </a:ext>
            </a:extLst>
          </p:cNvPr>
          <p:cNvSpPr txBox="1"/>
          <p:nvPr/>
        </p:nvSpPr>
        <p:spPr>
          <a:xfrm rot="5400000">
            <a:off x="8242218" y="2388895"/>
            <a:ext cx="1047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latin typeface="Garamond" panose="02020404030301010803" pitchFamily="18" charset="0"/>
              </a:rPr>
              <a:t>Fomalont+89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DCE037-EC88-7C95-7936-F1A523956D33}"/>
              </a:ext>
            </a:extLst>
          </p:cNvPr>
          <p:cNvSpPr txBox="1"/>
          <p:nvPr/>
        </p:nvSpPr>
        <p:spPr>
          <a:xfrm>
            <a:off x="5452146" y="4260782"/>
            <a:ext cx="373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latin typeface="Garamond" panose="02020404030301010803" pitchFamily="18" charset="0"/>
              </a:rPr>
              <a:t>Red/blue: Faraday rotation from Fornax A (Anderson+18)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22424-D2FA-AA5E-60BA-D4CF39837FB0}"/>
              </a:ext>
            </a:extLst>
          </p:cNvPr>
          <p:cNvSpPr txBox="1"/>
          <p:nvPr/>
        </p:nvSpPr>
        <p:spPr>
          <a:xfrm>
            <a:off x="475639" y="3321278"/>
            <a:ext cx="5501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800" dirty="0">
                <a:latin typeface="Garamond" panose="02020404030301010803" pitchFamily="18" charset="0"/>
              </a:rPr>
              <a:t>G. Heald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F050F76D-01FD-423B-07CF-31987E38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0126" y="2682190"/>
            <a:ext cx="3524513" cy="25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90946-E68D-527A-B7D6-C7E30053B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6" y="176733"/>
            <a:ext cx="3829169" cy="2891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34053-37F3-E7E8-2631-1F5ED791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S" sz="40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66BF-A962-CB57-0107-350BD57C98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5354" y="1622628"/>
            <a:ext cx="6678914" cy="4892040"/>
          </a:xfrm>
        </p:spPr>
        <p:txBody>
          <a:bodyPr>
            <a:normAutofit fontScale="70000" lnSpcReduction="20000"/>
          </a:bodyPr>
          <a:lstStyle/>
          <a:p>
            <a:r>
              <a:rPr lang="en-ES" sz="3000" dirty="0"/>
              <a:t>Faraday rotation: tracer of the </a:t>
            </a:r>
            <a:r>
              <a:rPr lang="en-ES" sz="3000" b="1" dirty="0"/>
              <a:t>inventory of matter</a:t>
            </a:r>
            <a:r>
              <a:rPr lang="en-ES" sz="3000" dirty="0"/>
              <a:t>     	 out to cosmic noon</a:t>
            </a:r>
          </a:p>
          <a:p>
            <a:pPr lvl="8"/>
            <a:endParaRPr lang="en-ES" sz="700" dirty="0"/>
          </a:p>
          <a:p>
            <a:pPr lvl="1"/>
            <a:r>
              <a:rPr lang="en-ES" dirty="0"/>
              <a:t>Cluster outskirts &amp; IGrM – IGM interface (Anderson+21,24)</a:t>
            </a:r>
          </a:p>
          <a:p>
            <a:pPr lvl="1"/>
            <a:r>
              <a:rPr lang="en-ES" dirty="0"/>
              <a:t>Testing MHD models of the CGM (Heesen+23, </a:t>
            </a:r>
            <a:r>
              <a:rPr lang="en-GB" dirty="0"/>
              <a:t>Ramesh+24</a:t>
            </a:r>
            <a:r>
              <a:rPr lang="en-ES" dirty="0"/>
              <a:t>)</a:t>
            </a:r>
          </a:p>
          <a:p>
            <a:pPr lvl="1"/>
            <a:r>
              <a:rPr lang="en-GB" dirty="0"/>
              <a:t>C</a:t>
            </a:r>
            <a:r>
              <a:rPr lang="en-GB" dirty="0">
                <a:effectLst/>
              </a:rPr>
              <a:t>onstraining extent of AGN feedback </a:t>
            </a:r>
            <a:r>
              <a:rPr lang="en-ES" dirty="0"/>
              <a:t>(</a:t>
            </a:r>
            <a:r>
              <a:rPr lang="en-GB" dirty="0" err="1">
                <a:effectLst/>
              </a:rPr>
              <a:t>Blunier</a:t>
            </a:r>
            <a:r>
              <a:rPr lang="en-GB" dirty="0">
                <a:effectLst/>
              </a:rPr>
              <a:t> &amp; </a:t>
            </a:r>
            <a:r>
              <a:rPr lang="en-GB" dirty="0" err="1">
                <a:effectLst/>
              </a:rPr>
              <a:t>Neronov</a:t>
            </a:r>
            <a:r>
              <a:rPr lang="en-GB" dirty="0"/>
              <a:t> 2024</a:t>
            </a:r>
            <a:r>
              <a:rPr lang="en-ES" dirty="0"/>
              <a:t>)</a:t>
            </a:r>
          </a:p>
          <a:p>
            <a:endParaRPr lang="en-ES" dirty="0"/>
          </a:p>
          <a:p>
            <a:pPr lvl="8"/>
            <a:endParaRPr lang="en-ES" dirty="0"/>
          </a:p>
          <a:p>
            <a:r>
              <a:rPr lang="en-ES" dirty="0"/>
              <a:t>Radio cosmic web: the </a:t>
            </a:r>
            <a:r>
              <a:rPr lang="en-ES" b="1" dirty="0"/>
              <a:t>origin of cosmic magnetism </a:t>
            </a:r>
            <a:r>
              <a:rPr lang="en-ES" dirty="0"/>
              <a:t>&amp; properties of primordial magnetic fields</a:t>
            </a:r>
          </a:p>
          <a:p>
            <a:pPr lvl="8"/>
            <a:endParaRPr lang="en-ES" sz="700" dirty="0"/>
          </a:p>
          <a:p>
            <a:pPr lvl="1"/>
            <a:r>
              <a:rPr lang="en-GB" dirty="0"/>
              <a:t>P</a:t>
            </a:r>
            <a:r>
              <a:rPr lang="en-ES" dirty="0"/>
              <a:t>robe of early Universe physics (</a:t>
            </a:r>
            <a:r>
              <a:rPr lang="en-GB" dirty="0"/>
              <a:t>Vachaspati+21</a:t>
            </a:r>
            <a:r>
              <a:rPr lang="en-ES" dirty="0"/>
              <a:t>)</a:t>
            </a:r>
          </a:p>
          <a:p>
            <a:pPr lvl="2"/>
            <a:r>
              <a:rPr lang="en-GB" dirty="0"/>
              <a:t>I</a:t>
            </a:r>
            <a:r>
              <a:rPr lang="en-ES" dirty="0"/>
              <a:t>nflation, Electroweak, QCD eras</a:t>
            </a:r>
          </a:p>
          <a:p>
            <a:pPr lvl="1"/>
            <a:r>
              <a:rPr lang="en-ES" dirty="0"/>
              <a:t>Stochastic Gravitational Wave Background (Neronov+21)</a:t>
            </a:r>
          </a:p>
          <a:p>
            <a:pPr lvl="1"/>
            <a:r>
              <a:rPr lang="en-GB" dirty="0"/>
              <a:t>A</a:t>
            </a:r>
            <a:r>
              <a:rPr lang="en-ES" dirty="0"/>
              <a:t>lleviate “Hubble Tension” (</a:t>
            </a:r>
            <a:r>
              <a:rPr lang="en-GB" dirty="0" err="1"/>
              <a:t>Jedamzik</a:t>
            </a:r>
            <a:r>
              <a:rPr lang="en-GB" dirty="0"/>
              <a:t> &amp; </a:t>
            </a:r>
            <a:r>
              <a:rPr lang="en-GB" dirty="0" err="1"/>
              <a:t>Pogosian</a:t>
            </a:r>
            <a:r>
              <a:rPr lang="en-GB" dirty="0"/>
              <a:t> 2020</a:t>
            </a:r>
            <a:r>
              <a:rPr lang="en-ES" dirty="0"/>
              <a:t>)</a:t>
            </a:r>
          </a:p>
          <a:p>
            <a:pPr lvl="1"/>
            <a:r>
              <a:rPr lang="en-GB" dirty="0"/>
              <a:t>I</a:t>
            </a:r>
            <a:r>
              <a:rPr lang="en-ES" dirty="0"/>
              <a:t>nfluence on structure formation and reionisation (</a:t>
            </a:r>
            <a:r>
              <a:rPr lang="en-GB" dirty="0"/>
              <a:t>Ralegankar+24, Sanati+24</a:t>
            </a:r>
            <a:r>
              <a:rPr lang="en-ES" dirty="0"/>
              <a:t>)</a:t>
            </a:r>
          </a:p>
          <a:p>
            <a:pPr lvl="1"/>
            <a:endParaRPr lang="en-ES" dirty="0"/>
          </a:p>
          <a:p>
            <a:pPr lvl="1"/>
            <a:endParaRPr lang="en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F5019-C891-D1E1-D7E0-0D92EA791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95" y="3867636"/>
            <a:ext cx="2607846" cy="3723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151F7-2205-35DB-2FF8-821FACDC5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95" y="2057682"/>
            <a:ext cx="2635031" cy="19088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906EAD-BD1F-8B0E-FD5C-91717FB3E516}"/>
              </a:ext>
            </a:extLst>
          </p:cNvPr>
          <p:cNvSpPr txBox="1"/>
          <p:nvPr/>
        </p:nvSpPr>
        <p:spPr>
          <a:xfrm>
            <a:off x="9359738" y="3820439"/>
            <a:ext cx="190629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ES" sz="1000" dirty="0">
                <a:latin typeface="Garamond" panose="02020404030301010803" pitchFamily="18" charset="0"/>
              </a:rPr>
              <a:t>Image credit: M.J. Ramsey-Musolf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C0F38-0161-8668-51D0-8E2B92FA2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36" y="-15338"/>
            <a:ext cx="2524364" cy="1059609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93E1EC-3216-27E9-28DB-124F0050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Modern Cosmology, an Amuse-Gueule - CERN Document Server">
            <a:extLst>
              <a:ext uri="{FF2B5EF4-FFF2-40B4-BE49-F238E27FC236}">
                <a16:creationId xmlns:a16="http://schemas.microsoft.com/office/drawing/2014/main" id="{DDB35416-2157-DBD6-7246-AAD11B5E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9423" y="3961642"/>
            <a:ext cx="3723226" cy="24889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1CD7E-57E3-832E-597A-0ED1F07E813E}"/>
              </a:ext>
            </a:extLst>
          </p:cNvPr>
          <p:cNvSpPr txBox="1"/>
          <p:nvPr/>
        </p:nvSpPr>
        <p:spPr>
          <a:xfrm rot="5400000">
            <a:off x="6050918" y="4830010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latin typeface="Garamond" panose="02020404030301010803" pitchFamily="18" charset="0"/>
              </a:rPr>
              <a:t>Primordial magnetic fields?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5B30-5951-FB7E-CD74-CED9A85CF8BE}"/>
              </a:ext>
            </a:extLst>
          </p:cNvPr>
          <p:cNvSpPr txBox="1"/>
          <p:nvPr/>
        </p:nvSpPr>
        <p:spPr>
          <a:xfrm>
            <a:off x="5006694" y="6611779"/>
            <a:ext cx="161294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ES" sz="1000" dirty="0">
                <a:latin typeface="Garamond" panose="02020404030301010803" pitchFamily="18" charset="0"/>
              </a:rPr>
              <a:t>Image credit: Schmitz (2022)</a:t>
            </a:r>
          </a:p>
        </p:txBody>
      </p:sp>
    </p:spTree>
    <p:extLst>
      <p:ext uri="{BB962C8B-B14F-4D97-AF65-F5344CB8AC3E}">
        <p14:creationId xmlns:p14="http://schemas.microsoft.com/office/powerpoint/2010/main" val="4886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RM values in different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627200"/>
            <a:ext cx="8327460" cy="1764675"/>
          </a:xfrm>
        </p:spPr>
        <p:txBody>
          <a:bodyPr>
            <a:normAutofit/>
          </a:bodyPr>
          <a:lstStyle/>
          <a:p>
            <a:r>
              <a:rPr lang="en-US" sz="2400" dirty="0"/>
              <a:t>Combine RM with </a:t>
            </a:r>
            <a:r>
              <a:rPr lang="en-US" sz="2400" dirty="0" err="1"/>
              <a:t>ionised</a:t>
            </a:r>
            <a:r>
              <a:rPr lang="en-US" sz="2400" dirty="0"/>
              <a:t> gas tracers (</a:t>
            </a:r>
            <a:r>
              <a:rPr lang="en-US" sz="2400" dirty="0" err="1"/>
              <a:t>eg.</a:t>
            </a:r>
            <a:r>
              <a:rPr lang="en-US" sz="2400" dirty="0"/>
              <a:t> </a:t>
            </a:r>
            <a:r>
              <a:rPr lang="en-US" sz="2400" dirty="0" err="1"/>
              <a:t>tSZ</a:t>
            </a:r>
            <a:r>
              <a:rPr lang="en-US" sz="2400" dirty="0"/>
              <a:t>, </a:t>
            </a:r>
            <a:r>
              <a:rPr lang="en-US" sz="2400" dirty="0" err="1"/>
              <a:t>kSZ</a:t>
            </a:r>
            <a:r>
              <a:rPr lang="en-US" sz="2400" dirty="0"/>
              <a:t>, X-ray) to get more robust </a:t>
            </a:r>
            <a:r>
              <a:rPr lang="en-US" sz="2400" i="1" dirty="0"/>
              <a:t>B</a:t>
            </a:r>
            <a:r>
              <a:rPr lang="en-US" sz="2400" dirty="0"/>
              <a:t> estimates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66" y="1348462"/>
            <a:ext cx="6413384" cy="792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94E52-EECA-6868-F9E4-7811DF4A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0683"/>
            <a:ext cx="7772400" cy="2169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4615B-A989-7BD5-CB30-A2683B445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426" y="5513426"/>
            <a:ext cx="2501900" cy="685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6C8B6-702F-2E60-0DDB-77182D46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45" y="5459068"/>
            <a:ext cx="2045132" cy="783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CD05A1-18E9-1E3D-37A4-91531464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3" y="5511357"/>
            <a:ext cx="2045132" cy="6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82A7-5B5F-E595-FDB5-7ADB3A75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87215"/>
            <a:ext cx="8153400" cy="990600"/>
          </a:xfrm>
        </p:spPr>
        <p:txBody>
          <a:bodyPr/>
          <a:lstStyle/>
          <a:p>
            <a:r>
              <a:rPr lang="en-ES" dirty="0"/>
              <a:t>Next generation of RM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E810-01E6-91C1-2DDD-23E43498476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2681" y="1881552"/>
            <a:ext cx="8153400" cy="4495800"/>
          </a:xfrm>
        </p:spPr>
        <p:txBody>
          <a:bodyPr/>
          <a:lstStyle/>
          <a:p>
            <a:r>
              <a:rPr lang="en-ES" dirty="0"/>
              <a:t>LOFAR and ASKAP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47D33-9519-576B-A2D9-0AEA27EC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67" y="1346000"/>
            <a:ext cx="9144000" cy="292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3D4BD-BD65-CEA6-57F0-91681F5BB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8" y="3579051"/>
            <a:ext cx="8305801" cy="3257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8A50A-DCEE-C9B5-DCA2-B169BD93F3CB}"/>
              </a:ext>
            </a:extLst>
          </p:cNvPr>
          <p:cNvSpPr txBox="1"/>
          <p:nvPr/>
        </p:nvSpPr>
        <p:spPr>
          <a:xfrm>
            <a:off x="7166089" y="960378"/>
            <a:ext cx="203934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LOFAR RM Grid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O’Sullivan+26, in prep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~0.3 RM/deg</a:t>
            </a:r>
            <a:r>
              <a:rPr lang="en-US" sz="1600" baseline="30000" dirty="0">
                <a:latin typeface="Garamond" panose="02020404030301010803" pitchFamily="18" charset="0"/>
              </a:rPr>
              <a:t>2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r>
              <a:rPr lang="en-ES" sz="1600" dirty="0">
                <a:latin typeface="Garamond" panose="02020404030301010803" pitchFamily="18" charset="0"/>
              </a:rPr>
              <a:t>RM error ~ 0.1 rad/m</a:t>
            </a:r>
            <a:r>
              <a:rPr lang="en-ES" sz="1600" baseline="30000" dirty="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164A2-1C63-B650-F1E5-6E2FFD5B4C9F}"/>
              </a:ext>
            </a:extLst>
          </p:cNvPr>
          <p:cNvSpPr txBox="1"/>
          <p:nvPr/>
        </p:nvSpPr>
        <p:spPr>
          <a:xfrm>
            <a:off x="23683" y="4991342"/>
            <a:ext cx="1930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ASKAP RM Grid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Thomson+26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~7 RM/deg</a:t>
            </a:r>
            <a:r>
              <a:rPr lang="en-US" sz="1600" baseline="30000" dirty="0">
                <a:latin typeface="Garamond" panose="02020404030301010803" pitchFamily="18" charset="0"/>
              </a:rPr>
              <a:t>2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endParaRPr lang="en-ES" sz="1600" dirty="0">
              <a:latin typeface="Garamond" panose="02020404030301010803" pitchFamily="18" charset="0"/>
            </a:endParaRPr>
          </a:p>
          <a:p>
            <a:r>
              <a:rPr lang="en-ES" sz="1600" dirty="0">
                <a:latin typeface="Garamond" panose="02020404030301010803" pitchFamily="18" charset="0"/>
              </a:rPr>
              <a:t>RM error ~ 2 rad/m</a:t>
            </a:r>
            <a:r>
              <a:rPr lang="en-ES" sz="1600" baseline="30000" dirty="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5B82D-FDC0-7E7D-53DA-68681B3C331B}"/>
              </a:ext>
            </a:extLst>
          </p:cNvPr>
          <p:cNvSpPr/>
          <p:nvPr/>
        </p:nvSpPr>
        <p:spPr>
          <a:xfrm>
            <a:off x="-339967" y="1638387"/>
            <a:ext cx="377952" cy="1940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266A8-79B6-6E2F-BFEA-EAE1A8F5ECB9}"/>
              </a:ext>
            </a:extLst>
          </p:cNvPr>
          <p:cNvSpPr txBox="1"/>
          <p:nvPr/>
        </p:nvSpPr>
        <p:spPr>
          <a:xfrm>
            <a:off x="7108392" y="5208018"/>
            <a:ext cx="1898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ASKAP-POSSUM 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RM Grid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~40 RM/deg</a:t>
            </a:r>
            <a:r>
              <a:rPr lang="en-US" sz="1600" baseline="30000" dirty="0">
                <a:latin typeface="Garamond" panose="02020404030301010803" pitchFamily="18" charset="0"/>
              </a:rPr>
              <a:t>2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endParaRPr lang="en-ES" sz="1600" dirty="0">
              <a:latin typeface="Garamond" panose="02020404030301010803" pitchFamily="18" charset="0"/>
            </a:endParaRPr>
          </a:p>
          <a:p>
            <a:r>
              <a:rPr lang="en-ES" sz="1600" dirty="0">
                <a:latin typeface="Garamond" panose="02020404030301010803" pitchFamily="18" charset="0"/>
              </a:rPr>
              <a:t>RM error ~ 2 rad/m</a:t>
            </a:r>
            <a:r>
              <a:rPr lang="en-ES" sz="1600" baseline="30000" dirty="0">
                <a:latin typeface="Garamond" panose="020204040303010108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959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orange light&#10;&#10;Description automatically generated">
            <a:extLst>
              <a:ext uri="{FF2B5EF4-FFF2-40B4-BE49-F238E27FC236}">
                <a16:creationId xmlns:a16="http://schemas.microsoft.com/office/drawing/2014/main" id="{4A6E7499-10DF-B9D5-18EA-FC8E1F3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8" y="1440129"/>
            <a:ext cx="8990319" cy="5073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78152-39A2-6B22-AD0F-FA215C14F4F7}"/>
              </a:ext>
            </a:extLst>
          </p:cNvPr>
          <p:cNvSpPr txBox="1"/>
          <p:nvPr/>
        </p:nvSpPr>
        <p:spPr>
          <a:xfrm>
            <a:off x="926606" y="3734692"/>
            <a:ext cx="2983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C000"/>
                </a:solidFill>
              </a:rPr>
              <a:t>ROMULUSSC – c/o Oppenheimer+2021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129AD43-04BF-CBA4-90F5-E8FD931AB5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3" y="1440129"/>
            <a:ext cx="3492374" cy="582640"/>
          </a:xfrm>
          <a:prstGeom prst="rect">
            <a:avLst/>
          </a:prstGeom>
        </p:spPr>
      </p:pic>
      <p:pic>
        <p:nvPicPr>
          <p:cNvPr id="9" name="Picture 8" descr="A collage of images of stars and gas&#10;&#10;Description automatically generated">
            <a:extLst>
              <a:ext uri="{FF2B5EF4-FFF2-40B4-BE49-F238E27FC236}">
                <a16:creationId xmlns:a16="http://schemas.microsoft.com/office/drawing/2014/main" id="{5CE92E3D-973F-BC12-3224-BF1F3988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1371451"/>
            <a:ext cx="4678581" cy="239348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B39781-AF90-8384-DDF6-A26545A29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3553937"/>
            <a:ext cx="2528791" cy="2500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534D5DD-6F67-11BD-A7BE-9162F7710B0C}"/>
              </a:ext>
            </a:extLst>
          </p:cNvPr>
          <p:cNvSpPr txBox="1">
            <a:spLocks/>
          </p:cNvSpPr>
          <p:nvPr/>
        </p:nvSpPr>
        <p:spPr>
          <a:xfrm>
            <a:off x="5671594" y="2199914"/>
            <a:ext cx="3325937" cy="1611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What we think should be there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B34934-5B3F-20E8-1CD1-F857EF93133F}"/>
              </a:ext>
            </a:extLst>
          </p:cNvPr>
          <p:cNvSpPr txBox="1">
            <a:spLocks/>
          </p:cNvSpPr>
          <p:nvPr/>
        </p:nvSpPr>
        <p:spPr>
          <a:xfrm>
            <a:off x="289368" y="4477380"/>
            <a:ext cx="3672929" cy="2308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77"/>
              </a:rPr>
              <a:t>what we can typically observe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5965D2-6101-63C8-F772-3378FA1298AA}"/>
              </a:ext>
            </a:extLst>
          </p:cNvPr>
          <p:cNvCxnSpPr>
            <a:cxnSpLocks/>
          </p:cNvCxnSpPr>
          <p:nvPr/>
        </p:nvCxnSpPr>
        <p:spPr>
          <a:xfrm flipH="1">
            <a:off x="4881302" y="2544286"/>
            <a:ext cx="1866738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271FC0-ED30-B6DA-AA59-9CBDF8EE0A68}"/>
              </a:ext>
            </a:extLst>
          </p:cNvPr>
          <p:cNvCxnSpPr>
            <a:cxnSpLocks/>
          </p:cNvCxnSpPr>
          <p:nvPr/>
        </p:nvCxnSpPr>
        <p:spPr>
          <a:xfrm>
            <a:off x="1666755" y="4884301"/>
            <a:ext cx="2069213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F4AEAF74-E12E-C667-1B08-51E02FDF5677}"/>
              </a:ext>
            </a:extLst>
          </p:cNvPr>
          <p:cNvSpPr txBox="1">
            <a:spLocks/>
          </p:cNvSpPr>
          <p:nvPr/>
        </p:nvSpPr>
        <p:spPr>
          <a:xfrm>
            <a:off x="204108" y="3068641"/>
            <a:ext cx="916980" cy="65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77"/>
              </a:rPr>
              <a:t>n</a:t>
            </a:r>
            <a:r>
              <a:rPr lang="en-US" sz="4000" b="1" baseline="-25000" dirty="0">
                <a:solidFill>
                  <a:schemeClr val="bg1"/>
                </a:solidFill>
                <a:latin typeface="Gill Sans MT" panose="020B0502020104020203" pitchFamily="34" charset="77"/>
              </a:rPr>
              <a:t>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161441-CC6D-5562-2CA7-A1D669243650}"/>
              </a:ext>
            </a:extLst>
          </p:cNvPr>
          <p:cNvSpPr txBox="1">
            <a:spLocks/>
          </p:cNvSpPr>
          <p:nvPr/>
        </p:nvSpPr>
        <p:spPr>
          <a:xfrm>
            <a:off x="2555020" y="3193490"/>
            <a:ext cx="916980" cy="65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  <a:endParaRPr lang="en-US" sz="4000" b="1" baseline="-25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CCDFB99-D2E0-CB05-43F0-F420F8237D86}"/>
              </a:ext>
            </a:extLst>
          </p:cNvPr>
          <p:cNvSpPr txBox="1">
            <a:spLocks/>
          </p:cNvSpPr>
          <p:nvPr/>
        </p:nvSpPr>
        <p:spPr>
          <a:xfrm>
            <a:off x="4059819" y="5580824"/>
            <a:ext cx="1801153" cy="6566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baseline="-25000" dirty="0">
                <a:solidFill>
                  <a:schemeClr val="bg1"/>
                </a:solidFill>
                <a:latin typeface="Gill Sans MT" panose="020B0502020104020203" pitchFamily="34" charset="77"/>
              </a:rPr>
              <a:t>X-rays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1D9BED-4730-4EA2-DE0E-BB066CE5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ES" dirty="0"/>
              <a:t>Mapping the baryon distribution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251ADA-353C-918D-830C-324617271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87" y="4282337"/>
            <a:ext cx="2275310" cy="17968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D7848E-DFC0-3F5D-B624-9AA21FB65F28}"/>
              </a:ext>
            </a:extLst>
          </p:cNvPr>
          <p:cNvSpPr txBox="1"/>
          <p:nvPr/>
        </p:nvSpPr>
        <p:spPr>
          <a:xfrm>
            <a:off x="612648" y="5169450"/>
            <a:ext cx="3297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“missing baryon” problem:     most normal matter not in stars or galaxies or intracluster medium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2B391A-9421-3719-B312-BC34B7D9D926}"/>
              </a:ext>
            </a:extLst>
          </p:cNvPr>
          <p:cNvSpPr txBox="1"/>
          <p:nvPr/>
        </p:nvSpPr>
        <p:spPr>
          <a:xfrm>
            <a:off x="1069490" y="6131352"/>
            <a:ext cx="3502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C</a:t>
            </a:r>
            <a:r>
              <a:rPr lang="en-ES" dirty="0">
                <a:latin typeface="Garamond" panose="02020404030301010803" pitchFamily="18" charset="0"/>
              </a:rPr>
              <a:t>an be up to 15R</a:t>
            </a:r>
            <a:r>
              <a:rPr lang="en-ES" baseline="-25000" dirty="0">
                <a:latin typeface="Garamond" panose="02020404030301010803" pitchFamily="18" charset="0"/>
              </a:rPr>
              <a:t>vir</a:t>
            </a:r>
            <a:r>
              <a:rPr lang="en-ES" dirty="0">
                <a:latin typeface="Garamond" panose="02020404030301010803" pitchFamily="18" charset="0"/>
              </a:rPr>
              <a:t> until universal baryon fraction is reached </a:t>
            </a:r>
            <a:r>
              <a:rPr lang="en-GB" sz="1200" dirty="0">
                <a:latin typeface="Garamond" panose="02020404030301010803" pitchFamily="18" charset="0"/>
              </a:rPr>
              <a:t>Ayromlou+23</a:t>
            </a:r>
            <a:endParaRPr lang="en-ES" sz="1200" dirty="0">
              <a:latin typeface="Garamond" panose="02020404030301010803" pitchFamily="18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DC8DDCA-245B-C6DD-DAB2-7C914112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1072990"/>
            <a:ext cx="533400" cy="244476"/>
          </a:xfrm>
        </p:spPr>
        <p:txBody>
          <a:bodyPr>
            <a:normAutofit fontScale="85000" lnSpcReduction="20000"/>
          </a:bodyPr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2F91-6B84-1081-12D4-05049C41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04" y="228600"/>
            <a:ext cx="5305744" cy="990600"/>
          </a:xfrm>
        </p:spPr>
        <p:txBody>
          <a:bodyPr/>
          <a:lstStyle/>
          <a:p>
            <a:r>
              <a:rPr lang="en-ES" dirty="0"/>
              <a:t>Galaxy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36ED-D3A6-F84C-9249-9F40E57F0C4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ES" dirty="0"/>
              <a:t>CGM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CB65B-49E7-46A9-9882-C13BF8FA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1" y="-25657"/>
            <a:ext cx="3495273" cy="6858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97259D-DBE7-B2A2-68F3-9BFD3DBF327A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685327" y="2106592"/>
            <a:ext cx="2633378" cy="141896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79099-FCD3-ACA1-69E1-ED28EAF79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88" y="3512126"/>
            <a:ext cx="4177311" cy="3200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049B7B-A3A4-F5B9-B41C-DABEEB78DB0A}"/>
              </a:ext>
            </a:extLst>
          </p:cNvPr>
          <p:cNvSpPr txBox="1"/>
          <p:nvPr/>
        </p:nvSpPr>
        <p:spPr>
          <a:xfrm rot="16200000">
            <a:off x="3599402" y="4797665"/>
            <a:ext cx="2327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aramond"/>
                <a:cs typeface="Garamond"/>
              </a:rPr>
              <a:t>RM dispersion [rad/m</a:t>
            </a:r>
            <a:r>
              <a:rPr lang="en-US" baseline="30000" dirty="0">
                <a:latin typeface="Garamond"/>
                <a:cs typeface="Garamond"/>
              </a:rPr>
              <a:t>2</a:t>
            </a:r>
            <a:r>
              <a:rPr lang="en-US" dirty="0">
                <a:latin typeface="Garamond"/>
                <a:cs typeface="Garamond"/>
              </a:rPr>
              <a:t>]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1A24EF-E51E-F00F-D810-8D6D758A93B0}"/>
              </a:ext>
            </a:extLst>
          </p:cNvPr>
          <p:cNvSpPr/>
          <p:nvPr/>
        </p:nvSpPr>
        <p:spPr>
          <a:xfrm>
            <a:off x="4966688" y="3718082"/>
            <a:ext cx="1389413" cy="1264249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1F63D5-ADE3-CD35-09FA-FD4A55203E1A}"/>
              </a:ext>
            </a:extLst>
          </p:cNvPr>
          <p:cNvSpPr/>
          <p:nvPr/>
        </p:nvSpPr>
        <p:spPr>
          <a:xfrm>
            <a:off x="6220919" y="4300052"/>
            <a:ext cx="1798820" cy="1264249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A96BD-4299-D378-5403-02B7ED321E7B}"/>
              </a:ext>
            </a:extLst>
          </p:cNvPr>
          <p:cNvSpPr txBox="1"/>
          <p:nvPr/>
        </p:nvSpPr>
        <p:spPr>
          <a:xfrm>
            <a:off x="5276061" y="5629859"/>
            <a:ext cx="19527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Garamond"/>
                <a:cs typeface="Garamond"/>
              </a:rPr>
              <a:t>Extragalactic 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85966-59C3-DAC3-0FE6-590EBC2D8C7C}"/>
              </a:ext>
            </a:extLst>
          </p:cNvPr>
          <p:cNvSpPr txBox="1"/>
          <p:nvPr/>
        </p:nvSpPr>
        <p:spPr>
          <a:xfrm>
            <a:off x="5820969" y="6478736"/>
            <a:ext cx="28232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Garamond"/>
                <a:cs typeface="Garamond"/>
              </a:rPr>
              <a:t>Splashback</a:t>
            </a:r>
            <a:r>
              <a:rPr lang="en-US" dirty="0">
                <a:latin typeface="Garamond"/>
                <a:cs typeface="Garamond"/>
              </a:rPr>
              <a:t> radius (~1.5R</a:t>
            </a:r>
            <a:r>
              <a:rPr lang="en-US" baseline="-25000" dirty="0">
                <a:latin typeface="Garamond"/>
                <a:cs typeface="Garamond"/>
              </a:rPr>
              <a:t>virial</a:t>
            </a:r>
            <a:r>
              <a:rPr lang="en-US" dirty="0">
                <a:latin typeface="Garamond"/>
                <a:cs typeface="Garamond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78C679-2B9D-1429-4D24-BF4B094FC6FD}"/>
              </a:ext>
            </a:extLst>
          </p:cNvPr>
          <p:cNvSpPr txBox="1"/>
          <p:nvPr/>
        </p:nvSpPr>
        <p:spPr>
          <a:xfrm>
            <a:off x="5318705" y="3356283"/>
            <a:ext cx="10743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Garamond"/>
                <a:cs typeface="Garamond"/>
              </a:rPr>
              <a:t>Hot </a:t>
            </a:r>
            <a:r>
              <a:rPr lang="en-US" sz="1600" b="1" dirty="0" err="1">
                <a:solidFill>
                  <a:srgbClr val="92D050"/>
                </a:solidFill>
                <a:latin typeface="Garamond"/>
                <a:cs typeface="Garamond"/>
              </a:rPr>
              <a:t>IGrM</a:t>
            </a:r>
            <a:endParaRPr lang="en-US" sz="1600" b="1" dirty="0">
              <a:solidFill>
                <a:srgbClr val="92D050"/>
              </a:solidFill>
              <a:latin typeface="Garamond"/>
              <a:cs typeface="Garamon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BC408-3B90-35FB-78F5-B473EA0F346F}"/>
              </a:ext>
            </a:extLst>
          </p:cNvPr>
          <p:cNvSpPr txBox="1"/>
          <p:nvPr/>
        </p:nvSpPr>
        <p:spPr>
          <a:xfrm>
            <a:off x="6789940" y="3930348"/>
            <a:ext cx="8162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Garamond"/>
                <a:cs typeface="Garamond"/>
              </a:rPr>
              <a:t>WHIM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6697F5-4825-242A-CD31-59BA9469B6E4}"/>
              </a:ext>
            </a:extLst>
          </p:cNvPr>
          <p:cNvSpPr txBox="1"/>
          <p:nvPr/>
        </p:nvSpPr>
        <p:spPr>
          <a:xfrm>
            <a:off x="6850074" y="3334824"/>
            <a:ext cx="23060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/>
                <a:cs typeface="Garamond"/>
              </a:rPr>
              <a:t>Anderson, incl. O’Sullivan+24</a:t>
            </a:r>
          </a:p>
          <a:p>
            <a:r>
              <a:rPr lang="en-US" sz="1400" dirty="0">
                <a:latin typeface="Garamond"/>
                <a:cs typeface="Garamond"/>
              </a:rPr>
              <a:t>	(~20,000 RMs)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9DF50D-A365-1A69-A5C1-ADCFB72C82E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419109" y="3525560"/>
            <a:ext cx="2899596" cy="102329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06083C-72BE-5D6B-E385-71B380A62771}"/>
              </a:ext>
            </a:extLst>
          </p:cNvPr>
          <p:cNvCxnSpPr>
            <a:cxnSpLocks/>
          </p:cNvCxnSpPr>
          <p:nvPr/>
        </p:nvCxnSpPr>
        <p:spPr>
          <a:xfrm flipH="1" flipV="1">
            <a:off x="3252486" y="920364"/>
            <a:ext cx="3976354" cy="30099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6B56DD6-6470-ACD1-4828-3FDDE8D4FFEA}"/>
              </a:ext>
            </a:extLst>
          </p:cNvPr>
          <p:cNvSpPr txBox="1"/>
          <p:nvPr/>
        </p:nvSpPr>
        <p:spPr>
          <a:xfrm>
            <a:off x="-34969" y="647873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  <a:latin typeface="Garamond" panose="02020404030301010803" pitchFamily="18" charset="0"/>
              </a:rPr>
              <a:t>Simulation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B4816A-8289-9A6E-DC7D-FB7049EEBE1C}"/>
              </a:ext>
            </a:extLst>
          </p:cNvPr>
          <p:cNvSpPr txBox="1">
            <a:spLocks/>
          </p:cNvSpPr>
          <p:nvPr/>
        </p:nvSpPr>
        <p:spPr>
          <a:xfrm>
            <a:off x="3737965" y="1418692"/>
            <a:ext cx="5318262" cy="145102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ES" sz="1800" dirty="0"/>
              <a:t>Excess </a:t>
            </a:r>
            <a:r>
              <a:rPr lang="en-ES" sz="1800" dirty="0">
                <a:latin typeface="Symbol" pitchFamily="2" charset="2"/>
              </a:rPr>
              <a:t>s</a:t>
            </a:r>
            <a:r>
              <a:rPr lang="en-ES" sz="1800" baseline="-25000" dirty="0"/>
              <a:t>RM</a:t>
            </a:r>
            <a:r>
              <a:rPr lang="en-US" sz="1800" dirty="0"/>
              <a:t> </a:t>
            </a:r>
            <a:r>
              <a:rPr lang="en-ES" sz="1800" dirty="0"/>
              <a:t>from hot intragroup medium (IGrM) &amp; connecting filaments (WHIM) in </a:t>
            </a:r>
            <a:r>
              <a:rPr lang="en-ES" sz="1800" b="1" dirty="0"/>
              <a:t>55 nearby groups</a:t>
            </a:r>
          </a:p>
          <a:p>
            <a:r>
              <a:rPr lang="en-US" sz="1800" dirty="0" err="1"/>
              <a:t>Magnetised</a:t>
            </a:r>
            <a:r>
              <a:rPr lang="en-US" sz="1800" dirty="0"/>
              <a:t> thermal gas at interfaces of galaxy groups and the cosmic web: 0.1 &lt; </a:t>
            </a:r>
            <a:r>
              <a:rPr lang="en-US" sz="1800" dirty="0" err="1"/>
              <a:t>B</a:t>
            </a:r>
            <a:r>
              <a:rPr lang="en-US" sz="1800" baseline="-25000" dirty="0" err="1"/>
              <a:t>IGrM</a:t>
            </a:r>
            <a:r>
              <a:rPr lang="en-US" sz="1800" baseline="-25000" dirty="0"/>
              <a:t>/WHIM</a:t>
            </a:r>
            <a:r>
              <a:rPr lang="en-US" sz="1800" dirty="0"/>
              <a:t> [</a:t>
            </a:r>
            <a:r>
              <a:rPr lang="en-US" sz="1800" dirty="0" err="1">
                <a:latin typeface="Symbol" pitchFamily="2" charset="2"/>
              </a:rPr>
              <a:t>m</a:t>
            </a:r>
            <a:r>
              <a:rPr lang="en-US" sz="1800" dirty="0" err="1"/>
              <a:t>G</a:t>
            </a:r>
            <a:r>
              <a:rPr lang="en-US" sz="1800" dirty="0"/>
              <a:t>] &lt;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1BF797-87CE-CAE0-9EDA-13174F8E171B}"/>
              </a:ext>
            </a:extLst>
          </p:cNvPr>
          <p:cNvSpPr txBox="1"/>
          <p:nvPr/>
        </p:nvSpPr>
        <p:spPr>
          <a:xfrm>
            <a:off x="5885864" y="2916890"/>
            <a:ext cx="312938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ASKAP-POSSUM: cm RM Grid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5B95117E-582B-EA1A-CE59-081D52276302}"/>
              </a:ext>
            </a:extLst>
          </p:cNvPr>
          <p:cNvSpPr/>
          <p:nvPr/>
        </p:nvSpPr>
        <p:spPr>
          <a:xfrm rot="10800000" flipH="1" flipV="1">
            <a:off x="1287286" y="4260823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F46C6EBC-9C37-F5E9-0C00-52FA5EB70E07}"/>
              </a:ext>
            </a:extLst>
          </p:cNvPr>
          <p:cNvSpPr/>
          <p:nvPr/>
        </p:nvSpPr>
        <p:spPr>
          <a:xfrm rot="10800000" flipH="1" flipV="1">
            <a:off x="1237550" y="5373313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E9C93DF3-2DCE-0B31-8153-B29E4F7C80DB}"/>
              </a:ext>
            </a:extLst>
          </p:cNvPr>
          <p:cNvSpPr/>
          <p:nvPr/>
        </p:nvSpPr>
        <p:spPr>
          <a:xfrm rot="10800000" flipH="1" flipV="1">
            <a:off x="1036194" y="462439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EBA3B01-FA0A-4B96-D690-F0624A67089B}"/>
              </a:ext>
            </a:extLst>
          </p:cNvPr>
          <p:cNvSpPr/>
          <p:nvPr/>
        </p:nvSpPr>
        <p:spPr>
          <a:xfrm rot="10800000" flipH="1" flipV="1">
            <a:off x="1761399" y="4254823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C4C0553-B5DF-8806-7368-F68A59462E08}"/>
              </a:ext>
            </a:extLst>
          </p:cNvPr>
          <p:cNvSpPr/>
          <p:nvPr/>
        </p:nvSpPr>
        <p:spPr>
          <a:xfrm rot="10800000" flipH="1" flipV="1">
            <a:off x="1860091" y="4829395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9630CE9-7005-6327-69E0-A6D51524D931}"/>
              </a:ext>
            </a:extLst>
          </p:cNvPr>
          <p:cNvSpPr/>
          <p:nvPr/>
        </p:nvSpPr>
        <p:spPr>
          <a:xfrm rot="10800000" flipH="1" flipV="1">
            <a:off x="628340" y="494151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F6A93CF7-5912-18C6-103B-0A28B8307AD2}"/>
              </a:ext>
            </a:extLst>
          </p:cNvPr>
          <p:cNvSpPr/>
          <p:nvPr/>
        </p:nvSpPr>
        <p:spPr>
          <a:xfrm rot="10800000" flipH="1" flipV="1">
            <a:off x="1349971" y="5067634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ACE07E36-A108-2616-51F6-2E3975640C95}"/>
              </a:ext>
            </a:extLst>
          </p:cNvPr>
          <p:cNvSpPr/>
          <p:nvPr/>
        </p:nvSpPr>
        <p:spPr>
          <a:xfrm rot="10800000" flipH="1" flipV="1">
            <a:off x="2586634" y="4677531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F0356BC-56B3-5899-FA51-06A879655B32}"/>
              </a:ext>
            </a:extLst>
          </p:cNvPr>
          <p:cNvSpPr/>
          <p:nvPr/>
        </p:nvSpPr>
        <p:spPr>
          <a:xfrm rot="10800000" flipH="1" flipV="1">
            <a:off x="898415" y="5629542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408B346B-FEFA-428E-9566-B47981F748E1}"/>
              </a:ext>
            </a:extLst>
          </p:cNvPr>
          <p:cNvSpPr/>
          <p:nvPr/>
        </p:nvSpPr>
        <p:spPr>
          <a:xfrm rot="10800000" flipH="1" flipV="1">
            <a:off x="2635981" y="554015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15D4C902-B215-5618-B0BA-AAB4540C0D2E}"/>
              </a:ext>
            </a:extLst>
          </p:cNvPr>
          <p:cNvSpPr/>
          <p:nvPr/>
        </p:nvSpPr>
        <p:spPr>
          <a:xfrm rot="10800000" flipH="1" flipV="1">
            <a:off x="2033205" y="5418005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42D5A14-05E6-48F2-EFC2-6742A6B3D7D3}"/>
              </a:ext>
            </a:extLst>
          </p:cNvPr>
          <p:cNvSpPr/>
          <p:nvPr/>
        </p:nvSpPr>
        <p:spPr>
          <a:xfrm rot="10800000" flipH="1" flipV="1">
            <a:off x="1542740" y="585591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65EA1FE5-5200-6296-B380-36DAEAEA025F}"/>
              </a:ext>
            </a:extLst>
          </p:cNvPr>
          <p:cNvSpPr/>
          <p:nvPr/>
        </p:nvSpPr>
        <p:spPr>
          <a:xfrm rot="10800000" flipH="1" flipV="1">
            <a:off x="1695140" y="600831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90FA5A-CCC0-FC7C-5FFD-990E2671581D}"/>
              </a:ext>
            </a:extLst>
          </p:cNvPr>
          <p:cNvSpPr txBox="1"/>
          <p:nvPr/>
        </p:nvSpPr>
        <p:spPr>
          <a:xfrm>
            <a:off x="2363744" y="6155213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200" dirty="0">
                <a:solidFill>
                  <a:srgbClr val="FF0000"/>
                </a:solidFill>
                <a:latin typeface="Garamond" panose="02020404030301010803" pitchFamily="18" charset="0"/>
              </a:rPr>
              <a:t>~30 RMs/deg</a:t>
            </a:r>
            <a:r>
              <a:rPr lang="en-ES" sz="1200" baseline="30000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ES" sz="12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B239C4A8-6B33-E362-F861-75C45A6415B7}"/>
              </a:ext>
            </a:extLst>
          </p:cNvPr>
          <p:cNvSpPr/>
          <p:nvPr/>
        </p:nvSpPr>
        <p:spPr>
          <a:xfrm rot="10800000" flipH="1" flipV="1">
            <a:off x="622683" y="4170584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BDA8DCA0-C923-0326-4567-B447340461A0}"/>
              </a:ext>
            </a:extLst>
          </p:cNvPr>
          <p:cNvSpPr/>
          <p:nvPr/>
        </p:nvSpPr>
        <p:spPr>
          <a:xfrm rot="10800000" flipH="1" flipV="1">
            <a:off x="3162725" y="3970295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A232414A-30C0-FC1F-7F0D-687D92D3962A}"/>
              </a:ext>
            </a:extLst>
          </p:cNvPr>
          <p:cNvSpPr/>
          <p:nvPr/>
        </p:nvSpPr>
        <p:spPr>
          <a:xfrm rot="10800000" flipH="1" flipV="1">
            <a:off x="3010987" y="4530593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705531FF-65FA-C7AD-9F5D-9E1956252647}"/>
              </a:ext>
            </a:extLst>
          </p:cNvPr>
          <p:cNvSpPr/>
          <p:nvPr/>
        </p:nvSpPr>
        <p:spPr>
          <a:xfrm rot="10800000" flipH="1" flipV="1">
            <a:off x="249890" y="4158240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FC051F7-51DC-AE47-2711-BE31450D0AD5}"/>
              </a:ext>
            </a:extLst>
          </p:cNvPr>
          <p:cNvSpPr/>
          <p:nvPr/>
        </p:nvSpPr>
        <p:spPr>
          <a:xfrm rot="10800000" flipH="1" flipV="1">
            <a:off x="98485" y="5372327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B2AC5D08-4EB2-84A6-F882-2B5BBADBB844}"/>
              </a:ext>
            </a:extLst>
          </p:cNvPr>
          <p:cNvSpPr/>
          <p:nvPr/>
        </p:nvSpPr>
        <p:spPr>
          <a:xfrm rot="10800000" flipH="1" flipV="1">
            <a:off x="3203140" y="574341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BEC3D6C9-BB5F-886A-830A-3E8130E3DAB0}"/>
              </a:ext>
            </a:extLst>
          </p:cNvPr>
          <p:cNvSpPr/>
          <p:nvPr/>
        </p:nvSpPr>
        <p:spPr>
          <a:xfrm rot="10800000" flipH="1" flipV="1">
            <a:off x="3107706" y="5372328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F14E0C00-4979-9736-2A60-8B28E55BCF9B}"/>
              </a:ext>
            </a:extLst>
          </p:cNvPr>
          <p:cNvSpPr/>
          <p:nvPr/>
        </p:nvSpPr>
        <p:spPr>
          <a:xfrm rot="10800000" flipH="1" flipV="1">
            <a:off x="355567" y="5880840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27585E8F-E1C3-204B-04BC-FABAD2B47A52}"/>
              </a:ext>
            </a:extLst>
          </p:cNvPr>
          <p:cNvSpPr/>
          <p:nvPr/>
        </p:nvSpPr>
        <p:spPr>
          <a:xfrm rot="10800000" flipH="1" flipV="1">
            <a:off x="2407794" y="5995999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DE4690A9-8131-9DA4-3F67-107AECFAF176}"/>
              </a:ext>
            </a:extLst>
          </p:cNvPr>
          <p:cNvSpPr/>
          <p:nvPr/>
        </p:nvSpPr>
        <p:spPr>
          <a:xfrm rot="10800000" flipH="1" flipV="1">
            <a:off x="340960" y="4666753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C87E317A-736A-F8F1-E35C-E6D65717E129}"/>
              </a:ext>
            </a:extLst>
          </p:cNvPr>
          <p:cNvSpPr/>
          <p:nvPr/>
        </p:nvSpPr>
        <p:spPr>
          <a:xfrm rot="10800000" flipH="1" flipV="1">
            <a:off x="612648" y="6249022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0533EC5A-0296-47A8-F789-E5EFB4222DEC}"/>
              </a:ext>
            </a:extLst>
          </p:cNvPr>
          <p:cNvSpPr/>
          <p:nvPr/>
        </p:nvSpPr>
        <p:spPr>
          <a:xfrm rot="10800000" flipH="1" flipV="1">
            <a:off x="1361313" y="6445468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7AC4951-07BB-DAFE-9874-29253A0EFBE7}"/>
              </a:ext>
            </a:extLst>
          </p:cNvPr>
          <p:cNvSpPr/>
          <p:nvPr/>
        </p:nvSpPr>
        <p:spPr>
          <a:xfrm rot="10800000" flipH="1" flipV="1">
            <a:off x="2194697" y="6445468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1B8BE58F-B3F0-49B0-EA25-EC9F5CE1CAC0}"/>
              </a:ext>
            </a:extLst>
          </p:cNvPr>
          <p:cNvSpPr/>
          <p:nvPr/>
        </p:nvSpPr>
        <p:spPr>
          <a:xfrm rot="10800000" flipH="1" flipV="1">
            <a:off x="1983859" y="6623215"/>
            <a:ext cx="98692" cy="8938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901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2F91-6B84-1081-12D4-05049C41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682" y="228600"/>
            <a:ext cx="4965366" cy="990600"/>
          </a:xfrm>
        </p:spPr>
        <p:txBody>
          <a:bodyPr/>
          <a:lstStyle/>
          <a:p>
            <a:r>
              <a:rPr lang="en-ES" dirty="0"/>
              <a:t>Hot CGM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36ED-D3A6-F84C-9249-9F40E57F0C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37965" y="1418692"/>
            <a:ext cx="5318262" cy="1451025"/>
          </a:xfrm>
        </p:spPr>
        <p:txBody>
          <a:bodyPr>
            <a:normAutofit/>
          </a:bodyPr>
          <a:lstStyle/>
          <a:p>
            <a:r>
              <a:rPr lang="en-ES" sz="1800" dirty="0"/>
              <a:t>Excess </a:t>
            </a:r>
            <a:r>
              <a:rPr lang="en-ES" sz="1800" dirty="0">
                <a:latin typeface="Symbol" pitchFamily="2" charset="2"/>
              </a:rPr>
              <a:t>s</a:t>
            </a:r>
            <a:r>
              <a:rPr lang="en-ES" sz="1800" baseline="-25000" dirty="0"/>
              <a:t>RM</a:t>
            </a:r>
            <a:r>
              <a:rPr lang="en-ES" sz="1800" dirty="0"/>
              <a:t> </a:t>
            </a:r>
            <a:r>
              <a:rPr lang="en-US" sz="1800" dirty="0"/>
              <a:t>(3.7 ± 0.9 rad/m</a:t>
            </a:r>
            <a:r>
              <a:rPr lang="en-US" sz="1800" baseline="30000" dirty="0"/>
              <a:t>2</a:t>
            </a:r>
            <a:r>
              <a:rPr lang="en-US" sz="1800" dirty="0"/>
              <a:t>) </a:t>
            </a:r>
            <a:r>
              <a:rPr lang="en-ES" sz="1800" dirty="0"/>
              <a:t>from circumgalactic medium along minor axis of 183 nearby galaxies </a:t>
            </a:r>
          </a:p>
          <a:p>
            <a:r>
              <a:rPr lang="en-US" sz="1800" dirty="0"/>
              <a:t>Implies ~0.5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dirty="0" err="1"/>
              <a:t>G</a:t>
            </a:r>
            <a:r>
              <a:rPr lang="en-US" sz="1800" dirty="0"/>
              <a:t> for n</a:t>
            </a:r>
            <a:r>
              <a:rPr lang="en-US" sz="1800" baseline="-25000" dirty="0"/>
              <a:t>e</a:t>
            </a:r>
            <a:r>
              <a:rPr lang="en-US" sz="1800" dirty="0"/>
              <a:t> ~ 10</a:t>
            </a:r>
            <a:r>
              <a:rPr lang="en-US" sz="1800" baseline="30000" dirty="0"/>
              <a:t>-4</a:t>
            </a:r>
            <a:r>
              <a:rPr lang="en-US" sz="1800" dirty="0"/>
              <a:t> cm</a:t>
            </a:r>
            <a:r>
              <a:rPr lang="en-US" sz="1800" baseline="30000" dirty="0"/>
              <a:t>-3</a:t>
            </a:r>
            <a:r>
              <a:rPr lang="en-US" sz="1800" dirty="0"/>
              <a:t> at ~50 kpc</a:t>
            </a:r>
          </a:p>
          <a:p>
            <a:pPr lvl="3"/>
            <a:r>
              <a:rPr lang="en-US" sz="1600" dirty="0" err="1"/>
              <a:t>Magnetised</a:t>
            </a:r>
            <a:r>
              <a:rPr lang="en-US" sz="1600" dirty="0"/>
              <a:t> galaxy outflows </a:t>
            </a:r>
            <a:endParaRPr lang="en-ES" sz="1600" dirty="0"/>
          </a:p>
        </p:txBody>
      </p:sp>
      <p:pic>
        <p:nvPicPr>
          <p:cNvPr id="4" name="Picture 3" descr="Screen Shot 2023-05-11 at 12.44.41 PM.png">
            <a:extLst>
              <a:ext uri="{FF2B5EF4-FFF2-40B4-BE49-F238E27FC236}">
                <a16:creationId xmlns:a16="http://schemas.microsoft.com/office/drawing/2014/main" id="{B1B5BF05-844E-3CFF-430D-DE61EE206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64" y="3441015"/>
            <a:ext cx="3629736" cy="2699034"/>
          </a:xfrm>
          <a:prstGeom prst="rect">
            <a:avLst/>
          </a:prstGeom>
        </p:spPr>
      </p:pic>
      <p:pic>
        <p:nvPicPr>
          <p:cNvPr id="5" name="Picture 4" descr="Screen Shot 2023-05-11 at 12.45.19 PM.png">
            <a:extLst>
              <a:ext uri="{FF2B5EF4-FFF2-40B4-BE49-F238E27FC236}">
                <a16:creationId xmlns:a16="http://schemas.microsoft.com/office/drawing/2014/main" id="{299C4FD8-E6BC-2922-3CB0-179447B2C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64" y="5838091"/>
            <a:ext cx="1586863" cy="962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46152-78A2-C98F-0772-64E551E8255E}"/>
              </a:ext>
            </a:extLst>
          </p:cNvPr>
          <p:cNvSpPr txBox="1"/>
          <p:nvPr/>
        </p:nvSpPr>
        <p:spPr>
          <a:xfrm rot="16200000">
            <a:off x="4352369" y="4477061"/>
            <a:ext cx="244060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b="1" dirty="0">
                <a:latin typeface="Garamond"/>
                <a:cs typeface="Garamond"/>
              </a:rPr>
              <a:t>RM dispersion [rad/m</a:t>
            </a:r>
            <a:r>
              <a:rPr lang="en-US" sz="1700" b="1" baseline="30000" dirty="0">
                <a:latin typeface="Garamond"/>
                <a:cs typeface="Garamond"/>
              </a:rPr>
              <a:t>2</a:t>
            </a:r>
            <a:r>
              <a:rPr lang="en-US" sz="1700" b="1" dirty="0">
                <a:latin typeface="Garamond"/>
                <a:cs typeface="Garamond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917B6-05FC-4518-CCE9-2CD469F7464D}"/>
              </a:ext>
            </a:extLst>
          </p:cNvPr>
          <p:cNvSpPr txBox="1"/>
          <p:nvPr/>
        </p:nvSpPr>
        <p:spPr>
          <a:xfrm>
            <a:off x="6390162" y="5944527"/>
            <a:ext cx="21319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aramond"/>
                <a:cs typeface="Garamond"/>
              </a:rPr>
              <a:t>Azimuthal angle [</a:t>
            </a:r>
            <a:r>
              <a:rPr lang="en-US" sz="1600" b="1" dirty="0" err="1">
                <a:latin typeface="Garamond"/>
                <a:cs typeface="Garamond"/>
              </a:rPr>
              <a:t>deg</a:t>
            </a:r>
            <a:r>
              <a:rPr lang="en-US" sz="1600" b="1" dirty="0">
                <a:latin typeface="Garamond"/>
                <a:cs typeface="Garamond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CB65B-49E7-46A9-9882-C13BF8FAC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9" y="0"/>
            <a:ext cx="3495273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12B07A5-A3E7-A9E7-ED8A-8A3A5EA5B5D3}"/>
              </a:ext>
            </a:extLst>
          </p:cNvPr>
          <p:cNvSpPr/>
          <p:nvPr/>
        </p:nvSpPr>
        <p:spPr>
          <a:xfrm>
            <a:off x="1837292" y="4447642"/>
            <a:ext cx="277906" cy="2599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E4CC1D-F3B6-6C22-AF69-84EC8C67FD3F}"/>
              </a:ext>
            </a:extLst>
          </p:cNvPr>
          <p:cNvSpPr/>
          <p:nvPr/>
        </p:nvSpPr>
        <p:spPr>
          <a:xfrm>
            <a:off x="1837537" y="993949"/>
            <a:ext cx="277906" cy="2599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97259D-DBE7-B2A2-68F3-9BFD3DBF327A}"/>
              </a:ext>
            </a:extLst>
          </p:cNvPr>
          <p:cNvCxnSpPr>
            <a:cxnSpLocks/>
          </p:cNvCxnSpPr>
          <p:nvPr/>
        </p:nvCxnSpPr>
        <p:spPr>
          <a:xfrm flipH="1" flipV="1">
            <a:off x="2115198" y="1219200"/>
            <a:ext cx="3634445" cy="23225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9DF50D-A365-1A69-A5C1-ADCFB72C82E5}"/>
              </a:ext>
            </a:extLst>
          </p:cNvPr>
          <p:cNvCxnSpPr>
            <a:cxnSpLocks/>
          </p:cNvCxnSpPr>
          <p:nvPr/>
        </p:nvCxnSpPr>
        <p:spPr>
          <a:xfrm flipH="1">
            <a:off x="2115198" y="3541761"/>
            <a:ext cx="3634445" cy="9984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FBAC05-EC97-C4BF-F301-7233759519C7}"/>
              </a:ext>
            </a:extLst>
          </p:cNvPr>
          <p:cNvSpPr txBox="1"/>
          <p:nvPr/>
        </p:nvSpPr>
        <p:spPr>
          <a:xfrm>
            <a:off x="19470" y="6504102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  <a:latin typeface="Garamond" panose="02020404030301010803" pitchFamily="18" charset="0"/>
              </a:rPr>
              <a:t>Simulation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750F7-917E-FDBD-8290-AD45F659B431}"/>
              </a:ext>
            </a:extLst>
          </p:cNvPr>
          <p:cNvSpPr txBox="1"/>
          <p:nvPr/>
        </p:nvSpPr>
        <p:spPr>
          <a:xfrm>
            <a:off x="5952213" y="3611448"/>
            <a:ext cx="18043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aramond"/>
                <a:cs typeface="Garamond"/>
              </a:rPr>
              <a:t>Heesen</a:t>
            </a:r>
            <a:r>
              <a:rPr lang="en-US" sz="1400" dirty="0">
                <a:latin typeface="Garamond"/>
                <a:cs typeface="Garamond"/>
              </a:rPr>
              <a:t>, O’Sullivan+23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9342F6-77C2-FB3F-FC25-9A56FDB0EFD0}"/>
              </a:ext>
            </a:extLst>
          </p:cNvPr>
          <p:cNvSpPr/>
          <p:nvPr/>
        </p:nvSpPr>
        <p:spPr>
          <a:xfrm>
            <a:off x="6519027" y="6245079"/>
            <a:ext cx="2386486" cy="699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DC9BE3-09F1-A32A-B7B5-0692DAD22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84" y="4701209"/>
            <a:ext cx="1143000" cy="2127250"/>
          </a:xfrm>
          <a:prstGeom prst="rect">
            <a:avLst/>
          </a:prstGeom>
        </p:spPr>
      </p:pic>
      <p:pic>
        <p:nvPicPr>
          <p:cNvPr id="11266" name="Picture 2" descr="upload.wikimedia.org/wikipedia/commons/thumb/c/ce/...">
            <a:extLst>
              <a:ext uri="{FF2B5EF4-FFF2-40B4-BE49-F238E27FC236}">
                <a16:creationId xmlns:a16="http://schemas.microsoft.com/office/drawing/2014/main" id="{7F75A92F-C462-9AD5-EEDC-63218031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81" y="4206364"/>
            <a:ext cx="1341712" cy="105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158109-71B4-77D8-A308-82E95335A4C5}"/>
              </a:ext>
            </a:extLst>
          </p:cNvPr>
          <p:cNvSpPr txBox="1"/>
          <p:nvPr/>
        </p:nvSpPr>
        <p:spPr>
          <a:xfrm>
            <a:off x="3770503" y="497268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  <a:latin typeface="Garamond" panose="02020404030301010803" pitchFamily="18" charset="0"/>
              </a:rPr>
              <a:t>M82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2699A-FD9A-37A4-7EEE-BC8E69E1E424}"/>
              </a:ext>
            </a:extLst>
          </p:cNvPr>
          <p:cNvSpPr txBox="1"/>
          <p:nvPr/>
        </p:nvSpPr>
        <p:spPr>
          <a:xfrm>
            <a:off x="6854383" y="3059668"/>
            <a:ext cx="207608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dirty="0">
                <a:latin typeface="Garamond" panose="02020404030301010803" pitchFamily="18" charset="0"/>
              </a:rPr>
              <a:t>LOFAR: m RM Grid</a:t>
            </a:r>
          </a:p>
        </p:txBody>
      </p:sp>
    </p:spTree>
    <p:extLst>
      <p:ext uri="{BB962C8B-B14F-4D97-AF65-F5344CB8AC3E}">
        <p14:creationId xmlns:p14="http://schemas.microsoft.com/office/powerpoint/2010/main" val="24583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312323</TotalTime>
  <Words>1926</Words>
  <Application>Microsoft Macintosh PowerPoint</Application>
  <PresentationFormat>On-screen Show (4:3)</PresentationFormat>
  <Paragraphs>247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Garamond</vt:lpstr>
      <vt:lpstr>Gill Sans MT</vt:lpstr>
      <vt:lpstr>Lucida Grande</vt:lpstr>
      <vt:lpstr>Roboto</vt:lpstr>
      <vt:lpstr>Symbol</vt:lpstr>
      <vt:lpstr>Wingdings</vt:lpstr>
      <vt:lpstr>Wingdings 2</vt:lpstr>
      <vt:lpstr>Median</vt:lpstr>
      <vt:lpstr>The Magnetised Cosmic Web:  Joint RM and SZ Probes with AtLAST  Shane O’Sullivan Dpto de Física de la Tierra y Astrofísica &amp; IPARCOS-UCM Universidad Complutense de Madrid s.p.osullivan@ucm.es    </vt:lpstr>
      <vt:lpstr>Cosmic magnetic fields</vt:lpstr>
      <vt:lpstr>Magnetism with radio telescopes</vt:lpstr>
      <vt:lpstr>Motivation</vt:lpstr>
      <vt:lpstr>RM values in different environments</vt:lpstr>
      <vt:lpstr>Next generation of RM Grids</vt:lpstr>
      <vt:lpstr>Mapping the baryon distribution</vt:lpstr>
      <vt:lpstr>Galaxy groups</vt:lpstr>
      <vt:lpstr>Hot CGM</vt:lpstr>
      <vt:lpstr>Gas between galaxy clusters</vt:lpstr>
      <vt:lpstr>SLOW MHD simulation of the Shapley supercluster</vt:lpstr>
      <vt:lpstr>Probing cluster substructure with AtLAST</vt:lpstr>
      <vt:lpstr>Abell 3391-3395 cluster bridge</vt:lpstr>
      <vt:lpstr>Cluster bridges to filaments?</vt:lpstr>
      <vt:lpstr>Cosmic web filaments with AtLAST?</vt:lpstr>
      <vt:lpstr>Proto-clusters</vt:lpstr>
      <vt:lpstr>Summary</vt:lpstr>
      <vt:lpstr>Differences in simulation predictions</vt:lpstr>
    </vt:vector>
  </TitlesOfParts>
  <Company>University of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O'Sullivan</dc:creator>
  <cp:lastModifiedBy>Shane O'Sullivan</cp:lastModifiedBy>
  <cp:revision>3274</cp:revision>
  <dcterms:created xsi:type="dcterms:W3CDTF">2015-02-11T20:03:28Z</dcterms:created>
  <dcterms:modified xsi:type="dcterms:W3CDTF">2026-06-05T09:07:27Z</dcterms:modified>
</cp:coreProperties>
</file>