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77" r:id="rId2"/>
    <p:sldId id="2878" r:id="rId3"/>
    <p:sldId id="2883" r:id="rId4"/>
    <p:sldId id="2882" r:id="rId5"/>
    <p:sldId id="2881" r:id="rId6"/>
    <p:sldId id="2410" r:id="rId7"/>
    <p:sldId id="1804" r:id="rId8"/>
    <p:sldId id="1868" r:id="rId9"/>
    <p:sldId id="2589" r:id="rId10"/>
    <p:sldId id="264" r:id="rId11"/>
    <p:sldId id="2437" r:id="rId12"/>
    <p:sldId id="2439" r:id="rId13"/>
    <p:sldId id="2818" r:id="rId14"/>
    <p:sldId id="2875" r:id="rId15"/>
    <p:sldId id="1736" r:id="rId16"/>
    <p:sldId id="1755" r:id="rId17"/>
    <p:sldId id="2465" r:id="rId18"/>
    <p:sldId id="1739" r:id="rId19"/>
    <p:sldId id="1741" r:id="rId20"/>
    <p:sldId id="1732" r:id="rId21"/>
    <p:sldId id="2411" r:id="rId22"/>
    <p:sldId id="2790" r:id="rId23"/>
    <p:sldId id="2486" r:id="rId24"/>
    <p:sldId id="2871" r:id="rId25"/>
    <p:sldId id="2502" r:id="rId26"/>
    <p:sldId id="2872" r:id="rId27"/>
    <p:sldId id="2873" r:id="rId28"/>
    <p:sldId id="2876" r:id="rId29"/>
    <p:sldId id="2787" r:id="rId30"/>
    <p:sldId id="2884" r:id="rId31"/>
    <p:sldId id="2885" r:id="rId32"/>
    <p:sldId id="2870" r:id="rId33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 baseline="24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 baseline="24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 baseline="24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 baseline="24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 baseline="24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 baseline="24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 baseline="24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 baseline="24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 baseline="24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830"/>
  </p:normalViewPr>
  <p:slideViewPr>
    <p:cSldViewPr>
      <p:cViewPr varScale="1">
        <p:scale>
          <a:sx n="117" d="100"/>
          <a:sy n="117" d="100"/>
        </p:scale>
        <p:origin x="9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2DA846BB-64E6-F85F-89F5-093AE90610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01" tIns="49351" rIns="98701" bIns="49351" numCol="1" anchor="t" anchorCtr="0" compatLnSpc="1">
            <a:prstTxWarp prst="textNoShape">
              <a:avLst/>
            </a:prstTxWarp>
          </a:bodyPr>
          <a:lstStyle>
            <a:lvl1pPr defTabSz="987425">
              <a:defRPr sz="1200" baseline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6D380B4D-CA72-8B42-BAF9-762DBADDA79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01" tIns="49351" rIns="98701" bIns="49351" numCol="1" anchor="t" anchorCtr="0" compatLnSpc="1">
            <a:prstTxWarp prst="textNoShape">
              <a:avLst/>
            </a:prstTxWarp>
          </a:bodyPr>
          <a:lstStyle>
            <a:lvl1pPr algn="r" defTabSz="987425">
              <a:defRPr sz="1200" baseline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B2FD334A-6540-ABDD-BD7B-781A58DDB5A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01" tIns="49351" rIns="98701" bIns="49351" numCol="1" anchor="b" anchorCtr="0" compatLnSpc="1">
            <a:prstTxWarp prst="textNoShape">
              <a:avLst/>
            </a:prstTxWarp>
          </a:bodyPr>
          <a:lstStyle>
            <a:lvl1pPr defTabSz="987425">
              <a:defRPr sz="1200" baseline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0CB123A5-4D20-66E1-686A-3175632715C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01" tIns="49351" rIns="98701" bIns="49351" numCol="1" anchor="b" anchorCtr="0" compatLnSpc="1">
            <a:prstTxWarp prst="textNoShape">
              <a:avLst/>
            </a:prstTxWarp>
          </a:bodyPr>
          <a:lstStyle>
            <a:lvl1pPr algn="r" defTabSz="987425">
              <a:defRPr sz="1200" baseline="0"/>
            </a:lvl1pPr>
          </a:lstStyle>
          <a:p>
            <a:fld id="{E8932345-1425-C648-9751-DBD8E6AB434D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4CCAB0CB-D3BE-A410-CF83-18D94817E7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01" tIns="49351" rIns="98701" bIns="49351" numCol="1" anchor="t" anchorCtr="0" compatLnSpc="1">
            <a:prstTxWarp prst="textNoShape">
              <a:avLst/>
            </a:prstTxWarp>
          </a:bodyPr>
          <a:lstStyle>
            <a:lvl1pPr defTabSz="987425">
              <a:defRPr sz="1200" baseline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F2B8D90-207D-8591-73DE-3444D3BDFF1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0500" y="0"/>
            <a:ext cx="31210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01" tIns="49351" rIns="98701" bIns="49351" numCol="1" anchor="t" anchorCtr="0" compatLnSpc="1">
            <a:prstTxWarp prst="textNoShape">
              <a:avLst/>
            </a:prstTxWarp>
          </a:bodyPr>
          <a:lstStyle>
            <a:lvl1pPr algn="r" defTabSz="987425">
              <a:defRPr sz="1200" baseline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8F47FD57-DAB8-7443-9201-F718F5E8F8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55650"/>
            <a:ext cx="5143500" cy="3857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6C6A5122-18EF-2AC1-41A0-DBF096610DF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4865688"/>
            <a:ext cx="5200650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01" tIns="49351" rIns="98701" bIns="49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Klicken Sie, um die Formate des Vorlagentextes zu bearbeiten</a:t>
            </a:r>
          </a:p>
          <a:p>
            <a:pPr lvl="1"/>
            <a:r>
              <a:rPr lang="en-US" altLang="x-none" noProof="0"/>
              <a:t>Zweite Ebene</a:t>
            </a:r>
          </a:p>
          <a:p>
            <a:pPr lvl="2"/>
            <a:r>
              <a:rPr lang="en-US" altLang="x-none" noProof="0"/>
              <a:t>Dritte Ebene</a:t>
            </a:r>
          </a:p>
          <a:p>
            <a:pPr lvl="3"/>
            <a:r>
              <a:rPr lang="en-US" altLang="x-none" noProof="0"/>
              <a:t>Vierte Ebene</a:t>
            </a:r>
          </a:p>
          <a:p>
            <a:pPr lvl="4"/>
            <a:r>
              <a:rPr lang="en-US" altLang="x-none" noProof="0"/>
              <a:t>Fünfte Ebene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7F4307B1-B24E-91F6-937A-F876BE3561D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1375"/>
            <a:ext cx="30400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01" tIns="49351" rIns="98701" bIns="49351" numCol="1" anchor="b" anchorCtr="0" compatLnSpc="1">
            <a:prstTxWarp prst="textNoShape">
              <a:avLst/>
            </a:prstTxWarp>
          </a:bodyPr>
          <a:lstStyle>
            <a:lvl1pPr defTabSz="987425">
              <a:defRPr sz="1200" baseline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6633AC23-EE79-72A3-25AB-D19BA093C3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0500" y="9731375"/>
            <a:ext cx="31210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01" tIns="49351" rIns="98701" bIns="49351" numCol="1" anchor="b" anchorCtr="0" compatLnSpc="1">
            <a:prstTxWarp prst="textNoShape">
              <a:avLst/>
            </a:prstTxWarp>
          </a:bodyPr>
          <a:lstStyle>
            <a:lvl1pPr algn="r" defTabSz="987425">
              <a:defRPr sz="1200" baseline="0"/>
            </a:lvl1pPr>
          </a:lstStyle>
          <a:p>
            <a:fld id="{ABEBDE49-4C08-4B4D-B033-53B7E3D1F5C4}" type="slidenum">
              <a:rPr lang="en-US" altLang="de-ES"/>
              <a:pPr/>
              <a:t>‹Nr.›</a:t>
            </a:fld>
            <a:endParaRPr lang="en-US" altLang="de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EB93E-6CDC-9AA2-BF55-6E4151776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FA01BD-C8A0-4858-7C1E-A39727FC5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638CE-5F44-857D-7944-76D255F5A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833BE-4050-677A-4504-3DB101212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98349-F1E8-9B42-B076-F1BF787317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6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479E2-71A6-AC2B-501C-5BF8A7718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E75FE-7DE1-1971-6129-7AFB9728C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BE2105-A964-3B4A-7975-5551E02840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B0D9A-75B9-31DD-2656-8B9A82FE5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98349-F1E8-9B42-B076-F1BF787317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4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9EBCBB66-AF29-3A88-D720-870BC5CFBC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B4E078BC-7C9C-836A-E8A1-538365D44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de-ES">
                <a:ea typeface="ＭＳ Ｐゴシック" panose="020B0600070205080204" pitchFamily="34" charset="-128"/>
              </a:rPr>
              <a:t>Read Narayanan ea 2010 paper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98D62051-4901-8E24-75CE-DE92E2555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87425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87425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87425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87425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A47DF74-EF6C-4844-A68D-AF6455297963}" type="slidenum">
              <a:rPr lang="de-DE" altLang="de-ES" sz="1200" baseline="0"/>
              <a:pPr/>
              <a:t>7</a:t>
            </a:fld>
            <a:endParaRPr lang="de-DE" altLang="de-ES" sz="1200" baseline="0"/>
          </a:p>
        </p:txBody>
      </p:sp>
    </p:spTree>
    <p:extLst>
      <p:ext uri="{BB962C8B-B14F-4D97-AF65-F5344CB8AC3E}">
        <p14:creationId xmlns:p14="http://schemas.microsoft.com/office/powerpoint/2010/main" val="394265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B51702D6-F7E2-8A68-C3B9-1BCB30F92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97CBBE80-2CB0-B1F7-E9A4-809F010A5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>
              <a:ea typeface="ＭＳ Ｐゴシック" panose="020B0600070205080204" pitchFamily="34" charset="-128"/>
            </a:endParaRPr>
          </a:p>
          <a:p>
            <a:r>
              <a:rPr lang="en-US" altLang="de-DE">
                <a:ea typeface="ＭＳ Ｐゴシック" panose="020B0600070205080204" pitchFamily="34" charset="-128"/>
              </a:rPr>
              <a:t>HzRG signpost for cluster formation</a:t>
            </a:r>
          </a:p>
          <a:p>
            <a:r>
              <a:rPr lang="en-US" altLang="de-DE">
                <a:ea typeface="ＭＳ Ｐゴシック" panose="020B0600070205080204" pitchFamily="34" charset="-128"/>
              </a:rPr>
              <a:t>HzRG is beacon and dusty starbursts as traces  of filamentary structures</a:t>
            </a:r>
          </a:p>
          <a:p>
            <a:r>
              <a:rPr lang="en-US" altLang="de-DE">
                <a:ea typeface="ＭＳ Ｐゴシック" panose="020B0600070205080204" pitchFamily="34" charset="-128"/>
              </a:rPr>
              <a:t>Red sequence as well there</a:t>
            </a:r>
          </a:p>
          <a:p>
            <a:r>
              <a:rPr lang="en-US" altLang="de-DE">
                <a:ea typeface="ＭＳ Ｐゴシック" panose="020B0600070205080204" pitchFamily="34" charset="-128"/>
              </a:rPr>
              <a:t>Solid: HAE</a:t>
            </a:r>
          </a:p>
          <a:p>
            <a:r>
              <a:rPr lang="en-US" altLang="de-DE">
                <a:ea typeface="ＭＳ Ｐゴシック" panose="020B0600070205080204" pitchFamily="34" charset="-128"/>
              </a:rPr>
              <a:t>Dotted: LAE (shaded in ISAAC field)</a:t>
            </a:r>
          </a:p>
          <a:p>
            <a:r>
              <a:rPr lang="en-US" altLang="de-DE">
                <a:ea typeface="ＭＳ Ｐゴシック" panose="020B0600070205080204" pitchFamily="34" charset="-128"/>
              </a:rPr>
              <a:t>Eight times larger area than SCUBA</a:t>
            </a: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8018954-6637-0A3F-E513-C9BCA2394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87425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87425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87425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87425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680F4CD-3A50-254A-9DEE-636CD6D224DE}" type="slidenum">
              <a:rPr lang="en-US" altLang="de-DE" sz="1200" baseline="0"/>
              <a:pPr/>
              <a:t>12</a:t>
            </a:fld>
            <a:endParaRPr lang="en-US" altLang="de-DE" sz="1200" baseline="0"/>
          </a:p>
        </p:txBody>
      </p:sp>
    </p:spTree>
    <p:extLst>
      <p:ext uri="{BB962C8B-B14F-4D97-AF65-F5344CB8AC3E}">
        <p14:creationId xmlns:p14="http://schemas.microsoft.com/office/powerpoint/2010/main" val="96276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4B8574-A80D-2379-C578-725B84E5A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EDBE97-3660-D9A2-E4FF-B446EB3CB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605613-70B2-2FDF-759B-FD10078EB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FF8F5-1882-7148-AF5D-E481BBDBC836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2883489029"/>
      </p:ext>
    </p:extLst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74F55A-778C-C8F0-8335-433E95E08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B7788D-0489-86F9-6BE2-6492C098EE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3A0D92-99A7-F8EE-02EA-C5333A8B7D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2F592-CD09-4F4A-8695-6CFB936286EA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1652759240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7DC7F4-5E06-4B2C-2A63-B4D4B5AD2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60D6A0-E70E-E6AD-DA03-777B8FB271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81B48C-26CB-FECD-85D0-A1DD5E4D1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C5AA7-14DF-BB43-BF44-0D189570DD2A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3058951918"/>
      </p:ext>
    </p:extLst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09FACC8-E520-EBFD-859F-C9BB77C8F9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8B2170-524E-BDE9-28D8-54931D404A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C5A823-B041-45BF-B734-866504A61D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D76FF-E179-C847-BD97-D5871975A6B9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639625557"/>
      </p:ext>
    </p:extLst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00B94-A6EB-E987-6C07-4BBCFC5FB0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0C071A-5F14-95F1-BA8A-ACFB78471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575028-0B99-481C-4B54-6A9FBDDE4F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D719E-616C-3B43-BD08-53AB3F43BB9B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699880558"/>
      </p:ext>
    </p:extLst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>
            <a:extLst>
              <a:ext uri="{FF2B5EF4-FFF2-40B4-BE49-F238E27FC236}">
                <a16:creationId xmlns:a16="http://schemas.microsoft.com/office/drawing/2014/main" id="{BED331DD-8EFB-29A6-7C9A-0851F70E363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F04264-FE50-DC4E-8C38-3DEAFB8E078D}" type="slidenum">
              <a:rPr lang="de-ES" altLang="de-ES"/>
              <a:pPr/>
              <a:t>‹Nr.›</a:t>
            </a:fld>
            <a:endParaRPr lang="de-ES" altLang="de-ES"/>
          </a:p>
        </p:txBody>
      </p:sp>
    </p:spTree>
    <p:extLst>
      <p:ext uri="{BB962C8B-B14F-4D97-AF65-F5344CB8AC3E}">
        <p14:creationId xmlns:p14="http://schemas.microsoft.com/office/powerpoint/2010/main" val="393104591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D8E5D7D-1450-44C6-00B3-0B250A4A6D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25347659-C99C-3122-2CA2-EF6D3BFC1D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38298BD0-5E47-DA4C-B227-EF7FCBD16D51}" type="slidenum">
              <a:rPr lang="en-AU" altLang="de-ES"/>
              <a:pPr/>
              <a:t>‹Nr.›</a:t>
            </a:fld>
            <a:r>
              <a:rPr lang="en-AU" altLang="de-ES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006537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D9080-ECC2-CC1B-0933-820A6D90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0B51-C61F-644E-A7D3-93DE1CA5E257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B65EF-08FF-D0CC-AB65-2A157D52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1AE5E-5697-ADB8-963F-86277D59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CFCA-9F12-0D4D-80B5-DD692D51A188}" type="slidenum">
              <a:rPr lang="en-GB" smtClean="0"/>
              <a:t>‹Nr.›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4F361-BD4B-0FAD-AA33-63DBB438E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075" r="2760" b="47851"/>
          <a:stretch/>
        </p:blipFill>
        <p:spPr>
          <a:xfrm>
            <a:off x="0" y="5113555"/>
            <a:ext cx="9144000" cy="17444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6AA7F0F-9A67-7136-A64D-CB6CB3C2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6655AA-0D2F-5567-003D-A78C6ECFE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2" name="Picture 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B4252A1D-C084-8CCF-20FD-C9BDFDEC1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54" y="6005176"/>
            <a:ext cx="2847110" cy="84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0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AB8CFA-F445-2743-FB0F-F83743CE3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65DA21-F08F-DCD0-0A9F-32CBDB615E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6BC974-AD8B-0C0E-66A8-9BEB69EC82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E54F1D-50A4-BC43-8D0B-675D824B0E44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1179539481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4BED58-10E4-5490-FCF3-EB739798B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6B8AF9-3E2B-9D5A-162C-969A740099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5E21C3-6F02-E8C0-CBC3-D890931ED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2E150-A212-8948-8D8C-F037A3609E71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3214379912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F313A4-5510-D2FA-FDAA-53AA624EC6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67EA0C-2F0F-5A22-243C-0C47C26F10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90410-FFD1-D616-A410-0218A98AAB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E3A01-BCBB-6A4E-99DB-FE67C9F678F0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1437575128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7D55D3-CC4A-36CE-A854-BE827FE93F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70DA3F4-CA6A-1D57-129D-7324D3FF2A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1A364C9-6B45-9FDF-898F-A3AE09C313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853BF-0230-AB41-BCE4-5EF5166CD3F1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961621069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4B4A99-EA4F-9BE1-40CB-45EBB2C457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DF662B-DF4C-FCCF-39E8-A018E7057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A8D6CDF-F02E-B0A9-A4D5-CE37561DF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1A960C-D9E1-C849-AABD-98248BDC9A26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3791966456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B814765-94BD-F366-A3F5-94CC581716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F24E96-8974-D28E-5E64-5B76A52011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655745-275C-12B3-2C8B-126B849A1D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768ED4-41E7-3A47-B781-07A608055BA4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711488655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4C1789-97B5-9877-5B31-27A905D63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5E56F-4993-4B45-D5DF-C67E31CD0D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DE7EE4-6890-0CE0-09D9-B4F7E2888A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1FA84-B709-BC4B-82D0-0A1F145F5D06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2178507248"/>
      </p:ext>
    </p:extLst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D46FD5-1B2F-F2F4-C61B-B985870AEF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84450-4CA6-8B42-243B-8BC7C97F3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52E76D-C893-D36C-AA82-8B2C4CC767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C0426-9FFC-F240-A12E-40A154E00D0C}" type="slidenum">
              <a:rPr lang="en-US" altLang="de-ES"/>
              <a:pPr/>
              <a:t>‹Nr.›</a:t>
            </a:fld>
            <a:endParaRPr lang="en-US" altLang="de-ES"/>
          </a:p>
        </p:txBody>
      </p:sp>
    </p:spTree>
    <p:extLst>
      <p:ext uri="{BB962C8B-B14F-4D97-AF65-F5344CB8AC3E}">
        <p14:creationId xmlns:p14="http://schemas.microsoft.com/office/powerpoint/2010/main" val="839237838"/>
      </p:ext>
    </p:extLst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60C1CF7-0D9D-B688-04E6-1E41DC71E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ES"/>
              <a:t>Hier klicken, um Master-Titelformat zu bearbeiten.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736A479-494C-C808-AFEF-61759FB1A1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ES"/>
              <a:t>Hier klicken, um Master-Textformat zu bearbeiten.</a:t>
            </a:r>
          </a:p>
          <a:p>
            <a:pPr lvl="1"/>
            <a:r>
              <a:rPr lang="en-US" altLang="de-ES"/>
              <a:t>Zweite Ebene</a:t>
            </a:r>
          </a:p>
          <a:p>
            <a:pPr lvl="2"/>
            <a:r>
              <a:rPr lang="en-US" altLang="de-ES"/>
              <a:t>Dritte Ebene</a:t>
            </a:r>
          </a:p>
          <a:p>
            <a:pPr lvl="3"/>
            <a:r>
              <a:rPr lang="en-US" altLang="de-ES"/>
              <a:t>Vierte Ebene</a:t>
            </a:r>
          </a:p>
          <a:p>
            <a:pPr lvl="4"/>
            <a:r>
              <a:rPr lang="en-US" altLang="de-ES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633B8D8-6DDF-DFE5-AE93-C2A8F2ABE70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684B637-19A3-1711-5013-55D541D638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499098-8583-58B8-2587-F5AF4F3B4F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A1960E9F-7987-3947-B3C2-FC2A03B65FCA}" type="slidenum">
              <a:rPr lang="en-US" altLang="de-ES"/>
              <a:pPr/>
              <a:t>‹Nr.›</a:t>
            </a:fld>
            <a:endParaRPr lang="en-US" altLang="de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</p:sldLayoutIdLst>
  <p:transition>
    <p:push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ui.adsabs.harvard.edu/abs/2024MNRAS.527.8950C/abstract" TargetMode="Externa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C89F-2E47-D542-D9F7-3683937E9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 4" descr="eso1431a.jpg">
            <a:extLst>
              <a:ext uri="{FF2B5EF4-FFF2-40B4-BE49-F238E27FC236}">
                <a16:creationId xmlns:a16="http://schemas.microsoft.com/office/drawing/2014/main" id="{C02166FC-1CCF-4BAE-B5A0-D9A8744E2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r="15299"/>
          <a:stretch/>
        </p:blipFill>
        <p:spPr bwMode="auto">
          <a:xfrm>
            <a:off x="0" y="-27384"/>
            <a:ext cx="9150983" cy="700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4">
            <a:extLst>
              <a:ext uri="{FF2B5EF4-FFF2-40B4-BE49-F238E27FC236}">
                <a16:creationId xmlns:a16="http://schemas.microsoft.com/office/drawing/2014/main" id="{01F93C69-1A15-5059-3A88-87836816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871243"/>
            <a:ext cx="4791075" cy="862013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ES" sz="2600" b="1" i="1" baseline="0" dirty="0">
                <a:solidFill>
                  <a:srgbClr val="000000"/>
                </a:solidFill>
              </a:rPr>
              <a:t>Helmut </a:t>
            </a:r>
            <a:r>
              <a:rPr lang="en-US" altLang="de-ES" sz="2600" b="1" i="1" baseline="0" dirty="0" err="1">
                <a:solidFill>
                  <a:srgbClr val="000000"/>
                </a:solidFill>
              </a:rPr>
              <a:t>Dannerbauer</a:t>
            </a:r>
            <a:r>
              <a:rPr lang="en-US" altLang="de-ES" sz="2600" b="1" i="1" baseline="0" dirty="0">
                <a:solidFill>
                  <a:srgbClr val="000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de-ES" sz="2400" b="1" i="1" baseline="0" dirty="0">
                <a:solidFill>
                  <a:srgbClr val="000000"/>
                </a:solidFill>
              </a:rPr>
              <a:t>Instituto de </a:t>
            </a:r>
            <a:r>
              <a:rPr lang="en-US" altLang="de-ES" sz="2400" b="1" i="1" baseline="0" dirty="0" err="1">
                <a:solidFill>
                  <a:srgbClr val="000000"/>
                </a:solidFill>
              </a:rPr>
              <a:t>Astrofísicas</a:t>
            </a:r>
            <a:r>
              <a:rPr lang="en-US" altLang="de-ES" sz="2400" b="1" i="1" baseline="0" dirty="0">
                <a:solidFill>
                  <a:srgbClr val="000000"/>
                </a:solidFill>
              </a:rPr>
              <a:t> de Canarias</a:t>
            </a:r>
          </a:p>
        </p:txBody>
      </p:sp>
      <p:pic>
        <p:nvPicPr>
          <p:cNvPr id="19459" name="Bild 10">
            <a:extLst>
              <a:ext uri="{FF2B5EF4-FFF2-40B4-BE49-F238E27FC236}">
                <a16:creationId xmlns:a16="http://schemas.microsoft.com/office/drawing/2014/main" id="{FAAA0C1F-7BE0-2F97-A3C4-F26CAC2D5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4" y="40804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2">
            <a:extLst>
              <a:ext uri="{FF2B5EF4-FFF2-40B4-BE49-F238E27FC236}">
                <a16:creationId xmlns:a16="http://schemas.microsoft.com/office/drawing/2014/main" id="{5E0ADBB1-7CC6-B451-0657-BBC6AF684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92" y="441103"/>
            <a:ext cx="9099550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de-ES" sz="3300" b="1" i="1" baseline="0" dirty="0">
                <a:solidFill>
                  <a:schemeClr val="bg1"/>
                </a:solidFill>
              </a:rPr>
              <a:t>Extended Molecular Gas</a:t>
            </a:r>
            <a:r>
              <a:rPr lang="de-ES" sz="3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ES" sz="3300" b="1" i="1" baseline="0" dirty="0">
                <a:solidFill>
                  <a:schemeClr val="bg1"/>
                </a:solidFill>
              </a:rPr>
              <a:t>in Protoclusters: </a:t>
            </a:r>
          </a:p>
          <a:p>
            <a:pPr algn="ctr">
              <a:spcBef>
                <a:spcPct val="0"/>
              </a:spcBef>
              <a:buNone/>
            </a:pPr>
            <a:r>
              <a:rPr lang="de-ES" sz="3300" b="1" i="1" baseline="0" dirty="0">
                <a:solidFill>
                  <a:schemeClr val="bg1"/>
                </a:solidFill>
              </a:rPr>
              <a:t>A Science Case for AtLAST</a:t>
            </a:r>
            <a:r>
              <a:rPr lang="de-DE" altLang="de-ES" sz="3400" b="1" i="1" baseline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88BE2EB-8F8C-4FE6-11C6-A5673D530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72" y="6538784"/>
            <a:ext cx="2130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1800" b="1" baseline="0" dirty="0">
                <a:solidFill>
                  <a:schemeClr val="bg1"/>
                </a:solidFill>
              </a:rPr>
              <a:t>@ESO/Kornmesser</a:t>
            </a:r>
          </a:p>
        </p:txBody>
      </p:sp>
      <p:pic>
        <p:nvPicPr>
          <p:cNvPr id="3" name="Picture 4" descr="ttp://www.ull.es/Public/images/wull/logo.gif">
            <a:extLst>
              <a:ext uri="{FF2B5EF4-FFF2-40B4-BE49-F238E27FC236}">
                <a16:creationId xmlns:a16="http://schemas.microsoft.com/office/drawing/2014/main" id="{15D4C7A1-F0EB-8669-F955-3187F9082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6028" r="6587" b="7428"/>
          <a:stretch>
            <a:fillRect/>
          </a:stretch>
        </p:blipFill>
        <p:spPr bwMode="auto">
          <a:xfrm>
            <a:off x="7668344" y="75605"/>
            <a:ext cx="13922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1">
            <a:extLst>
              <a:ext uri="{FF2B5EF4-FFF2-40B4-BE49-F238E27FC236}">
                <a16:creationId xmlns:a16="http://schemas.microsoft.com/office/drawing/2014/main" id="{566F5D44-CA82-AFCF-9B75-DBC9CEB53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4" y="5877272"/>
            <a:ext cx="338455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2">
            <a:extLst>
              <a:ext uri="{FF2B5EF4-FFF2-40B4-BE49-F238E27FC236}">
                <a16:creationId xmlns:a16="http://schemas.microsoft.com/office/drawing/2014/main" id="{BE97FE8F-6F2D-24CF-A996-D96458C4F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75" y="5877273"/>
            <a:ext cx="1079500" cy="8620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98AD3FD-C63A-01EB-6455-00A44306F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56792"/>
            <a:ext cx="2448273" cy="3308459"/>
          </a:xfrm>
          <a:prstGeom prst="rect">
            <a:avLst/>
          </a:prstGeom>
        </p:spPr>
      </p:pic>
      <p:pic>
        <p:nvPicPr>
          <p:cNvPr id="6" name="Picture 4" descr="ATCA.jpg">
            <a:extLst>
              <a:ext uri="{FF2B5EF4-FFF2-40B4-BE49-F238E27FC236}">
                <a16:creationId xmlns:a16="http://schemas.microsoft.com/office/drawing/2014/main" id="{90F7B4DA-D6D4-7F55-8772-253656680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/>
          <a:stretch>
            <a:fillRect/>
          </a:stretch>
        </p:blipFill>
        <p:spPr bwMode="auto">
          <a:xfrm>
            <a:off x="6156176" y="1484784"/>
            <a:ext cx="2373313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10720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DBB89A0-465A-7C1B-372F-E9D0F0813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4704"/>
            <a:ext cx="91440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ES" sz="2500" b="1" baseline="0" dirty="0"/>
              <a:t>large field of view &gt; deg2</a:t>
            </a:r>
          </a:p>
          <a:p>
            <a:pPr>
              <a:spcBef>
                <a:spcPct val="0"/>
              </a:spcBef>
            </a:pPr>
            <a:endParaRPr lang="en-US" altLang="de-ES" sz="2500" b="1" baseline="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de-ES" sz="2500" b="1" baseline="0" dirty="0"/>
              <a:t>multi-object spectroscopy (crowded field)</a:t>
            </a:r>
          </a:p>
          <a:p>
            <a:pPr>
              <a:spcBef>
                <a:spcPct val="0"/>
              </a:spcBef>
            </a:pPr>
            <a:endParaRPr lang="en-US" altLang="de-ES" sz="2500" b="1" baseline="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de-ES" sz="2500" b="1" baseline="0" dirty="0"/>
              <a:t>(sub)mm IFU</a:t>
            </a:r>
          </a:p>
          <a:p>
            <a:pPr>
              <a:spcBef>
                <a:spcPct val="0"/>
              </a:spcBef>
            </a:pPr>
            <a:endParaRPr lang="en-US" altLang="de-ES" sz="2500" b="1" baseline="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de-ES" sz="2500" b="1" baseline="0" dirty="0"/>
              <a:t>simultaneous multi-band continuum imaging</a:t>
            </a:r>
          </a:p>
          <a:p>
            <a:pPr>
              <a:spcBef>
                <a:spcPct val="0"/>
              </a:spcBef>
            </a:pPr>
            <a:endParaRPr lang="en-US" altLang="de-ES" sz="2500" b="1" baseline="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de-ES" sz="2500" b="1" baseline="0" dirty="0" err="1"/>
              <a:t>sensititve</a:t>
            </a:r>
            <a:r>
              <a:rPr lang="en-US" altLang="de-ES" sz="2500" b="1" baseline="0" dirty="0"/>
              <a:t> to low-surface brightness emission</a:t>
            </a:r>
          </a:p>
          <a:p>
            <a:pPr>
              <a:spcBef>
                <a:spcPct val="0"/>
              </a:spcBef>
            </a:pPr>
            <a:endParaRPr lang="en-US" altLang="de-ES" sz="2500" b="1" baseline="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de-ES" sz="2500" b="1" baseline="0" dirty="0" err="1"/>
              <a:t>Sunyaev-Zeldocvic’h</a:t>
            </a:r>
            <a:r>
              <a:rPr lang="en-US" altLang="de-ES" sz="2500" b="1" baseline="0" dirty="0"/>
              <a:t> effect detection beyond z=2</a:t>
            </a:r>
          </a:p>
          <a:p>
            <a:pPr>
              <a:spcBef>
                <a:spcPct val="0"/>
              </a:spcBef>
              <a:buNone/>
            </a:pPr>
            <a:endParaRPr lang="en-US" altLang="de-ES" sz="2500" b="1" baseline="0" dirty="0">
              <a:solidFill>
                <a:srgbClr val="0070C0"/>
              </a:solidFill>
            </a:endParaRPr>
          </a:p>
        </p:txBody>
      </p:sp>
      <p:grpSp>
        <p:nvGrpSpPr>
          <p:cNvPr id="3" name="Gruppierung 5">
            <a:extLst>
              <a:ext uri="{FF2B5EF4-FFF2-40B4-BE49-F238E27FC236}">
                <a16:creationId xmlns:a16="http://schemas.microsoft.com/office/drawing/2014/main" id="{18F33659-F0FC-7088-62EC-B4D5ABBDA10D}"/>
              </a:ext>
            </a:extLst>
          </p:cNvPr>
          <p:cNvGrpSpPr>
            <a:grpSpLocks/>
          </p:cNvGrpSpPr>
          <p:nvPr/>
        </p:nvGrpSpPr>
        <p:grpSpPr bwMode="auto">
          <a:xfrm>
            <a:off x="6588125" y="764605"/>
            <a:ext cx="2555875" cy="2592387"/>
            <a:chOff x="1979712" y="4005064"/>
            <a:chExt cx="2143125" cy="2143125"/>
          </a:xfrm>
        </p:grpSpPr>
        <p:pic>
          <p:nvPicPr>
            <p:cNvPr id="4" name="Picture 2" descr="ildergebnis für gift symbol">
              <a:extLst>
                <a:ext uri="{FF2B5EF4-FFF2-40B4-BE49-F238E27FC236}">
                  <a16:creationId xmlns:a16="http://schemas.microsoft.com/office/drawing/2014/main" id="{F29371E6-B8D1-F94B-EE5B-74AF9E757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4005064"/>
              <a:ext cx="2143125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atlast.pbworks.com/f/1535708351/atlast%20logo.png">
              <a:extLst>
                <a:ext uri="{FF2B5EF4-FFF2-40B4-BE49-F238E27FC236}">
                  <a16:creationId xmlns:a16="http://schemas.microsoft.com/office/drawing/2014/main" id="{5C48D086-37AF-9426-353C-24B5381A4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004" y="4486664"/>
              <a:ext cx="1584176" cy="1606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2">
            <a:extLst>
              <a:ext uri="{FF2B5EF4-FFF2-40B4-BE49-F238E27FC236}">
                <a16:creationId xmlns:a16="http://schemas.microsoft.com/office/drawing/2014/main" id="{1CE2DFF6-E7E1-EA1D-1F94-3A9F43FC6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de-DE" altLang="de-ES" sz="34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Helmut´s</a:t>
            </a:r>
            <a:r>
              <a:rPr lang="de-DE" altLang="de-ES" sz="34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ES" sz="34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Wish</a:t>
            </a:r>
            <a:r>
              <a:rPr lang="de-DE" altLang="de-ES" sz="34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List</a:t>
            </a:r>
            <a:endParaRPr lang="de-DE" altLang="de-ES" sz="3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7727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C68975-B382-8344-A0D7-CCDD5FC087D3}"/>
              </a:ext>
            </a:extLst>
          </p:cNvPr>
          <p:cNvSpPr/>
          <p:nvPr/>
        </p:nvSpPr>
        <p:spPr>
          <a:xfrm>
            <a:off x="0" y="5983288"/>
            <a:ext cx="9144000" cy="908050"/>
          </a:xfrm>
          <a:prstGeom prst="rect">
            <a:avLst/>
          </a:prstGeom>
          <a:solidFill>
            <a:srgbClr val="CC0000"/>
          </a:solidFill>
          <a:ln w="34925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baseline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F2CA89-40D3-8A42-91F7-43415522D6E4}"/>
              </a:ext>
            </a:extLst>
          </p:cNvPr>
          <p:cNvSpPr/>
          <p:nvPr/>
        </p:nvSpPr>
        <p:spPr>
          <a:xfrm>
            <a:off x="0" y="0"/>
            <a:ext cx="9144000" cy="60626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20" descr="SW_jet2.tiff">
            <a:extLst>
              <a:ext uri="{FF2B5EF4-FFF2-40B4-BE49-F238E27FC236}">
                <a16:creationId xmlns:a16="http://schemas.microsoft.com/office/drawing/2014/main" id="{574B4489-6A50-BD2A-CAC5-665C04816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296863"/>
            <a:ext cx="838200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21">
            <a:extLst>
              <a:ext uri="{FF2B5EF4-FFF2-40B4-BE49-F238E27FC236}">
                <a16:creationId xmlns:a16="http://schemas.microsoft.com/office/drawing/2014/main" id="{3EDCE2AD-1662-C905-78EF-DDD0E7AA7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488" y="5257800"/>
            <a:ext cx="2505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000" b="1" i="1" baseline="0">
                <a:solidFill>
                  <a:schemeClr val="bg1"/>
                </a:solidFill>
                <a:latin typeface="Calibri" panose="020F0502020204030204" pitchFamily="34" charset="0"/>
              </a:rPr>
              <a:t>z</a:t>
            </a:r>
            <a:r>
              <a:rPr lang="en-US" altLang="de-DE" sz="2000" b="1" baseline="0">
                <a:solidFill>
                  <a:schemeClr val="bg1"/>
                </a:solidFill>
                <a:latin typeface="Calibri" panose="020F0502020204030204" pitchFamily="34" charset="0"/>
              </a:rPr>
              <a:t> = 2.16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000" b="1" baseline="0">
                <a:solidFill>
                  <a:schemeClr val="bg1"/>
                </a:solidFill>
                <a:latin typeface="Calibri" panose="020F0502020204030204" pitchFamily="34" charset="0"/>
              </a:rPr>
              <a:t>(23% of age Universe)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E40F5A-07E7-0D41-99E3-F535CFFBD8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3400" y="5562600"/>
            <a:ext cx="1676400" cy="15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0" name="TextBox 31">
            <a:extLst>
              <a:ext uri="{FF2B5EF4-FFF2-40B4-BE49-F238E27FC236}">
                <a16:creationId xmlns:a16="http://schemas.microsoft.com/office/drawing/2014/main" id="{4B12E492-3471-E811-D9D8-E76F29A19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100638"/>
            <a:ext cx="1014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400" baseline="0">
                <a:solidFill>
                  <a:schemeClr val="bg1"/>
                </a:solidFill>
              </a:rPr>
              <a:t>25 kpc</a:t>
            </a:r>
          </a:p>
        </p:txBody>
      </p:sp>
      <p:sp>
        <p:nvSpPr>
          <p:cNvPr id="41991" name="TextBox 32">
            <a:extLst>
              <a:ext uri="{FF2B5EF4-FFF2-40B4-BE49-F238E27FC236}">
                <a16:creationId xmlns:a16="http://schemas.microsoft.com/office/drawing/2014/main" id="{44F9E01A-BEA6-8AEA-836E-F3595DE7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124200"/>
            <a:ext cx="1704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 i="1" baseline="0">
                <a:solidFill>
                  <a:srgbClr val="E0721C"/>
                </a:solidFill>
              </a:rPr>
              <a:t>Carilli et al 1997</a:t>
            </a:r>
          </a:p>
        </p:txBody>
      </p:sp>
      <p:sp>
        <p:nvSpPr>
          <p:cNvPr id="41992" name="TextBox 20">
            <a:extLst>
              <a:ext uri="{FF2B5EF4-FFF2-40B4-BE49-F238E27FC236}">
                <a16:creationId xmlns:a16="http://schemas.microsoft.com/office/drawing/2014/main" id="{A7E4D8B4-65FD-685B-6239-2DEAB7D63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76200"/>
            <a:ext cx="86725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3600" b="1" i="1" baseline="0">
                <a:solidFill>
                  <a:schemeClr val="bg1"/>
                </a:solidFill>
                <a:latin typeface="Calibri" panose="020F0502020204030204" pitchFamily="34" charset="0"/>
              </a:rPr>
              <a:t>HzRG: MRC1138-262 alias Spiderweb Galaxy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3000" b="1" i="1" baseline="0">
                <a:solidFill>
                  <a:schemeClr val="bg1"/>
                </a:solidFill>
                <a:latin typeface="Calibri" panose="020F0502020204030204" pitchFamily="34" charset="0"/>
              </a:rPr>
              <a:t>→will evolve into a Brightest Cluster Galaxy</a:t>
            </a:r>
          </a:p>
        </p:txBody>
      </p:sp>
      <p:sp>
        <p:nvSpPr>
          <p:cNvPr id="41993" name="TextBox 22">
            <a:extLst>
              <a:ext uri="{FF2B5EF4-FFF2-40B4-BE49-F238E27FC236}">
                <a16:creationId xmlns:a16="http://schemas.microsoft.com/office/drawing/2014/main" id="{04BA92A0-2BD6-F2D6-3FD2-6F89448E0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6165850"/>
            <a:ext cx="7931150" cy="522288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800" b="1" baseline="0">
                <a:solidFill>
                  <a:schemeClr val="bg1"/>
                </a:solidFill>
                <a:latin typeface="Calibri" panose="020F0502020204030204" pitchFamily="34" charset="0"/>
              </a:rPr>
              <a:t>Miley et al. 2006 </a:t>
            </a:r>
            <a:r>
              <a:rPr lang="en-US" altLang="de-DE" sz="1200" b="1" baseline="0">
                <a:solidFill>
                  <a:schemeClr val="bg1"/>
                </a:solidFill>
                <a:latin typeface="Calibri" panose="020F0502020204030204" pitchFamily="34" charset="0"/>
              </a:rPr>
              <a:t>(Credits: NASA, ESA, George Miley and Roderik Overzier (Leiden Observatory, NL)</a:t>
            </a:r>
          </a:p>
        </p:txBody>
      </p:sp>
    </p:spTree>
    <p:extLst>
      <p:ext uri="{BB962C8B-B14F-4D97-AF65-F5344CB8AC3E}">
        <p14:creationId xmlns:p14="http://schemas.microsoft.com/office/powerpoint/2010/main" val="20651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2EDE244B-91A9-E6F5-0AF8-6DA9E503B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r>
              <a:rPr lang="de-DE" altLang="de-DE" sz="34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Protocluster MRC1138 @ </a:t>
            </a:r>
            <a:r>
              <a:rPr lang="de-DE" altLang="de-DE" sz="3400" b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z</a:t>
            </a:r>
            <a:r>
              <a:rPr lang="de-DE" altLang="de-DE" sz="34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=2.16</a:t>
            </a:r>
            <a:endParaRPr lang="de-DE" altLang="de-DE" sz="3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4" name="Picture 3" descr="heic0614a_pr.jpg">
            <a:extLst>
              <a:ext uri="{FF2B5EF4-FFF2-40B4-BE49-F238E27FC236}">
                <a16:creationId xmlns:a16="http://schemas.microsoft.com/office/drawing/2014/main" id="{9BE1D539-5ACC-7B13-A5DF-B9420DE65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2" t="41357" r="18481" b="20866"/>
          <a:stretch>
            <a:fillRect/>
          </a:stretch>
        </p:blipFill>
        <p:spPr bwMode="auto">
          <a:xfrm>
            <a:off x="11113" y="685800"/>
            <a:ext cx="38544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0" descr="kurk04_fig3.png">
            <a:extLst>
              <a:ext uri="{FF2B5EF4-FFF2-40B4-BE49-F238E27FC236}">
                <a16:creationId xmlns:a16="http://schemas.microsoft.com/office/drawing/2014/main" id="{4E707204-1DE2-7092-6664-F40D43F08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41402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2">
            <a:extLst>
              <a:ext uri="{FF2B5EF4-FFF2-40B4-BE49-F238E27FC236}">
                <a16:creationId xmlns:a16="http://schemas.microsoft.com/office/drawing/2014/main" id="{729C2053-4C22-30FB-BD28-AF5399BD4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008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b="1" baseline="0"/>
              <a:t>Kurk+2004b</a:t>
            </a:r>
          </a:p>
        </p:txBody>
      </p:sp>
      <p:sp>
        <p:nvSpPr>
          <p:cNvPr id="23557" name="TextBox 12">
            <a:extLst>
              <a:ext uri="{FF2B5EF4-FFF2-40B4-BE49-F238E27FC236}">
                <a16:creationId xmlns:a16="http://schemas.microsoft.com/office/drawing/2014/main" id="{AE26E7B6-A85E-E6A6-97FB-FE6AE4079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068638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 baseline="0">
                <a:solidFill>
                  <a:schemeClr val="bg1"/>
                </a:solidFill>
              </a:rPr>
              <a:t>13arcsec</a:t>
            </a:r>
          </a:p>
        </p:txBody>
      </p:sp>
      <p:sp>
        <p:nvSpPr>
          <p:cNvPr id="25" name="Donut 24">
            <a:extLst>
              <a:ext uri="{FF2B5EF4-FFF2-40B4-BE49-F238E27FC236}">
                <a16:creationId xmlns:a16="http://schemas.microsoft.com/office/drawing/2014/main" id="{E862EAE5-0A25-9340-8DE5-13BD20BEBC5A}"/>
              </a:ext>
            </a:extLst>
          </p:cNvPr>
          <p:cNvSpPr/>
          <p:nvPr/>
        </p:nvSpPr>
        <p:spPr bwMode="auto">
          <a:xfrm>
            <a:off x="1619250" y="1557338"/>
            <a:ext cx="533400" cy="533400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10BA04-9B5F-5B47-8C5C-C084EDD2FD9F}"/>
              </a:ext>
            </a:extLst>
          </p:cNvPr>
          <p:cNvCxnSpPr/>
          <p:nvPr/>
        </p:nvCxnSpPr>
        <p:spPr bwMode="auto">
          <a:xfrm>
            <a:off x="34925" y="3357563"/>
            <a:ext cx="374491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ysDash"/>
            <a:round/>
            <a:headEnd type="arrow" w="med" len="med"/>
            <a:tailEnd type="arrow" w="med" len="med"/>
          </a:ln>
          <a:effectLst/>
        </p:spPr>
      </p:cxnSp>
      <p:pic>
        <p:nvPicPr>
          <p:cNvPr id="23560" name="Picture 20" descr="koyama_new.png">
            <a:extLst>
              <a:ext uri="{FF2B5EF4-FFF2-40B4-BE49-F238E27FC236}">
                <a16:creationId xmlns:a16="http://schemas.microsoft.com/office/drawing/2014/main" id="{6D2D3DC8-7966-3AF8-3025-DB42662E8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706438"/>
            <a:ext cx="382905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hteck 23">
            <a:extLst>
              <a:ext uri="{FF2B5EF4-FFF2-40B4-BE49-F238E27FC236}">
                <a16:creationId xmlns:a16="http://schemas.microsoft.com/office/drawing/2014/main" id="{FE9E1066-0C21-9792-FC87-44FF9F87E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620713"/>
            <a:ext cx="29591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200" b="1" i="1" baseline="0">
                <a:solidFill>
                  <a:schemeClr val="bg1"/>
                </a:solidFill>
                <a:latin typeface="Calibri" panose="020F0502020204030204" pitchFamily="34" charset="0"/>
              </a:rPr>
              <a:t>→will evolve into a BCG</a:t>
            </a:r>
          </a:p>
        </p:txBody>
      </p:sp>
      <p:sp>
        <p:nvSpPr>
          <p:cNvPr id="23562" name="TextBox 12">
            <a:extLst>
              <a:ext uri="{FF2B5EF4-FFF2-40B4-BE49-F238E27FC236}">
                <a16:creationId xmlns:a16="http://schemas.microsoft.com/office/drawing/2014/main" id="{E0A9B0EA-83D2-98A5-EC74-C5CB7042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3016250"/>
            <a:ext cx="2362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 baseline="0">
                <a:solidFill>
                  <a:srgbClr val="FFFFFF"/>
                </a:solidFill>
              </a:rPr>
              <a:t>Miley+2006</a:t>
            </a:r>
          </a:p>
        </p:txBody>
      </p:sp>
      <p:sp>
        <p:nvSpPr>
          <p:cNvPr id="23563" name="TextBox 12">
            <a:extLst>
              <a:ext uri="{FF2B5EF4-FFF2-40B4-BE49-F238E27FC236}">
                <a16:creationId xmlns:a16="http://schemas.microsoft.com/office/drawing/2014/main" id="{B861C1A8-4374-93D1-2C53-4E0A78FE6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6007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b="1" baseline="0"/>
              <a:t>Koyama+2013</a:t>
            </a:r>
          </a:p>
        </p:txBody>
      </p:sp>
      <p:pic>
        <p:nvPicPr>
          <p:cNvPr id="23564" name="Bild 12">
            <a:extLst>
              <a:ext uri="{FF2B5EF4-FFF2-40B4-BE49-F238E27FC236}">
                <a16:creationId xmlns:a16="http://schemas.microsoft.com/office/drawing/2014/main" id="{52C6B939-7F49-BA38-E754-8116294EE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560888"/>
            <a:ext cx="483393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Rechteck 4">
            <a:extLst>
              <a:ext uri="{FF2B5EF4-FFF2-40B4-BE49-F238E27FC236}">
                <a16:creationId xmlns:a16="http://schemas.microsoft.com/office/drawing/2014/main" id="{DAFD16F4-160E-2E5C-809A-561D909EC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6546850"/>
            <a:ext cx="3186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 baseline="0"/>
              <a:t>Shimakawa </a:t>
            </a:r>
            <a:r>
              <a:rPr lang="is-IS" altLang="de-DE" sz="1400" b="1" baseline="0"/>
              <a:t>… HD </a:t>
            </a:r>
            <a:r>
              <a:rPr lang="en-US" altLang="de-DE" sz="1400" b="1" baseline="0"/>
              <a:t>et al. 2018, MNRAS</a:t>
            </a:r>
          </a:p>
        </p:txBody>
      </p:sp>
      <p:sp>
        <p:nvSpPr>
          <p:cNvPr id="23566" name="TextBox 12">
            <a:extLst>
              <a:ext uri="{FF2B5EF4-FFF2-40B4-BE49-F238E27FC236}">
                <a16:creationId xmlns:a16="http://schemas.microsoft.com/office/drawing/2014/main" id="{487DDDE6-A150-7763-1C56-D0997C8A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273550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 baseline="0"/>
              <a:t>Koyama+2013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6BA46E1-290A-4919-D82B-9AA600DD5039}"/>
              </a:ext>
            </a:extLst>
          </p:cNvPr>
          <p:cNvSpPr txBox="1"/>
          <p:nvPr/>
        </p:nvSpPr>
        <p:spPr>
          <a:xfrm>
            <a:off x="6275292" y="1047898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ES" sz="2400" b="1" baseline="0" dirty="0"/>
              <a:t>HAEs</a:t>
            </a:r>
          </a:p>
        </p:txBody>
      </p:sp>
    </p:spTree>
    <p:extLst>
      <p:ext uri="{BB962C8B-B14F-4D97-AF65-F5344CB8AC3E}">
        <p14:creationId xmlns:p14="http://schemas.microsoft.com/office/powerpoint/2010/main" val="263160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Grafik 1">
            <a:extLst>
              <a:ext uri="{FF2B5EF4-FFF2-40B4-BE49-F238E27FC236}">
                <a16:creationId xmlns:a16="http://schemas.microsoft.com/office/drawing/2014/main" id="{E1D1B921-CC91-254D-F5F8-6B3453FBF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81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32">
            <a:extLst>
              <a:ext uri="{FF2B5EF4-FFF2-40B4-BE49-F238E27FC236}">
                <a16:creationId xmlns:a16="http://schemas.microsoft.com/office/drawing/2014/main" id="{F9362767-BC85-BC65-C58E-7048C673D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8900" y="5786438"/>
            <a:ext cx="42039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 baseline="0" dirty="0"/>
              <a:t>Di </a:t>
            </a:r>
            <a:r>
              <a:rPr lang="en-US" altLang="de-DE" sz="1600" b="1" baseline="0" dirty="0" err="1"/>
              <a:t>Mascolo</a:t>
            </a:r>
            <a:r>
              <a:rPr lang="en-US" altLang="de-DE" sz="1600" b="1" baseline="0" dirty="0"/>
              <a:t>, </a:t>
            </a:r>
            <a:r>
              <a:rPr lang="en-US" altLang="de-DE" sz="1600" b="1" baseline="0" dirty="0" err="1"/>
              <a:t>Saro</a:t>
            </a:r>
            <a:r>
              <a:rPr lang="en-US" altLang="de-DE" sz="1600" b="1" baseline="0" dirty="0"/>
              <a:t>..</a:t>
            </a:r>
            <a:r>
              <a:rPr lang="en-US" altLang="de-DE" sz="1600" b="1" baseline="0" dirty="0" err="1"/>
              <a:t>a.o.</a:t>
            </a:r>
            <a:r>
              <a:rPr lang="en-US" altLang="de-DE" sz="1600" b="1" baseline="0" dirty="0"/>
              <a:t> HD.. et al. 2023, Nature</a:t>
            </a:r>
          </a:p>
        </p:txBody>
      </p:sp>
      <p:sp>
        <p:nvSpPr>
          <p:cNvPr id="26627" name="Textfeld 3">
            <a:extLst>
              <a:ext uri="{FF2B5EF4-FFF2-40B4-BE49-F238E27FC236}">
                <a16:creationId xmlns:a16="http://schemas.microsoft.com/office/drawing/2014/main" id="{9288B845-6B2A-7402-C38E-C31D85B04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349" y="5733256"/>
            <a:ext cx="543718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aseline="2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ES" sz="2500" b="1" dirty="0"/>
              <a:t>ESO PR: „</a:t>
            </a:r>
            <a:r>
              <a:rPr lang="de-DE" altLang="de-ES" sz="2500" b="1" dirty="0" err="1"/>
              <a:t>Finding</a:t>
            </a:r>
            <a:r>
              <a:rPr lang="de-DE" altLang="de-ES" sz="2500" b="1" dirty="0"/>
              <a:t> a large </a:t>
            </a:r>
            <a:r>
              <a:rPr lang="de-DE" altLang="de-ES" sz="2500" b="1" dirty="0" err="1"/>
              <a:t>reservoir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of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hot</a:t>
            </a:r>
            <a:r>
              <a:rPr lang="de-DE" altLang="de-ES" sz="2500" b="1" dirty="0"/>
              <a:t> gas in </a:t>
            </a:r>
            <a:r>
              <a:rPr lang="de-DE" altLang="de-ES" sz="2500" b="1" dirty="0" err="1"/>
              <a:t>the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Spiderweb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protocluster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would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indicate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that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the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system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is</a:t>
            </a:r>
            <a:r>
              <a:rPr lang="de-DE" altLang="de-ES" sz="2500" b="1" dirty="0"/>
              <a:t> </a:t>
            </a:r>
            <a:r>
              <a:rPr lang="de-DE" altLang="de-ES" sz="2500" b="1" dirty="0">
                <a:solidFill>
                  <a:srgbClr val="FF0000"/>
                </a:solidFill>
              </a:rPr>
              <a:t>on </a:t>
            </a:r>
            <a:r>
              <a:rPr lang="de-DE" altLang="de-ES" sz="2500" b="1" dirty="0" err="1">
                <a:solidFill>
                  <a:srgbClr val="FF0000"/>
                </a:solidFill>
              </a:rPr>
              <a:t>its</a:t>
            </a:r>
            <a:r>
              <a:rPr lang="de-DE" altLang="de-ES" sz="2500" b="1" dirty="0">
                <a:solidFill>
                  <a:srgbClr val="FF0000"/>
                </a:solidFill>
              </a:rPr>
              <a:t> </a:t>
            </a:r>
            <a:r>
              <a:rPr lang="de-DE" altLang="de-ES" sz="2500" b="1" dirty="0" err="1">
                <a:solidFill>
                  <a:srgbClr val="FF0000"/>
                </a:solidFill>
              </a:rPr>
              <a:t>way</a:t>
            </a:r>
            <a:r>
              <a:rPr lang="de-DE" altLang="de-ES" sz="2500" b="1" dirty="0">
                <a:solidFill>
                  <a:srgbClr val="FF0000"/>
                </a:solidFill>
              </a:rPr>
              <a:t> </a:t>
            </a:r>
            <a:r>
              <a:rPr lang="de-DE" altLang="de-ES" sz="2500" b="1" dirty="0" err="1">
                <a:solidFill>
                  <a:srgbClr val="FF0000"/>
                </a:solidFill>
              </a:rPr>
              <a:t>to</a:t>
            </a:r>
            <a:r>
              <a:rPr lang="de-DE" altLang="de-ES" sz="2500" b="1" dirty="0">
                <a:solidFill>
                  <a:srgbClr val="FF0000"/>
                </a:solidFill>
              </a:rPr>
              <a:t> </a:t>
            </a:r>
            <a:r>
              <a:rPr lang="de-DE" altLang="de-ES" sz="2500" b="1" dirty="0" err="1">
                <a:solidFill>
                  <a:srgbClr val="FF0000"/>
                </a:solidFill>
              </a:rPr>
              <a:t>becoming</a:t>
            </a:r>
            <a:r>
              <a:rPr lang="de-DE" altLang="de-ES" sz="2500" b="1" dirty="0">
                <a:solidFill>
                  <a:srgbClr val="FF0000"/>
                </a:solidFill>
              </a:rPr>
              <a:t> a proper, </a:t>
            </a:r>
            <a:r>
              <a:rPr lang="de-DE" altLang="de-ES" sz="2500" b="1" dirty="0" err="1">
                <a:solidFill>
                  <a:srgbClr val="FF0000"/>
                </a:solidFill>
              </a:rPr>
              <a:t>long</a:t>
            </a:r>
            <a:r>
              <a:rPr lang="de-DE" altLang="de-ES" sz="2500" b="1" dirty="0">
                <a:solidFill>
                  <a:srgbClr val="FF0000"/>
                </a:solidFill>
              </a:rPr>
              <a:t>-lasting </a:t>
            </a:r>
            <a:r>
              <a:rPr lang="de-DE" altLang="de-ES" sz="2500" b="1" dirty="0" err="1">
                <a:solidFill>
                  <a:srgbClr val="FF0000"/>
                </a:solidFill>
              </a:rPr>
              <a:t>galaxy</a:t>
            </a:r>
            <a:r>
              <a:rPr lang="de-DE" altLang="de-ES" sz="2500" b="1" dirty="0">
                <a:solidFill>
                  <a:srgbClr val="FF0000"/>
                </a:solidFill>
              </a:rPr>
              <a:t> </a:t>
            </a:r>
            <a:r>
              <a:rPr lang="de-DE" altLang="de-ES" sz="2500" b="1" dirty="0" err="1">
                <a:solidFill>
                  <a:srgbClr val="FF0000"/>
                </a:solidFill>
              </a:rPr>
              <a:t>cluster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rather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than</a:t>
            </a:r>
            <a:r>
              <a:rPr lang="de-DE" altLang="de-ES" sz="2500" b="1" dirty="0"/>
              <a:t> </a:t>
            </a:r>
            <a:r>
              <a:rPr lang="de-DE" altLang="de-ES" sz="2500" b="1" dirty="0" err="1"/>
              <a:t>dispersing</a:t>
            </a:r>
            <a:r>
              <a:rPr lang="de-DE" altLang="de-ES" sz="2500" b="1" dirty="0"/>
              <a:t>.“</a:t>
            </a:r>
          </a:p>
        </p:txBody>
      </p:sp>
      <p:pic>
        <p:nvPicPr>
          <p:cNvPr id="26628" name="Bild 13" descr="eso-logo-p3005.jpg">
            <a:extLst>
              <a:ext uri="{FF2B5EF4-FFF2-40B4-BE49-F238E27FC236}">
                <a16:creationId xmlns:a16="http://schemas.microsoft.com/office/drawing/2014/main" id="{17BB95E3-0F14-E01A-FCF4-F29963AD4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-26988"/>
            <a:ext cx="442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0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7AEB0947-F08E-5975-D30F-E68FD1FFA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82" y="861689"/>
            <a:ext cx="4322891" cy="417201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9152151-105F-46C6-9E54-95E6B356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6141" y="1033993"/>
            <a:ext cx="243509" cy="273844"/>
          </a:xfrm>
        </p:spPr>
        <p:txBody>
          <a:bodyPr>
            <a:noAutofit/>
          </a:bodyPr>
          <a:lstStyle/>
          <a:p>
            <a:fld id="{BAD7EB55-3D0F-45D7-BB52-59B3CEC59DA4}" type="slidenum">
              <a:rPr lang="es-ES" sz="1500" smtClean="0">
                <a:latin typeface="+mn-lt"/>
              </a:rPr>
              <a:t>14</a:t>
            </a:fld>
            <a:endParaRPr lang="es-ES" sz="1500" dirty="0">
              <a:latin typeface="+mn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88CF20-7EF1-733F-4560-05DAD31352C7}"/>
              </a:ext>
            </a:extLst>
          </p:cNvPr>
          <p:cNvSpPr txBox="1"/>
          <p:nvPr/>
        </p:nvSpPr>
        <p:spPr>
          <a:xfrm>
            <a:off x="31719" y="754342"/>
            <a:ext cx="2449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500" b="1" u="sng" baseline="0" dirty="0" err="1">
                <a:latin typeface="+mn-lt"/>
              </a:rPr>
              <a:t>Spiderweb</a:t>
            </a:r>
            <a:r>
              <a:rPr lang="es-ES" sz="1500" b="1" u="sng" baseline="0" dirty="0">
                <a:latin typeface="+mn-lt"/>
              </a:rPr>
              <a:t> Radio Galaxy</a:t>
            </a:r>
          </a:p>
          <a:p>
            <a:pPr algn="ctr"/>
            <a:r>
              <a:rPr lang="es-ES" sz="1500" b="1" baseline="0" dirty="0">
                <a:latin typeface="+mn-lt"/>
              </a:rPr>
              <a:t>Van Ojik+95, Pentericci+98</a:t>
            </a:r>
          </a:p>
          <a:p>
            <a:pPr algn="ctr"/>
            <a:r>
              <a:rPr lang="es-ES" sz="1500" b="1" baseline="0" dirty="0">
                <a:latin typeface="+mn-lt"/>
              </a:rPr>
              <a:t>Miley+06, </a:t>
            </a:r>
            <a:r>
              <a:rPr lang="es-ES" sz="1500" b="1" baseline="0" dirty="0">
                <a:solidFill>
                  <a:srgbClr val="7030A0"/>
                </a:solidFill>
                <a:latin typeface="+mn-lt"/>
              </a:rPr>
              <a:t>Emonts+16,+18</a:t>
            </a:r>
          </a:p>
          <a:p>
            <a:pPr algn="ctr"/>
            <a:r>
              <a:rPr lang="es-ES" sz="1500" b="1" baseline="0" dirty="0">
                <a:latin typeface="+mn-lt"/>
              </a:rPr>
              <a:t>Anderson+22</a:t>
            </a:r>
            <a:endParaRPr lang="en-US" sz="1500" b="1" baseline="0" dirty="0">
              <a:latin typeface="+mn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1C386ED-DD73-0C4B-0DC1-64680ECF1278}"/>
              </a:ext>
            </a:extLst>
          </p:cNvPr>
          <p:cNvSpPr txBox="1"/>
          <p:nvPr/>
        </p:nvSpPr>
        <p:spPr>
          <a:xfrm>
            <a:off x="-580717" y="2547624"/>
            <a:ext cx="3674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baseline="0" dirty="0">
                <a:latin typeface="+mn-lt"/>
              </a:rPr>
              <a:t>Red </a:t>
            </a:r>
            <a:r>
              <a:rPr lang="es-ES" sz="1600" b="1" u="sng" baseline="0" dirty="0" err="1">
                <a:latin typeface="+mn-lt"/>
              </a:rPr>
              <a:t>Sequence</a:t>
            </a:r>
            <a:endParaRPr lang="es-ES" sz="1600" b="1" u="sng" baseline="0" dirty="0">
              <a:latin typeface="+mn-lt"/>
            </a:endParaRPr>
          </a:p>
          <a:p>
            <a:pPr algn="ctr"/>
            <a:r>
              <a:rPr lang="es-ES" sz="1600" b="1" baseline="0" dirty="0">
                <a:latin typeface="+mn-lt"/>
              </a:rPr>
              <a:t>Kurk+04, Kodama+07</a:t>
            </a:r>
          </a:p>
          <a:p>
            <a:pPr algn="ctr"/>
            <a:r>
              <a:rPr lang="es-ES" sz="1600" b="1" baseline="0" dirty="0">
                <a:latin typeface="+mn-lt"/>
              </a:rPr>
              <a:t>Zirm+08, Tanaka+13</a:t>
            </a:r>
          </a:p>
          <a:p>
            <a:pPr algn="ctr"/>
            <a:r>
              <a:rPr lang="es-ES" sz="1600" b="1" baseline="0" dirty="0">
                <a:solidFill>
                  <a:srgbClr val="7030A0"/>
                </a:solidFill>
                <a:latin typeface="+mn-lt"/>
              </a:rPr>
              <a:t>Naufal+24</a:t>
            </a:r>
          </a:p>
          <a:p>
            <a:pPr algn="ctr"/>
            <a:r>
              <a:rPr lang="es-ES" sz="1600" b="1" baseline="0" dirty="0" err="1">
                <a:solidFill>
                  <a:srgbClr val="FF0000"/>
                </a:solidFill>
                <a:latin typeface="+mn-lt"/>
              </a:rPr>
              <a:t>D’Eugenio</a:t>
            </a:r>
            <a:r>
              <a:rPr lang="es-ES" sz="1600" b="1" baseline="0" dirty="0">
                <a:solidFill>
                  <a:srgbClr val="FF0000"/>
                </a:solidFill>
                <a:latin typeface="+mn-lt"/>
              </a:rPr>
              <a:t>+ </a:t>
            </a:r>
            <a:r>
              <a:rPr lang="es-ES" sz="1600" b="1" baseline="0" dirty="0" err="1">
                <a:solidFill>
                  <a:srgbClr val="FF0000"/>
                </a:solidFill>
                <a:latin typeface="+mn-lt"/>
              </a:rPr>
              <a:t>subm</a:t>
            </a:r>
            <a:r>
              <a:rPr lang="es-ES" sz="1600" b="1" baseline="0" dirty="0">
                <a:solidFill>
                  <a:srgbClr val="FF0000"/>
                </a:solidFill>
                <a:latin typeface="+mn-lt"/>
              </a:rPr>
              <a:t>. </a:t>
            </a:r>
            <a:endParaRPr lang="en-US" sz="1600" b="1" baseline="0" dirty="0">
              <a:solidFill>
                <a:schemeClr val="accent3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D7B1071-AD47-B75D-DE95-74612F81781D}"/>
                  </a:ext>
                </a:extLst>
              </p:cNvPr>
              <p:cNvSpPr txBox="1"/>
              <p:nvPr/>
            </p:nvSpPr>
            <p:spPr>
              <a:xfrm>
                <a:off x="90752" y="1837393"/>
                <a:ext cx="21515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500" b="1" u="sng" baseline="0" dirty="0">
                    <a:latin typeface="+mn-lt"/>
                  </a:rPr>
                  <a:t>Ly</a:t>
                </a:r>
                <a14:m>
                  <m:oMath xmlns:m="http://schemas.openxmlformats.org/officeDocument/2006/math">
                    <m:r>
                      <a:rPr lang="es-ES" sz="1500" b="1" i="1" u="sng" baseline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s-ES" sz="1500" b="1" u="sng" baseline="0" dirty="0">
                    <a:latin typeface="+mn-lt"/>
                  </a:rPr>
                  <a:t> Emitters</a:t>
                </a:r>
              </a:p>
              <a:p>
                <a:pPr algn="ctr"/>
                <a:r>
                  <a:rPr lang="es-ES" sz="1500" b="1" baseline="0" dirty="0">
                    <a:latin typeface="+mn-lt"/>
                  </a:rPr>
                  <a:t>Kurk+00, Pentericci+00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D7B1071-AD47-B75D-DE95-74612F817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2" y="1837393"/>
                <a:ext cx="2151551" cy="553998"/>
              </a:xfrm>
              <a:prstGeom prst="rect">
                <a:avLst/>
              </a:prstGeom>
              <a:blipFill>
                <a:blip r:embed="rId3"/>
                <a:stretch>
                  <a:fillRect l="-1176" t="-2222" r="-588" b="-11111"/>
                </a:stretch>
              </a:blipFill>
            </p:spPr>
            <p:txBody>
              <a:bodyPr/>
              <a:lstStyle/>
              <a:p>
                <a:r>
                  <a:rPr lang="de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46B5B0D-DFB2-5A48-4756-5CF3159C5CD1}"/>
                  </a:ext>
                </a:extLst>
              </p:cNvPr>
              <p:cNvSpPr txBox="1"/>
              <p:nvPr/>
            </p:nvSpPr>
            <p:spPr>
              <a:xfrm>
                <a:off x="6447542" y="754349"/>
                <a:ext cx="263726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500" b="1" u="sng" baseline="0" dirty="0">
                    <a:latin typeface="+mn-lt"/>
                  </a:rPr>
                  <a:t>H</a:t>
                </a:r>
                <a14:m>
                  <m:oMath xmlns:m="http://schemas.openxmlformats.org/officeDocument/2006/math">
                    <m:r>
                      <a:rPr lang="es-ES" sz="1500" b="1" u="sng" baseline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𝛂</m:t>
                    </m:r>
                  </m:oMath>
                </a14:m>
                <a:r>
                  <a:rPr lang="es-ES" sz="1500" b="1" u="sng" baseline="0" dirty="0">
                    <a:latin typeface="+mn-lt"/>
                  </a:rPr>
                  <a:t> </a:t>
                </a:r>
                <a:r>
                  <a:rPr lang="es-ES" sz="1500" b="1" u="sng" baseline="0" dirty="0" err="1">
                    <a:latin typeface="+mn-lt"/>
                  </a:rPr>
                  <a:t>Emitters</a:t>
                </a:r>
                <a:r>
                  <a:rPr lang="es-ES" sz="1500" b="1" u="sng" baseline="0" dirty="0">
                    <a:latin typeface="+mn-lt"/>
                  </a:rPr>
                  <a:t> (PCL-</a:t>
                </a:r>
                <a:r>
                  <a:rPr lang="es-ES" sz="1500" b="1" u="sng" baseline="0" dirty="0" err="1">
                    <a:latin typeface="+mn-lt"/>
                  </a:rPr>
                  <a:t>backbone</a:t>
                </a:r>
                <a:r>
                  <a:rPr lang="es-ES" sz="1500" b="1" u="sng" baseline="0" dirty="0">
                    <a:latin typeface="+mn-lt"/>
                  </a:rPr>
                  <a:t>)</a:t>
                </a:r>
              </a:p>
              <a:p>
                <a:pPr algn="ctr"/>
                <a:r>
                  <a:rPr lang="es-ES" sz="1500" b="1" baseline="0" dirty="0">
                    <a:latin typeface="+mn-lt"/>
                    <a:sym typeface="Wingdings" panose="05000000000000000000" pitchFamily="2" charset="2"/>
                  </a:rPr>
                  <a:t>Kurk+04ab, Koyama+13</a:t>
                </a:r>
              </a:p>
              <a:p>
                <a:pPr algn="ctr"/>
                <a:r>
                  <a:rPr lang="es-ES" sz="1500" b="1" baseline="0" dirty="0">
                    <a:solidFill>
                      <a:srgbClr val="7030A0"/>
                    </a:solidFill>
                    <a:latin typeface="+mn-lt"/>
                    <a:sym typeface="Wingdings" panose="05000000000000000000" pitchFamily="2" charset="2"/>
                  </a:rPr>
                  <a:t>Shimakawa+18,+24ab, </a:t>
                </a:r>
              </a:p>
              <a:p>
                <a:pPr algn="ctr"/>
                <a:r>
                  <a:rPr lang="es-ES" sz="1500" b="1" baseline="0" dirty="0">
                    <a:solidFill>
                      <a:srgbClr val="FF0000"/>
                    </a:solidFill>
                    <a:latin typeface="+mn-lt"/>
                    <a:sym typeface="Wingdings" panose="05000000000000000000" pitchFamily="2" charset="2"/>
                  </a:rPr>
                  <a:t>Perez-Martinez+23,+24</a:t>
                </a:r>
                <a:endParaRPr lang="es-ES" sz="1500" b="1" baseline="0" dirty="0">
                  <a:solidFill>
                    <a:schemeClr val="accent3"/>
                  </a:solidFill>
                  <a:latin typeface="+mn-lt"/>
                  <a:sym typeface="Wingdings" panose="05000000000000000000" pitchFamily="2" charset="2"/>
                </a:endParaRPr>
              </a:p>
              <a:p>
                <a:pPr algn="ctr"/>
                <a:r>
                  <a:rPr lang="es-ES" sz="1500" b="1" baseline="0" dirty="0">
                    <a:solidFill>
                      <a:srgbClr val="7030A0"/>
                    </a:solidFill>
                    <a:latin typeface="+mn-lt"/>
                    <a:sym typeface="Wingdings" panose="05000000000000000000" pitchFamily="2" charset="2"/>
                  </a:rPr>
                  <a:t>Daikuhara+24</a:t>
                </a:r>
              </a:p>
              <a:p>
                <a:pPr algn="ctr"/>
                <a:r>
                  <a:rPr lang="es-ES" sz="1500" b="1" u="sng" baseline="0" dirty="0">
                    <a:solidFill>
                      <a:schemeClr val="accent3"/>
                    </a:solidFill>
                    <a:latin typeface="+mn-lt"/>
                    <a:sym typeface="Wingdings" panose="05000000000000000000" pitchFamily="2" charset="2"/>
                  </a:rPr>
                  <a:t>Perez-Martinez+24c (sub.)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46B5B0D-DFB2-5A48-4756-5CF3159C5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542" y="754349"/>
                <a:ext cx="2637260" cy="1477328"/>
              </a:xfrm>
              <a:prstGeom prst="rect">
                <a:avLst/>
              </a:prstGeom>
              <a:blipFill>
                <a:blip r:embed="rId4"/>
                <a:stretch>
                  <a:fillRect l="-478" t="-855" r="-478" b="-3419"/>
                </a:stretch>
              </a:blipFill>
            </p:spPr>
            <p:txBody>
              <a:bodyPr/>
              <a:lstStyle/>
              <a:p>
                <a:r>
                  <a:rPr lang="de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uadroTexto 20">
            <a:extLst>
              <a:ext uri="{FF2B5EF4-FFF2-40B4-BE49-F238E27FC236}">
                <a16:creationId xmlns:a16="http://schemas.microsoft.com/office/drawing/2014/main" id="{EC290769-5FEB-D720-C959-E8FA2BF1845A}"/>
              </a:ext>
            </a:extLst>
          </p:cNvPr>
          <p:cNvSpPr txBox="1"/>
          <p:nvPr/>
        </p:nvSpPr>
        <p:spPr>
          <a:xfrm>
            <a:off x="6777817" y="3963622"/>
            <a:ext cx="20489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500" b="1" u="sng" baseline="0" dirty="0">
                <a:latin typeface="+mn-lt"/>
                <a:sym typeface="Wingdings" panose="05000000000000000000" pitchFamily="2" charset="2"/>
              </a:rPr>
              <a:t>X-</a:t>
            </a:r>
            <a:r>
              <a:rPr lang="es-ES" sz="1500" b="1" u="sng" baseline="0" dirty="0" err="1">
                <a:latin typeface="+mn-lt"/>
                <a:sym typeface="Wingdings" panose="05000000000000000000" pitchFamily="2" charset="2"/>
              </a:rPr>
              <a:t>ray</a:t>
            </a:r>
            <a:endParaRPr lang="es-ES" sz="1500" b="1" u="sng" baseline="0" dirty="0">
              <a:latin typeface="+mn-lt"/>
              <a:sym typeface="Wingdings" panose="05000000000000000000" pitchFamily="2" charset="2"/>
            </a:endParaRPr>
          </a:p>
          <a:p>
            <a:pPr algn="ctr"/>
            <a:r>
              <a:rPr lang="es-ES" sz="1500" b="1" baseline="0" dirty="0">
                <a:latin typeface="+mn-lt"/>
                <a:sym typeface="Wingdings" panose="05000000000000000000" pitchFamily="2" charset="2"/>
              </a:rPr>
              <a:t>Tozzi+22ab, Carilli+23</a:t>
            </a:r>
          </a:p>
          <a:p>
            <a:pPr algn="ctr"/>
            <a:r>
              <a:rPr lang="es-ES" sz="1500" b="1" baseline="0" dirty="0">
                <a:latin typeface="+mn-lt"/>
                <a:sym typeface="Wingdings" panose="05000000000000000000" pitchFamily="2" charset="2"/>
              </a:rPr>
              <a:t>Lepore+24</a:t>
            </a:r>
            <a:endParaRPr lang="es-ES" sz="1500" b="1" baseline="0" dirty="0">
              <a:solidFill>
                <a:srgbClr val="00B0F0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F0728E2-4075-5697-9938-63154C18945B}"/>
              </a:ext>
            </a:extLst>
          </p:cNvPr>
          <p:cNvSpPr txBox="1"/>
          <p:nvPr/>
        </p:nvSpPr>
        <p:spPr>
          <a:xfrm>
            <a:off x="7133038" y="4653136"/>
            <a:ext cx="14093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500" b="1" u="sng" baseline="0" dirty="0">
                <a:latin typeface="+mn-lt"/>
                <a:sym typeface="Wingdings" panose="05000000000000000000" pitchFamily="2" charset="2"/>
              </a:rPr>
              <a:t>SZ-</a:t>
            </a:r>
            <a:r>
              <a:rPr lang="es-ES" sz="1500" b="1" u="sng" baseline="0" dirty="0" err="1">
                <a:latin typeface="+mn-lt"/>
                <a:sym typeface="Wingdings" panose="05000000000000000000" pitchFamily="2" charset="2"/>
              </a:rPr>
              <a:t>effect</a:t>
            </a:r>
            <a:endParaRPr lang="es-ES" sz="1500" b="1" u="sng" baseline="0" dirty="0">
              <a:latin typeface="+mn-lt"/>
              <a:sym typeface="Wingdings" panose="05000000000000000000" pitchFamily="2" charset="2"/>
            </a:endParaRPr>
          </a:p>
          <a:p>
            <a:pPr algn="ctr"/>
            <a:r>
              <a:rPr lang="es-ES" sz="1500" b="1" baseline="0" dirty="0">
                <a:solidFill>
                  <a:srgbClr val="FF3399"/>
                </a:solidFill>
                <a:latin typeface="+mn-lt"/>
                <a:sym typeface="Wingdings" panose="05000000000000000000" pitchFamily="2" charset="2"/>
              </a:rPr>
              <a:t>Di Mascolo+23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B26DAC92-CE6F-916D-E6C4-E18C5D7A1BB1}"/>
              </a:ext>
            </a:extLst>
          </p:cNvPr>
          <p:cNvCxnSpPr>
            <a:cxnSpLocks/>
          </p:cNvCxnSpPr>
          <p:nvPr/>
        </p:nvCxnSpPr>
        <p:spPr>
          <a:xfrm>
            <a:off x="2843808" y="1440338"/>
            <a:ext cx="0" cy="315991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8E1401E-0851-0582-EFEC-63F8D6818929}"/>
              </a:ext>
            </a:extLst>
          </p:cNvPr>
          <p:cNvSpPr txBox="1"/>
          <p:nvPr/>
        </p:nvSpPr>
        <p:spPr>
          <a:xfrm>
            <a:off x="2801795" y="3259723"/>
            <a:ext cx="899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kern="0" baseline="0" dirty="0">
                <a:solidFill>
                  <a:prstClr val="black"/>
                </a:solidFill>
                <a:latin typeface="+mn-lt"/>
              </a:rPr>
              <a:t>4 </a:t>
            </a:r>
            <a:r>
              <a:rPr lang="es-ES" sz="1600" b="1" kern="0" baseline="0" dirty="0" err="1">
                <a:solidFill>
                  <a:prstClr val="black"/>
                </a:solidFill>
                <a:latin typeface="+mn-lt"/>
              </a:rPr>
              <a:t>pMpc</a:t>
            </a:r>
            <a:endParaRPr lang="es-ES" sz="1600" b="1" kern="0" baseline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0FC174-6EB6-A7F5-A1DA-ED83AA8ABA45}"/>
              </a:ext>
            </a:extLst>
          </p:cNvPr>
          <p:cNvSpPr txBox="1"/>
          <p:nvPr/>
        </p:nvSpPr>
        <p:spPr>
          <a:xfrm>
            <a:off x="2843808" y="4438667"/>
            <a:ext cx="17601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500" b="1" baseline="0" dirty="0">
                <a:latin typeface="+mn-lt"/>
                <a:sym typeface="Wingdings" panose="05000000000000000000" pitchFamily="2" charset="2"/>
              </a:rPr>
              <a:t>Perez-Martinez+25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0230222-8DC0-81A1-6014-4D94AF02A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116632"/>
            <a:ext cx="93424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3200" b="1" kern="0" baseline="0" dirty="0"/>
              <a:t>The </a:t>
            </a:r>
            <a:r>
              <a:rPr lang="de-DE" sz="3200" b="1" kern="0" baseline="0" dirty="0" err="1"/>
              <a:t>Spiderweb</a:t>
            </a:r>
            <a:r>
              <a:rPr lang="de-DE" sz="3200" b="1" kern="0" baseline="0" dirty="0"/>
              <a:t> </a:t>
            </a:r>
            <a:r>
              <a:rPr lang="de-DE" sz="3200" b="1" kern="0" baseline="0" dirty="0" err="1"/>
              <a:t>protocluster</a:t>
            </a:r>
            <a:r>
              <a:rPr lang="de-DE" sz="3200" b="1" kern="0" baseline="0" dirty="0"/>
              <a:t> @ </a:t>
            </a:r>
            <a:r>
              <a:rPr lang="de-DE" sz="3200" b="1" kern="0" baseline="0" dirty="0" err="1"/>
              <a:t>z</a:t>
            </a:r>
            <a:r>
              <a:rPr lang="de-DE" sz="3200" b="1" kern="0" baseline="0" dirty="0"/>
              <a:t>=2.16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703FC93-225E-15CB-BC75-A7A2F7C1C66D}"/>
              </a:ext>
            </a:extLst>
          </p:cNvPr>
          <p:cNvSpPr txBox="1"/>
          <p:nvPr/>
        </p:nvSpPr>
        <p:spPr>
          <a:xfrm>
            <a:off x="2303199" y="548680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i="1" u="sng" baseline="0" dirty="0" err="1"/>
              <a:t>r</a:t>
            </a:r>
            <a:r>
              <a:rPr lang="de-ES" sz="2000" b="1" i="1" u="sng" baseline="0" dirty="0"/>
              <a:t>evealing different galaxy populations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8727EED-0566-22FD-A9C3-DBC3F1C6D69F}"/>
              </a:ext>
            </a:extLst>
          </p:cNvPr>
          <p:cNvSpPr txBox="1"/>
          <p:nvPr/>
        </p:nvSpPr>
        <p:spPr>
          <a:xfrm>
            <a:off x="4400734" y="1431451"/>
            <a:ext cx="1992853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i="1" baseline="0" dirty="0"/>
              <a:t>&gt;100 z-</a:t>
            </a:r>
            <a:r>
              <a:rPr lang="es-ES" sz="1600" b="1" i="1" baseline="0" dirty="0" err="1"/>
              <a:t>spec</a:t>
            </a:r>
            <a:r>
              <a:rPr lang="es-ES" sz="1600" b="1" i="1" baseline="0" dirty="0"/>
              <a:t> </a:t>
            </a:r>
            <a:r>
              <a:rPr lang="es-ES" sz="1600" b="1" i="1" baseline="0" dirty="0" err="1"/>
              <a:t>members</a:t>
            </a:r>
            <a:endParaRPr lang="de-ES" sz="1600" b="1" i="1" baseline="0" dirty="0"/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B00E19FC-D6F6-6CBA-B3EA-74A2FC06F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2" y="5013176"/>
            <a:ext cx="7568009" cy="189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201BB324-75BD-2ADE-3610-2D822BB0D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6597352"/>
            <a:ext cx="2359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 baseline="0" dirty="0" err="1"/>
              <a:t>Shimakawa</a:t>
            </a:r>
            <a:r>
              <a:rPr lang="en-US" altLang="de-DE" sz="1600" b="1" baseline="0" dirty="0"/>
              <a:t>, priv. comm.</a:t>
            </a:r>
          </a:p>
        </p:txBody>
      </p:sp>
      <p:sp>
        <p:nvSpPr>
          <p:cNvPr id="7" name="CuadroTexto 17">
            <a:extLst>
              <a:ext uri="{FF2B5EF4-FFF2-40B4-BE49-F238E27FC236}">
                <a16:creationId xmlns:a16="http://schemas.microsoft.com/office/drawing/2014/main" id="{0568FE8C-A4C1-7B05-8915-0C6E9F08F1EE}"/>
              </a:ext>
            </a:extLst>
          </p:cNvPr>
          <p:cNvSpPr txBox="1"/>
          <p:nvPr/>
        </p:nvSpPr>
        <p:spPr>
          <a:xfrm>
            <a:off x="370336" y="3963622"/>
            <a:ext cx="165141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500" b="1" u="sng" baseline="0" dirty="0" err="1">
                <a:latin typeface="+mn-lt"/>
                <a:sym typeface="Wingdings" panose="05000000000000000000" pitchFamily="2" charset="2"/>
              </a:rPr>
              <a:t>Dusty</a:t>
            </a:r>
            <a:r>
              <a:rPr lang="es-ES" sz="1500" b="1" u="sng" baseline="0" dirty="0">
                <a:latin typeface="+mn-lt"/>
                <a:sym typeface="Wingdings" panose="05000000000000000000" pitchFamily="2" charset="2"/>
              </a:rPr>
              <a:t>/SMG</a:t>
            </a:r>
          </a:p>
          <a:p>
            <a:pPr algn="ctr"/>
            <a:r>
              <a:rPr lang="es-ES" sz="1500" b="1" baseline="0" dirty="0">
                <a:latin typeface="+mn-lt"/>
                <a:sym typeface="Wingdings" panose="05000000000000000000" pitchFamily="2" charset="2"/>
              </a:rPr>
              <a:t>Rigby+14</a:t>
            </a:r>
          </a:p>
          <a:p>
            <a:pPr algn="ctr"/>
            <a:r>
              <a:rPr lang="es-ES" sz="1500" b="1" baseline="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Dannerbauer+14</a:t>
            </a:r>
            <a:r>
              <a:rPr lang="es-ES" sz="1500" b="1" baseline="0" dirty="0">
                <a:solidFill>
                  <a:schemeClr val="accent3"/>
                </a:solidFill>
                <a:latin typeface="+mn-lt"/>
                <a:sym typeface="Wingdings" panose="05000000000000000000" pitchFamily="2" charset="2"/>
              </a:rPr>
              <a:t>)</a:t>
            </a:r>
          </a:p>
          <a:p>
            <a:pPr algn="ctr"/>
            <a:r>
              <a:rPr lang="es-ES" sz="1500" b="1" baseline="0" dirty="0">
                <a:latin typeface="+mn-lt"/>
                <a:sym typeface="Wingdings" panose="05000000000000000000" pitchFamily="2" charset="2"/>
              </a:rPr>
              <a:t>Zeballos+18 </a:t>
            </a:r>
          </a:p>
          <a:p>
            <a:pPr algn="ctr"/>
            <a:r>
              <a:rPr lang="es-ES" sz="1500" b="1" baseline="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Zhang+24, 26 </a:t>
            </a:r>
            <a:endParaRPr lang="es-ES" sz="1500" b="1" baseline="0" dirty="0">
              <a:solidFill>
                <a:schemeClr val="accent3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9" name="CuadroTexto 19">
            <a:extLst>
              <a:ext uri="{FF2B5EF4-FFF2-40B4-BE49-F238E27FC236}">
                <a16:creationId xmlns:a16="http://schemas.microsoft.com/office/drawing/2014/main" id="{D239B329-8C27-A5FA-812D-5D9218CED117}"/>
              </a:ext>
            </a:extLst>
          </p:cNvPr>
          <p:cNvSpPr txBox="1"/>
          <p:nvPr/>
        </p:nvSpPr>
        <p:spPr>
          <a:xfrm>
            <a:off x="6737070" y="2099447"/>
            <a:ext cx="213045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500" b="1" u="sng" baseline="0" dirty="0">
                <a:latin typeface="+mn-lt"/>
                <a:sym typeface="Wingdings" panose="05000000000000000000" pitchFamily="2" charset="2"/>
              </a:rPr>
              <a:t>Molecular Gas</a:t>
            </a:r>
          </a:p>
          <a:p>
            <a:pPr algn="ctr"/>
            <a:r>
              <a:rPr lang="es-ES" sz="1500" b="1" baseline="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Dannerbauer+17 </a:t>
            </a:r>
            <a:endParaRPr lang="es-ES" sz="1500" baseline="0" dirty="0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  <a:p>
            <a:pPr algn="ctr"/>
            <a:r>
              <a:rPr lang="es-ES" sz="1500" b="1" baseline="0" dirty="0">
                <a:solidFill>
                  <a:srgbClr val="7030A0"/>
                </a:solidFill>
                <a:latin typeface="+mn-lt"/>
                <a:sym typeface="Wingdings" panose="05000000000000000000" pitchFamily="2" charset="2"/>
              </a:rPr>
              <a:t>Emonts+18</a:t>
            </a:r>
            <a:r>
              <a:rPr lang="es-ES" sz="1500" b="1" baseline="0" dirty="0">
                <a:latin typeface="+mn-lt"/>
                <a:sym typeface="Wingdings" panose="05000000000000000000" pitchFamily="2" charset="2"/>
              </a:rPr>
              <a:t>, Tadaki+19,</a:t>
            </a:r>
          </a:p>
          <a:p>
            <a:pPr algn="ctr"/>
            <a:r>
              <a:rPr lang="es-ES" sz="1500" b="1" baseline="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Jin+21, Chen+24, </a:t>
            </a:r>
          </a:p>
          <a:p>
            <a:pPr algn="ctr"/>
            <a:r>
              <a:rPr lang="es-ES" sz="1500" b="1" baseline="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Perez-Martinez+25 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E3F56C8-7D4F-FA70-ED4D-350DA612C11D}"/>
              </a:ext>
            </a:extLst>
          </p:cNvPr>
          <p:cNvSpPr/>
          <p:nvPr/>
        </p:nvSpPr>
        <p:spPr bwMode="auto">
          <a:xfrm>
            <a:off x="6777817" y="2099447"/>
            <a:ext cx="2129783" cy="12743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ES" sz="2800" b="0" i="0" u="none" strike="noStrike" cap="none" normalizeH="0" baseline="24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9" descr="Letter_fig1_new3_v4.pdf">
            <a:extLst>
              <a:ext uri="{FF2B5EF4-FFF2-40B4-BE49-F238E27FC236}">
                <a16:creationId xmlns:a16="http://schemas.microsoft.com/office/drawing/2014/main" id="{D89A8284-2828-6C13-C5BD-FCA488251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84238"/>
            <a:ext cx="475932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8" descr="Letter_fig2_new2_v1.pdf">
            <a:extLst>
              <a:ext uri="{FF2B5EF4-FFF2-40B4-BE49-F238E27FC236}">
                <a16:creationId xmlns:a16="http://schemas.microsoft.com/office/drawing/2014/main" id="{ADD2B529-3541-2909-DEAD-8C5E538B1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40433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10">
            <a:extLst>
              <a:ext uri="{FF2B5EF4-FFF2-40B4-BE49-F238E27FC236}">
                <a16:creationId xmlns:a16="http://schemas.microsoft.com/office/drawing/2014/main" id="{55229B6B-7355-9161-4E7A-A68FC7A1E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05" y="5200281"/>
            <a:ext cx="299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400" b="1" i="1" baseline="0" dirty="0"/>
              <a:t>VLA sees only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400" b="1" i="1" baseline="0" dirty="0"/>
              <a:t>~33% of ATCA flux!!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1B7C998-A27B-5846-AB0F-2DDB59A2D937}"/>
              </a:ext>
            </a:extLst>
          </p:cNvPr>
          <p:cNvSpPr/>
          <p:nvPr/>
        </p:nvSpPr>
        <p:spPr>
          <a:xfrm>
            <a:off x="107504" y="5157192"/>
            <a:ext cx="3071813" cy="104775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0" dirty="0"/>
          </a:p>
        </p:txBody>
      </p:sp>
      <p:sp>
        <p:nvSpPr>
          <p:cNvPr id="59397" name="TextBox 12">
            <a:extLst>
              <a:ext uri="{FF2B5EF4-FFF2-40B4-BE49-F238E27FC236}">
                <a16:creationId xmlns:a16="http://schemas.microsoft.com/office/drawing/2014/main" id="{59129337-6BA3-B501-0775-4B82544E1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836613"/>
            <a:ext cx="57880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3000" b="1" i="1" baseline="0">
                <a:solidFill>
                  <a:srgbClr val="800000"/>
                </a:solidFill>
              </a:rPr>
              <a:t>low-surface-brightness emission!</a:t>
            </a:r>
          </a:p>
        </p:txBody>
      </p:sp>
      <p:sp>
        <p:nvSpPr>
          <p:cNvPr id="59398" name="Rectangle 2">
            <a:extLst>
              <a:ext uri="{FF2B5EF4-FFF2-40B4-BE49-F238E27FC236}">
                <a16:creationId xmlns:a16="http://schemas.microsoft.com/office/drawing/2014/main" id="{D889629A-7DD5-3935-9135-AAC706F19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3400" b="1" baseline="0"/>
              <a:t>Spiderweb Galaxy: Cold Molecular IGM </a:t>
            </a:r>
            <a:endParaRPr lang="de-DE" altLang="de-DE" sz="3400" baseline="0"/>
          </a:p>
        </p:txBody>
      </p:sp>
      <p:sp>
        <p:nvSpPr>
          <p:cNvPr id="59399" name="TextBox 15">
            <a:extLst>
              <a:ext uri="{FF2B5EF4-FFF2-40B4-BE49-F238E27FC236}">
                <a16:creationId xmlns:a16="http://schemas.microsoft.com/office/drawing/2014/main" id="{AA56BA76-3F93-8000-E85F-2752CA8D4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570981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b="1" baseline="0" dirty="0" err="1"/>
              <a:t>Emonts</a:t>
            </a:r>
            <a:r>
              <a:rPr lang="en-US" altLang="de-DE" sz="1800" b="1" baseline="0" dirty="0"/>
              <a:t> </a:t>
            </a:r>
            <a:r>
              <a:rPr lang="is-IS" altLang="de-DE" sz="1800" b="1" baseline="0" dirty="0"/>
              <a:t>… HD</a:t>
            </a:r>
            <a:r>
              <a:rPr lang="en-US" altLang="de-DE" sz="1800" b="1" baseline="0" dirty="0"/>
              <a:t> et al. 2016, Science</a:t>
            </a:r>
          </a:p>
        </p:txBody>
      </p:sp>
      <p:sp>
        <p:nvSpPr>
          <p:cNvPr id="2" name="Ring 1">
            <a:extLst>
              <a:ext uri="{FF2B5EF4-FFF2-40B4-BE49-F238E27FC236}">
                <a16:creationId xmlns:a16="http://schemas.microsoft.com/office/drawing/2014/main" id="{DED4CAB5-738E-F84C-9C39-6CC2A6E18FF7}"/>
              </a:ext>
            </a:extLst>
          </p:cNvPr>
          <p:cNvSpPr/>
          <p:nvPr/>
        </p:nvSpPr>
        <p:spPr bwMode="auto">
          <a:xfrm>
            <a:off x="2916238" y="2492375"/>
            <a:ext cx="1008062" cy="1008063"/>
          </a:xfrm>
          <a:prstGeom prst="donut">
            <a:avLst>
              <a:gd name="adj" fmla="val 845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ttp://img.kaloo.ga/thumb?url=http%3A%2F%2Ffotos02.laopinion.es%2F2016%2F12%2F03%2F690x278%2Fnacen-galaxi">
            <a:extLst>
              <a:ext uri="{FF2B5EF4-FFF2-40B4-BE49-F238E27FC236}">
                <a16:creationId xmlns:a16="http://schemas.microsoft.com/office/drawing/2014/main" id="{A8913B09-840E-0204-8726-6418CAD4E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6" y="1640494"/>
            <a:ext cx="3883025" cy="170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">
            <a:extLst>
              <a:ext uri="{FF2B5EF4-FFF2-40B4-BE49-F238E27FC236}">
                <a16:creationId xmlns:a16="http://schemas.microsoft.com/office/drawing/2014/main" id="{5457E166-6EE7-A967-4168-54544826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351711"/>
            <a:ext cx="4648227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sz="2200" b="1" baseline="0" dirty="0"/>
              <a:t>WG1-15 </a:t>
            </a:r>
            <a:r>
              <a:rPr lang="de-DE" sz="2200" b="1" baseline="0" dirty="0" err="1"/>
              <a:t>Missing</a:t>
            </a:r>
            <a:r>
              <a:rPr lang="de-DE" sz="2200" b="1" baseline="0" dirty="0"/>
              <a:t> </a:t>
            </a:r>
            <a:r>
              <a:rPr lang="de-DE" sz="2200" b="1" baseline="0" dirty="0" err="1"/>
              <a:t>Flux</a:t>
            </a:r>
            <a:r>
              <a:rPr lang="de-DE" sz="2200" b="1" baseline="0" dirty="0"/>
              <a:t> </a:t>
            </a:r>
            <a:r>
              <a:rPr lang="de-DE" sz="2400" b="1" baseline="0" dirty="0"/>
              <a:t>(</a:t>
            </a:r>
            <a:r>
              <a:rPr lang="de-DE" sz="2400" b="1" baseline="0" dirty="0" err="1"/>
              <a:t>Andreani</a:t>
            </a:r>
            <a:r>
              <a:rPr lang="de-DE" sz="2400" b="1" baseline="0" dirty="0"/>
              <a:t>)</a:t>
            </a:r>
            <a:endParaRPr lang="de-DE" altLang="de-ES" sz="2400" b="1" baseline="0" dirty="0"/>
          </a:p>
        </p:txBody>
      </p:sp>
    </p:spTree>
    <p:extLst>
      <p:ext uri="{BB962C8B-B14F-4D97-AF65-F5344CB8AC3E}">
        <p14:creationId xmlns:p14="http://schemas.microsoft.com/office/powerpoint/2010/main" val="110118804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2DE3F403-E6B3-E574-B345-511124333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444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3400" b="1" baseline="0"/>
              <a:t>Extended Cold IGM in the Spiderweb Galaxy</a:t>
            </a:r>
            <a:endParaRPr lang="de-DE" altLang="de-DE" sz="3400" baseline="0"/>
          </a:p>
        </p:txBody>
      </p:sp>
      <p:pic>
        <p:nvPicPr>
          <p:cNvPr id="61442" name="Bild 2">
            <a:extLst>
              <a:ext uri="{FF2B5EF4-FFF2-40B4-BE49-F238E27FC236}">
                <a16:creationId xmlns:a16="http://schemas.microsoft.com/office/drawing/2014/main" id="{BA30455A-2792-DAB0-AB2A-51549B455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0"/>
            <a:ext cx="554355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Bild 5">
            <a:extLst>
              <a:ext uri="{FF2B5EF4-FFF2-40B4-BE49-F238E27FC236}">
                <a16:creationId xmlns:a16="http://schemas.microsoft.com/office/drawing/2014/main" id="{E067A5AE-E43C-EE73-E8C8-5B3160F04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149725"/>
            <a:ext cx="8251825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hteck 4">
            <a:extLst>
              <a:ext uri="{FF2B5EF4-FFF2-40B4-BE49-F238E27FC236}">
                <a16:creationId xmlns:a16="http://schemas.microsoft.com/office/drawing/2014/main" id="{2939892C-C815-DC23-A6F4-708BE0E7F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3860800"/>
            <a:ext cx="45847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 baseline="0"/>
              <a:t>Emonts, Lehnert, HD et al. 2018, MNRAS, 477, 60</a:t>
            </a:r>
          </a:p>
        </p:txBody>
      </p:sp>
      <p:sp>
        <p:nvSpPr>
          <p:cNvPr id="61445" name="Rechteck 4">
            <a:extLst>
              <a:ext uri="{FF2B5EF4-FFF2-40B4-BE49-F238E27FC236}">
                <a16:creationId xmlns:a16="http://schemas.microsoft.com/office/drawing/2014/main" id="{CA4BDDC1-F23D-31DC-E29C-CE80F494E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" y="6546850"/>
            <a:ext cx="4538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 baseline="0"/>
              <a:t>Shimakawa </a:t>
            </a:r>
            <a:r>
              <a:rPr lang="is-IS" altLang="de-DE" sz="1600" b="1" baseline="0"/>
              <a:t>… HD </a:t>
            </a:r>
            <a:r>
              <a:rPr lang="en-US" altLang="de-DE" sz="1600" b="1" baseline="0"/>
              <a:t>et al. 2018, MNRAS, 481, 5630</a:t>
            </a:r>
          </a:p>
        </p:txBody>
      </p:sp>
      <p:pic>
        <p:nvPicPr>
          <p:cNvPr id="61446" name="Bild 11">
            <a:extLst>
              <a:ext uri="{FF2B5EF4-FFF2-40B4-BE49-F238E27FC236}">
                <a16:creationId xmlns:a16="http://schemas.microsoft.com/office/drawing/2014/main" id="{AB4D3019-1A50-778C-3542-6268F6251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747713"/>
            <a:ext cx="23415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feld 1">
            <a:extLst>
              <a:ext uri="{FF2B5EF4-FFF2-40B4-BE49-F238E27FC236}">
                <a16:creationId xmlns:a16="http://schemas.microsoft.com/office/drawing/2014/main" id="{519119FA-1FBD-37F6-674F-1EE644F7D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769938"/>
            <a:ext cx="809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baseline="0">
                <a:solidFill>
                  <a:schemeClr val="bg1"/>
                </a:solidFill>
              </a:rPr>
              <a:t>ALMA</a:t>
            </a:r>
          </a:p>
        </p:txBody>
      </p:sp>
      <p:sp>
        <p:nvSpPr>
          <p:cNvPr id="61448" name="Textfeld 2">
            <a:extLst>
              <a:ext uri="{FF2B5EF4-FFF2-40B4-BE49-F238E27FC236}">
                <a16:creationId xmlns:a16="http://schemas.microsoft.com/office/drawing/2014/main" id="{0144FE4A-9F16-314D-71D5-0BE9D0A9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4211638"/>
            <a:ext cx="91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 baseline="0">
                <a:solidFill>
                  <a:schemeClr val="bg1"/>
                </a:solidFill>
              </a:rPr>
              <a:t>Subaru</a:t>
            </a:r>
          </a:p>
        </p:txBody>
      </p:sp>
      <p:sp>
        <p:nvSpPr>
          <p:cNvPr id="61449" name="Textfeld 9">
            <a:extLst>
              <a:ext uri="{FF2B5EF4-FFF2-40B4-BE49-F238E27FC236}">
                <a16:creationId xmlns:a16="http://schemas.microsoft.com/office/drawing/2014/main" id="{564CD5D9-EED9-4F38-81BF-886A4704F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288" y="4140200"/>
            <a:ext cx="914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 baseline="0">
                <a:solidFill>
                  <a:schemeClr val="bg1"/>
                </a:solidFill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21682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Grafik 3">
            <a:extLst>
              <a:ext uri="{FF2B5EF4-FFF2-40B4-BE49-F238E27FC236}">
                <a16:creationId xmlns:a16="http://schemas.microsoft.com/office/drawing/2014/main" id="{6C6E2CEE-95BA-D2F3-F67B-B3AFEAC2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942975"/>
            <a:ext cx="43561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Grafik 4">
            <a:extLst>
              <a:ext uri="{FF2B5EF4-FFF2-40B4-BE49-F238E27FC236}">
                <a16:creationId xmlns:a16="http://schemas.microsoft.com/office/drawing/2014/main" id="{B336FC27-1593-0F0C-A9F1-6052EE7D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05225"/>
            <a:ext cx="788511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C1AA5C3-A48C-784E-A9A3-F03B4BAEA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x-none" sz="3400" b="1" kern="0" baseline="0" dirty="0">
                <a:solidFill>
                  <a:srgbClr val="000000"/>
                </a:solidFill>
                <a:ea typeface="ＭＳ Ｐゴシック" charset="-128"/>
              </a:rPr>
              <a:t> [CII] </a:t>
            </a:r>
            <a:r>
              <a:rPr lang="de-DE" altLang="x-none" sz="3400" b="1" kern="0" baseline="0" dirty="0" err="1">
                <a:solidFill>
                  <a:srgbClr val="000000"/>
                </a:solidFill>
                <a:ea typeface="ＭＳ Ｐゴシック" charset="-128"/>
              </a:rPr>
              <a:t>is</a:t>
            </a:r>
            <a:r>
              <a:rPr lang="de-DE" altLang="x-none" sz="3400" b="1" kern="0" baseline="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x-none" sz="3400" b="1" kern="0" baseline="0" dirty="0" err="1">
                <a:solidFill>
                  <a:srgbClr val="000000"/>
                </a:solidFill>
                <a:ea typeface="ＭＳ Ｐゴシック" charset="-128"/>
              </a:rPr>
              <a:t>extended</a:t>
            </a:r>
            <a:r>
              <a:rPr lang="de-DE" altLang="x-none" sz="3400" b="1" kern="0" baseline="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x-none" sz="3400" b="1" kern="0" baseline="0" dirty="0" err="1">
                <a:solidFill>
                  <a:srgbClr val="000000"/>
                </a:solidFill>
                <a:ea typeface="ＭＳ Ｐゴシック" charset="-128"/>
              </a:rPr>
              <a:t>too</a:t>
            </a:r>
            <a:endParaRPr lang="de-DE" altLang="x-none" sz="3400" kern="0" baseline="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2468" name="Textfeld 5">
            <a:extLst>
              <a:ext uri="{FF2B5EF4-FFF2-40B4-BE49-F238E27FC236}">
                <a16:creationId xmlns:a16="http://schemas.microsoft.com/office/drawing/2014/main" id="{4D686FE1-4DDB-FB3D-F414-BD6CD05A3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1117600"/>
            <a:ext cx="2543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 baseline="0"/>
              <a:t>APEX observations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200" b="1" baseline="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 baseline="0"/>
              <a:t>[CII] line cannot be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 baseline="0"/>
              <a:t>done with ALMA!</a:t>
            </a:r>
          </a:p>
        </p:txBody>
      </p:sp>
      <p:sp>
        <p:nvSpPr>
          <p:cNvPr id="62469" name="Rechteck 4">
            <a:extLst>
              <a:ext uri="{FF2B5EF4-FFF2-40B4-BE49-F238E27FC236}">
                <a16:creationId xmlns:a16="http://schemas.microsoft.com/office/drawing/2014/main" id="{AA09CFE1-D378-70CF-6823-44ADCFB8E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392863"/>
            <a:ext cx="3217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 baseline="0"/>
              <a:t>De Breuck </a:t>
            </a:r>
            <a:r>
              <a:rPr lang="is-IS" altLang="de-DE" sz="1600" b="1" baseline="0"/>
              <a:t>… HD </a:t>
            </a:r>
            <a:r>
              <a:rPr lang="en-US" altLang="de-DE" sz="1600" b="1" baseline="0"/>
              <a:t>et al. 2022, A&amp;A</a:t>
            </a:r>
          </a:p>
        </p:txBody>
      </p:sp>
    </p:spTree>
    <p:extLst>
      <p:ext uri="{BB962C8B-B14F-4D97-AF65-F5344CB8AC3E}">
        <p14:creationId xmlns:p14="http://schemas.microsoft.com/office/powerpoint/2010/main" val="40845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15">
            <a:extLst>
              <a:ext uri="{FF2B5EF4-FFF2-40B4-BE49-F238E27FC236}">
                <a16:creationId xmlns:a16="http://schemas.microsoft.com/office/drawing/2014/main" id="{EF179018-745C-222E-716C-76FD21E68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0"/>
            <a:ext cx="4191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b="1" baseline="0">
                <a:solidFill>
                  <a:schemeClr val="bg1"/>
                </a:solidFill>
              </a:rPr>
              <a:t>ATCA</a:t>
            </a:r>
          </a:p>
        </p:txBody>
      </p:sp>
      <p:pic>
        <p:nvPicPr>
          <p:cNvPr id="63490" name="Bild 2">
            <a:extLst>
              <a:ext uri="{FF2B5EF4-FFF2-40B4-BE49-F238E27FC236}">
                <a16:creationId xmlns:a16="http://schemas.microsoft.com/office/drawing/2014/main" id="{10D1835E-B55E-C05E-F965-922688BF3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2814638"/>
            <a:ext cx="46974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Bild 3">
            <a:extLst>
              <a:ext uri="{FF2B5EF4-FFF2-40B4-BE49-F238E27FC236}">
                <a16:creationId xmlns:a16="http://schemas.microsoft.com/office/drawing/2014/main" id="{F540D7AA-1570-CD56-0E64-006724E40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400"/>
            <a:ext cx="89058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15">
            <a:extLst>
              <a:ext uri="{FF2B5EF4-FFF2-40B4-BE49-F238E27FC236}">
                <a16:creationId xmlns:a16="http://schemas.microsoft.com/office/drawing/2014/main" id="{A6F022BE-D8C4-9E2D-73A9-118E6AACB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2049463"/>
            <a:ext cx="4191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b="1" baseline="0"/>
              <a:t>Emonts et al.  (2013)</a:t>
            </a:r>
          </a:p>
        </p:txBody>
      </p:sp>
      <p:sp>
        <p:nvSpPr>
          <p:cNvPr id="63493" name="TextBox 15">
            <a:extLst>
              <a:ext uri="{FF2B5EF4-FFF2-40B4-BE49-F238E27FC236}">
                <a16:creationId xmlns:a16="http://schemas.microsoft.com/office/drawing/2014/main" id="{470F5F7B-84E7-EA21-5C4D-C44A5557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43663"/>
            <a:ext cx="883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b="1" baseline="0"/>
              <a:t>Dannerbauer, Lehnert, Emonts et al. 2017, A&amp;A, 608, 48 </a:t>
            </a:r>
          </a:p>
        </p:txBody>
      </p:sp>
    </p:spTree>
    <p:extLst>
      <p:ext uri="{BB962C8B-B14F-4D97-AF65-F5344CB8AC3E}">
        <p14:creationId xmlns:p14="http://schemas.microsoft.com/office/powerpoint/2010/main" val="4588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F3F670AF-C5BD-6CD5-779B-AC26338C2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-152400"/>
            <a:ext cx="9144000" cy="1143000"/>
          </a:xfrm>
        </p:spPr>
        <p:txBody>
          <a:bodyPr/>
          <a:lstStyle/>
          <a:p>
            <a:r>
              <a:rPr lang="de-DE" altLang="de-DE" sz="3400" b="1">
                <a:solidFill>
                  <a:schemeClr val="tx1"/>
                </a:solidFill>
                <a:ea typeface="ＭＳ Ｐゴシック" panose="020B0600070205080204" pitchFamily="34" charset="-128"/>
              </a:rPr>
              <a:t>CO(1-0): 40kpc large molecular gas reservoir</a:t>
            </a:r>
            <a:endParaRPr lang="de-DE" altLang="de-DE" sz="3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4" name="TextBox 15">
            <a:extLst>
              <a:ext uri="{FF2B5EF4-FFF2-40B4-BE49-F238E27FC236}">
                <a16:creationId xmlns:a16="http://schemas.microsoft.com/office/drawing/2014/main" id="{29D2F61E-5FAD-2149-81FD-4D0A6FE44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0" y="-26988"/>
            <a:ext cx="4191000" cy="37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b="1" baseline="0">
                <a:solidFill>
                  <a:schemeClr val="bg1"/>
                </a:solidFill>
              </a:rPr>
              <a:t>ATCA</a:t>
            </a:r>
          </a:p>
        </p:txBody>
      </p:sp>
      <p:pic>
        <p:nvPicPr>
          <p:cNvPr id="64515" name="Bild 1">
            <a:extLst>
              <a:ext uri="{FF2B5EF4-FFF2-40B4-BE49-F238E27FC236}">
                <a16:creationId xmlns:a16="http://schemas.microsoft.com/office/drawing/2014/main" id="{2B26F958-7700-9BD8-B76F-DA24E22EA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8175"/>
            <a:ext cx="6167438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15">
            <a:extLst>
              <a:ext uri="{FF2B5EF4-FFF2-40B4-BE49-F238E27FC236}">
                <a16:creationId xmlns:a16="http://schemas.microsoft.com/office/drawing/2014/main" id="{2CE7274B-0749-1803-2289-D1EB44B9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052513"/>
            <a:ext cx="792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 baseline="0">
                <a:solidFill>
                  <a:schemeClr val="accent2"/>
                </a:solidFill>
              </a:rPr>
              <a:t>NW</a:t>
            </a:r>
          </a:p>
        </p:txBody>
      </p:sp>
      <p:sp>
        <p:nvSpPr>
          <p:cNvPr id="64517" name="TextBox 15">
            <a:extLst>
              <a:ext uri="{FF2B5EF4-FFF2-40B4-BE49-F238E27FC236}">
                <a16:creationId xmlns:a16="http://schemas.microsoft.com/office/drawing/2014/main" id="{2854E4F9-282C-1F9B-C867-4E3CB5AFD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708275"/>
            <a:ext cx="7921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 baseline="0">
                <a:solidFill>
                  <a:srgbClr val="FF0000"/>
                </a:solidFill>
              </a:rPr>
              <a:t>SE</a:t>
            </a:r>
          </a:p>
        </p:txBody>
      </p:sp>
      <p:sp>
        <p:nvSpPr>
          <p:cNvPr id="64518" name="TextBox 15">
            <a:extLst>
              <a:ext uri="{FF2B5EF4-FFF2-40B4-BE49-F238E27FC236}">
                <a16:creationId xmlns:a16="http://schemas.microsoft.com/office/drawing/2014/main" id="{D5A4B0C7-0A47-5692-5EA3-250736CE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43663"/>
            <a:ext cx="883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b="1" baseline="0"/>
              <a:t>HD, Lehnert, Emonts et al. 2017, A&amp;A, 608, 48 </a:t>
            </a:r>
          </a:p>
        </p:txBody>
      </p:sp>
    </p:spTree>
    <p:extLst>
      <p:ext uri="{BB962C8B-B14F-4D97-AF65-F5344CB8AC3E}">
        <p14:creationId xmlns:p14="http://schemas.microsoft.com/office/powerpoint/2010/main" val="14731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CB05A-CE58-C6C3-0880-16DC08FE8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 4" descr="eso1431a.jpg">
            <a:extLst>
              <a:ext uri="{FF2B5EF4-FFF2-40B4-BE49-F238E27FC236}">
                <a16:creationId xmlns:a16="http://schemas.microsoft.com/office/drawing/2014/main" id="{1749932D-BD09-EA2C-B8D4-B7D9037DD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r="15299"/>
          <a:stretch/>
        </p:blipFill>
        <p:spPr bwMode="auto">
          <a:xfrm>
            <a:off x="0" y="-27384"/>
            <a:ext cx="9150983" cy="700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4">
            <a:extLst>
              <a:ext uri="{FF2B5EF4-FFF2-40B4-BE49-F238E27FC236}">
                <a16:creationId xmlns:a16="http://schemas.microsoft.com/office/drawing/2014/main" id="{E0AF8AD9-387B-2B66-4A09-4B4D5211B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871243"/>
            <a:ext cx="4791075" cy="862013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ES" sz="2600" b="1" i="1" baseline="0" dirty="0">
                <a:solidFill>
                  <a:srgbClr val="000000"/>
                </a:solidFill>
              </a:rPr>
              <a:t>Helmut </a:t>
            </a:r>
            <a:r>
              <a:rPr lang="en-US" altLang="de-ES" sz="2600" b="1" i="1" baseline="0" dirty="0" err="1">
                <a:solidFill>
                  <a:srgbClr val="000000"/>
                </a:solidFill>
              </a:rPr>
              <a:t>Dannerbauer</a:t>
            </a:r>
            <a:r>
              <a:rPr lang="en-US" altLang="de-ES" sz="2600" b="1" i="1" baseline="0" dirty="0">
                <a:solidFill>
                  <a:srgbClr val="000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de-ES" sz="2400" b="1" i="1" baseline="0" dirty="0">
                <a:solidFill>
                  <a:srgbClr val="000000"/>
                </a:solidFill>
              </a:rPr>
              <a:t>Instituto de </a:t>
            </a:r>
            <a:r>
              <a:rPr lang="en-US" altLang="de-ES" sz="2400" b="1" i="1" baseline="0" dirty="0" err="1">
                <a:solidFill>
                  <a:srgbClr val="000000"/>
                </a:solidFill>
              </a:rPr>
              <a:t>Astrofísicas</a:t>
            </a:r>
            <a:r>
              <a:rPr lang="en-US" altLang="de-ES" sz="2400" b="1" i="1" baseline="0" dirty="0">
                <a:solidFill>
                  <a:srgbClr val="000000"/>
                </a:solidFill>
              </a:rPr>
              <a:t> de Canarias</a:t>
            </a:r>
          </a:p>
        </p:txBody>
      </p:sp>
      <p:pic>
        <p:nvPicPr>
          <p:cNvPr id="19459" name="Bild 10">
            <a:extLst>
              <a:ext uri="{FF2B5EF4-FFF2-40B4-BE49-F238E27FC236}">
                <a16:creationId xmlns:a16="http://schemas.microsoft.com/office/drawing/2014/main" id="{F7C20D26-4FE7-2B24-1A2F-A699810C4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4" y="40804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9A644BC-23D7-772E-31DA-C86CBBC50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72" y="6538784"/>
            <a:ext cx="2130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1800" b="1" baseline="0" dirty="0">
                <a:solidFill>
                  <a:schemeClr val="bg1"/>
                </a:solidFill>
              </a:rPr>
              <a:t>@ESO/Kornmesser</a:t>
            </a:r>
          </a:p>
        </p:txBody>
      </p:sp>
      <p:pic>
        <p:nvPicPr>
          <p:cNvPr id="3" name="Picture 4" descr="ttp://www.ull.es/Public/images/wull/logo.gif">
            <a:extLst>
              <a:ext uri="{FF2B5EF4-FFF2-40B4-BE49-F238E27FC236}">
                <a16:creationId xmlns:a16="http://schemas.microsoft.com/office/drawing/2014/main" id="{2BE5BA1A-0343-A748-92E0-C4190B86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6028" r="6587" b="7428"/>
          <a:stretch>
            <a:fillRect/>
          </a:stretch>
        </p:blipFill>
        <p:spPr bwMode="auto">
          <a:xfrm>
            <a:off x="7668344" y="75605"/>
            <a:ext cx="13922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1">
            <a:extLst>
              <a:ext uri="{FF2B5EF4-FFF2-40B4-BE49-F238E27FC236}">
                <a16:creationId xmlns:a16="http://schemas.microsoft.com/office/drawing/2014/main" id="{DB92F8A6-FD9E-A2E7-A498-7C5D03992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4" y="5877272"/>
            <a:ext cx="338455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2">
            <a:extLst>
              <a:ext uri="{FF2B5EF4-FFF2-40B4-BE49-F238E27FC236}">
                <a16:creationId xmlns:a16="http://schemas.microsoft.com/office/drawing/2014/main" id="{2843A29D-9A57-D5F0-CFB8-624252FF0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75" y="5877273"/>
            <a:ext cx="1079500" cy="8620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B6AA28C-A1F7-2887-8A2E-D61380418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56792"/>
            <a:ext cx="2448273" cy="3308459"/>
          </a:xfrm>
          <a:prstGeom prst="rect">
            <a:avLst/>
          </a:prstGeom>
        </p:spPr>
      </p:pic>
      <p:pic>
        <p:nvPicPr>
          <p:cNvPr id="6" name="Picture 4" descr="ATCA.jpg">
            <a:extLst>
              <a:ext uri="{FF2B5EF4-FFF2-40B4-BE49-F238E27FC236}">
                <a16:creationId xmlns:a16="http://schemas.microsoft.com/office/drawing/2014/main" id="{689CD6DD-53EA-B4A2-F428-83FAC9E31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/>
          <a:stretch>
            <a:fillRect/>
          </a:stretch>
        </p:blipFill>
        <p:spPr bwMode="auto">
          <a:xfrm>
            <a:off x="6156176" y="1484784"/>
            <a:ext cx="2373313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atlast.pbworks.com/f/1535708351/atlast%20logo.png">
            <a:extLst>
              <a:ext uri="{FF2B5EF4-FFF2-40B4-BE49-F238E27FC236}">
                <a16:creationId xmlns:a16="http://schemas.microsoft.com/office/drawing/2014/main" id="{E070F53E-FB13-38A4-A7F9-7EAA88509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861048"/>
            <a:ext cx="2046288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8E9785B7-B0F0-0540-A6BA-B5B6DD1C7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92" y="441103"/>
            <a:ext cx="9099550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de-ES" sz="3300" b="1" i="1" baseline="0" dirty="0">
                <a:solidFill>
                  <a:schemeClr val="bg1"/>
                </a:solidFill>
              </a:rPr>
              <a:t>Extended Molecular Gas</a:t>
            </a:r>
            <a:r>
              <a:rPr lang="de-ES" sz="3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ES" sz="3300" b="1" i="1" baseline="0" dirty="0">
                <a:solidFill>
                  <a:schemeClr val="bg1"/>
                </a:solidFill>
              </a:rPr>
              <a:t>in Protoclusters: </a:t>
            </a:r>
          </a:p>
          <a:p>
            <a:pPr algn="ctr">
              <a:spcBef>
                <a:spcPct val="0"/>
              </a:spcBef>
              <a:buNone/>
            </a:pPr>
            <a:r>
              <a:rPr lang="de-ES" sz="3300" b="1" i="1" baseline="0" dirty="0">
                <a:solidFill>
                  <a:schemeClr val="bg1"/>
                </a:solidFill>
              </a:rPr>
              <a:t>A Science Case for AtLAST</a:t>
            </a:r>
            <a:r>
              <a:rPr lang="de-DE" altLang="de-ES" sz="3400" b="1" i="1" baseline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143861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E37BA78-10A5-D945-820D-48938775E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x-none" sz="3400" b="1" kern="0" baseline="0" dirty="0">
                <a:solidFill>
                  <a:srgbClr val="000000"/>
                </a:solidFill>
                <a:ea typeface="ＭＳ Ｐゴシック" charset="-128"/>
              </a:rPr>
              <a:t>Extended </a:t>
            </a:r>
            <a:r>
              <a:rPr lang="de-DE" altLang="x-none" sz="3400" b="1" kern="0" baseline="0" dirty="0" err="1">
                <a:solidFill>
                  <a:srgbClr val="000000"/>
                </a:solidFill>
                <a:ea typeface="ＭＳ Ｐゴシック" charset="-128"/>
              </a:rPr>
              <a:t>molecular</a:t>
            </a:r>
            <a:r>
              <a:rPr lang="de-DE" altLang="x-none" sz="3400" b="1" kern="0" baseline="0" dirty="0">
                <a:solidFill>
                  <a:srgbClr val="000000"/>
                </a:solidFill>
                <a:ea typeface="ＭＳ Ｐゴシック" charset="-128"/>
              </a:rPr>
              <a:t> gas </a:t>
            </a:r>
            <a:r>
              <a:rPr lang="de-DE" altLang="x-none" sz="3400" b="1" kern="0" baseline="0" dirty="0" err="1">
                <a:solidFill>
                  <a:srgbClr val="000000"/>
                </a:solidFill>
                <a:ea typeface="ＭＳ Ｐゴシック" charset="-128"/>
              </a:rPr>
              <a:t>reservoirs</a:t>
            </a:r>
            <a:endParaRPr lang="de-DE" altLang="x-none" sz="3400" kern="0" baseline="0" dirty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27650" name="Bild 2">
            <a:extLst>
              <a:ext uri="{FF2B5EF4-FFF2-40B4-BE49-F238E27FC236}">
                <a16:creationId xmlns:a16="http://schemas.microsoft.com/office/drawing/2014/main" id="{82A7E350-B533-09C7-0357-42B9380EF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2" b="53452"/>
          <a:stretch>
            <a:fillRect/>
          </a:stretch>
        </p:blipFill>
        <p:spPr bwMode="auto">
          <a:xfrm>
            <a:off x="166688" y="911225"/>
            <a:ext cx="2220912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5">
            <a:extLst>
              <a:ext uri="{FF2B5EF4-FFF2-40B4-BE49-F238E27FC236}">
                <a16:creationId xmlns:a16="http://schemas.microsoft.com/office/drawing/2014/main" id="{F4878543-0E44-7E18-F172-E705FF24B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569913"/>
            <a:ext cx="424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400" b="1" baseline="0"/>
              <a:t>typical sizes are up to 6-8 kpc</a:t>
            </a:r>
          </a:p>
        </p:txBody>
      </p:sp>
      <p:sp>
        <p:nvSpPr>
          <p:cNvPr id="27652" name="TextBox 15">
            <a:extLst>
              <a:ext uri="{FF2B5EF4-FFF2-40B4-BE49-F238E27FC236}">
                <a16:creationId xmlns:a16="http://schemas.microsoft.com/office/drawing/2014/main" id="{C6E5D587-A97A-9D87-03A1-CA786F5A7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3009900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b="1" baseline="0"/>
              <a:t>Hodge et al. 2015; Ivison et al. 2011</a:t>
            </a:r>
          </a:p>
        </p:txBody>
      </p:sp>
      <p:pic>
        <p:nvPicPr>
          <p:cNvPr id="27653" name="Bild 6">
            <a:extLst>
              <a:ext uri="{FF2B5EF4-FFF2-40B4-BE49-F238E27FC236}">
                <a16:creationId xmlns:a16="http://schemas.microsoft.com/office/drawing/2014/main" id="{D0CAEDED-CBC8-8994-C692-98160AC11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3" b="43246"/>
          <a:stretch>
            <a:fillRect/>
          </a:stretch>
        </p:blipFill>
        <p:spPr bwMode="auto">
          <a:xfrm>
            <a:off x="6443663" y="4456113"/>
            <a:ext cx="249396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8" descr="Letter_fig1_new3_v3_ATCA_talk.pdf">
            <a:extLst>
              <a:ext uri="{FF2B5EF4-FFF2-40B4-BE49-F238E27FC236}">
                <a16:creationId xmlns:a16="http://schemas.microsoft.com/office/drawing/2014/main" id="{DEF1D31F-D2A6-3C94-8853-AD5AF232E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4319588"/>
            <a:ext cx="31623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Bild 1">
            <a:extLst>
              <a:ext uri="{FF2B5EF4-FFF2-40B4-BE49-F238E27FC236}">
                <a16:creationId xmlns:a16="http://schemas.microsoft.com/office/drawing/2014/main" id="{57364FDE-E401-D9B2-2917-25C15639A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452938"/>
            <a:ext cx="33924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15">
            <a:extLst>
              <a:ext uri="{FF2B5EF4-FFF2-40B4-BE49-F238E27FC236}">
                <a16:creationId xmlns:a16="http://schemas.microsoft.com/office/drawing/2014/main" id="{A7A36902-45E4-E02D-3D07-B023F146C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524625"/>
            <a:ext cx="42481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 baseline="0"/>
              <a:t>Ginolfi et al. 2017</a:t>
            </a:r>
          </a:p>
        </p:txBody>
      </p:sp>
      <p:cxnSp>
        <p:nvCxnSpPr>
          <p:cNvPr id="27657" name="Gerade Verbindung mit Pfeil 10">
            <a:extLst>
              <a:ext uri="{FF2B5EF4-FFF2-40B4-BE49-F238E27FC236}">
                <a16:creationId xmlns:a16="http://schemas.microsoft.com/office/drawing/2014/main" id="{32D083F1-D683-40F3-1535-9C6A1F23459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72225" y="3492500"/>
            <a:ext cx="325438" cy="368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8" name="TextBox 15">
            <a:extLst>
              <a:ext uri="{FF2B5EF4-FFF2-40B4-BE49-F238E27FC236}">
                <a16:creationId xmlns:a16="http://schemas.microsoft.com/office/drawing/2014/main" id="{C888983D-7FF3-7125-0028-8E7186E0A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5" y="2268538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400" b="1" baseline="0">
                <a:solidFill>
                  <a:srgbClr val="FF0000"/>
                </a:solidFill>
              </a:rPr>
              <a:t>large molecular gas reservoirs could feed the ICM through “truncation” </a:t>
            </a:r>
          </a:p>
        </p:txBody>
      </p:sp>
      <p:pic>
        <p:nvPicPr>
          <p:cNvPr id="27659" name="Bild 14">
            <a:extLst>
              <a:ext uri="{FF2B5EF4-FFF2-40B4-BE49-F238E27FC236}">
                <a16:creationId xmlns:a16="http://schemas.microsoft.com/office/drawing/2014/main" id="{D3F2627F-4E89-5DFD-D26C-FAC306680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006475"/>
            <a:ext cx="2328863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Rechteck 1">
            <a:extLst>
              <a:ext uri="{FF2B5EF4-FFF2-40B4-BE49-F238E27FC236}">
                <a16:creationId xmlns:a16="http://schemas.microsoft.com/office/drawing/2014/main" id="{AF06EE18-B4CF-4747-0EDB-3B8AFA307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4221163"/>
            <a:ext cx="5757862" cy="2638425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27661" name="Textfeld 4">
            <a:extLst>
              <a:ext uri="{FF2B5EF4-FFF2-40B4-BE49-F238E27FC236}">
                <a16:creationId xmlns:a16="http://schemas.microsoft.com/office/drawing/2014/main" id="{24783972-1233-B31D-03FC-078B970CC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789363"/>
            <a:ext cx="3041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baseline="0">
                <a:solidFill>
                  <a:srgbClr val="FF0000"/>
                </a:solidFill>
              </a:rPr>
              <a:t>in Spiderweb Protocluster</a:t>
            </a:r>
          </a:p>
        </p:txBody>
      </p:sp>
      <p:sp>
        <p:nvSpPr>
          <p:cNvPr id="27662" name="Textfeld 15">
            <a:extLst>
              <a:ext uri="{FF2B5EF4-FFF2-40B4-BE49-F238E27FC236}">
                <a16:creationId xmlns:a16="http://schemas.microsoft.com/office/drawing/2014/main" id="{898B8BC6-D7EF-AE43-8747-22A095C0A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25" y="4437063"/>
            <a:ext cx="1697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 b="1" baseline="0">
                <a:solidFill>
                  <a:srgbClr val="FF0000"/>
                </a:solidFill>
              </a:rPr>
              <a:t>Spiderweb Galaxy</a:t>
            </a:r>
          </a:p>
        </p:txBody>
      </p:sp>
      <p:sp>
        <p:nvSpPr>
          <p:cNvPr id="27663" name="Textfeld 16">
            <a:extLst>
              <a:ext uri="{FF2B5EF4-FFF2-40B4-BE49-F238E27FC236}">
                <a16:creationId xmlns:a16="http://schemas.microsoft.com/office/drawing/2014/main" id="{8CBDB1DA-515C-A589-6181-8DA16FBCA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437063"/>
            <a:ext cx="889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 b="1" baseline="0">
                <a:solidFill>
                  <a:srgbClr val="FF0000"/>
                </a:solidFill>
              </a:rPr>
              <a:t>HAE229</a:t>
            </a:r>
          </a:p>
        </p:txBody>
      </p:sp>
      <p:sp>
        <p:nvSpPr>
          <p:cNvPr id="27664" name="TextBox 15">
            <a:extLst>
              <a:ext uri="{FF2B5EF4-FFF2-40B4-BE49-F238E27FC236}">
                <a16:creationId xmlns:a16="http://schemas.microsoft.com/office/drawing/2014/main" id="{9054FD82-AB77-FD68-48C8-81142CDA7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6138" y="4189413"/>
            <a:ext cx="199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 baseline="0"/>
              <a:t>Emonts et al. 2016</a:t>
            </a:r>
          </a:p>
        </p:txBody>
      </p:sp>
      <p:sp>
        <p:nvSpPr>
          <p:cNvPr id="27665" name="TextBox 15">
            <a:extLst>
              <a:ext uri="{FF2B5EF4-FFF2-40B4-BE49-F238E27FC236}">
                <a16:creationId xmlns:a16="http://schemas.microsoft.com/office/drawing/2014/main" id="{D41CF247-9131-6C8E-6F22-C8C91406B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4224338"/>
            <a:ext cx="2225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 baseline="0"/>
              <a:t>Dannerbauer et al. 2017</a:t>
            </a:r>
          </a:p>
        </p:txBody>
      </p:sp>
    </p:spTree>
    <p:extLst>
      <p:ext uri="{BB962C8B-B14F-4D97-AF65-F5344CB8AC3E}">
        <p14:creationId xmlns:p14="http://schemas.microsoft.com/office/powerpoint/2010/main" val="289928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990A03-18B0-5D48-832F-DC671BC6B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7338" y="476250"/>
            <a:ext cx="96123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x-none" sz="3400" b="1" kern="0" baseline="0" dirty="0">
                <a:solidFill>
                  <a:srgbClr val="000000"/>
                </a:solidFill>
                <a:ea typeface="ＭＳ Ｐゴシック" charset="-128"/>
              </a:rPr>
              <a:t>CO ATCA Legacy Archive </a:t>
            </a:r>
          </a:p>
          <a:p>
            <a:pPr>
              <a:defRPr/>
            </a:pPr>
            <a:r>
              <a:rPr lang="de-DE" altLang="x-none" sz="3400" b="1" kern="0" baseline="0" dirty="0" err="1">
                <a:solidFill>
                  <a:srgbClr val="000000"/>
                </a:solidFill>
                <a:ea typeface="ＭＳ Ｐゴシック" charset="-128"/>
              </a:rPr>
              <a:t>of</a:t>
            </a:r>
            <a:r>
              <a:rPr lang="de-DE" altLang="x-none" sz="3400" b="1" kern="0" baseline="0" dirty="0">
                <a:solidFill>
                  <a:srgbClr val="000000"/>
                </a:solidFill>
                <a:ea typeface="ＭＳ Ｐゴシック" charset="-128"/>
              </a:rPr>
              <a:t> Star-</a:t>
            </a:r>
            <a:r>
              <a:rPr lang="de-DE" altLang="x-none" sz="3400" b="1" kern="0" baseline="0" dirty="0" err="1">
                <a:solidFill>
                  <a:srgbClr val="000000"/>
                </a:solidFill>
                <a:ea typeface="ＭＳ Ｐゴシック" charset="-128"/>
              </a:rPr>
              <a:t>Forming</a:t>
            </a:r>
            <a:r>
              <a:rPr lang="de-DE" altLang="x-none" sz="3400" b="1" kern="0" baseline="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x-none" sz="3400" b="1" kern="0" baseline="0" dirty="0" err="1">
                <a:solidFill>
                  <a:srgbClr val="000000"/>
                </a:solidFill>
                <a:ea typeface="ＭＳ Ｐゴシック" charset="-128"/>
              </a:rPr>
              <a:t>Galaxies</a:t>
            </a:r>
            <a:endParaRPr lang="de-DE" altLang="x-none" sz="3400" kern="0" baseline="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5F59C0E-AB40-854F-B5E6-2FC6A9F16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125538"/>
            <a:ext cx="9144001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en-US" altLang="x-none" sz="2600" b="1" baseline="0" dirty="0"/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x-none" sz="2600" b="1" baseline="0" dirty="0"/>
              <a:t>ATCA Large Program (PI: </a:t>
            </a:r>
            <a:r>
              <a:rPr lang="en-US" altLang="x-none" sz="2600" b="1" baseline="0" dirty="0" err="1"/>
              <a:t>Dannerbauer</a:t>
            </a:r>
            <a:r>
              <a:rPr lang="en-US" altLang="x-none" sz="2600" b="1" baseline="0" dirty="0"/>
              <a:t>)</a:t>
            </a:r>
          </a:p>
          <a:p>
            <a:pPr marL="457200" indent="-457200" algn="just">
              <a:spcBef>
                <a:spcPct val="0"/>
              </a:spcBef>
              <a:defRPr/>
            </a:pPr>
            <a:r>
              <a:rPr lang="en-US" altLang="x-none" sz="2600" b="1" baseline="0" dirty="0"/>
              <a:t>Team: </a:t>
            </a:r>
            <a:r>
              <a:rPr lang="en-US" altLang="x-none" sz="1600" b="1" baseline="0" dirty="0"/>
              <a:t>Zhengyi Chen, Bjorn </a:t>
            </a:r>
            <a:r>
              <a:rPr lang="en-US" altLang="x-none" sz="1600" b="1" baseline="0" dirty="0" err="1"/>
              <a:t>Emonts</a:t>
            </a:r>
            <a:r>
              <a:rPr lang="en-US" altLang="x-none" sz="1600" b="1" baseline="0" dirty="0"/>
              <a:t>, </a:t>
            </a:r>
            <a:r>
              <a:rPr lang="en-US" altLang="x-none" sz="1600" b="1" baseline="0" dirty="0" err="1"/>
              <a:t>Shuowen</a:t>
            </a:r>
            <a:r>
              <a:rPr lang="en-US" altLang="x-none" sz="1600" b="1" baseline="0" dirty="0"/>
              <a:t> </a:t>
            </a:r>
            <a:r>
              <a:rPr lang="en-US" altLang="x-none" sz="1600" b="1" baseline="0" dirty="0" err="1"/>
              <a:t>Jin</a:t>
            </a:r>
            <a:r>
              <a:rPr lang="en-US" altLang="x-none" sz="1600" b="1" baseline="0" dirty="0"/>
              <a:t>, Matthew D. Lehnert, José M. Pérez Martínez, </a:t>
            </a:r>
            <a:r>
              <a:rPr lang="en-US" altLang="x-none" sz="1600" b="1" baseline="0" dirty="0" err="1"/>
              <a:t>Alaisdair</a:t>
            </a:r>
            <a:r>
              <a:rPr lang="en-US" altLang="x-none" sz="1600" b="1" baseline="0" dirty="0"/>
              <a:t> Thomson, James Allison, Bruno Altieri, </a:t>
            </a:r>
            <a:r>
              <a:rPr lang="en-US" altLang="x-none" sz="1600" b="1" baseline="0" dirty="0" err="1"/>
              <a:t>Itziar</a:t>
            </a:r>
            <a:r>
              <a:rPr lang="en-US" altLang="x-none" sz="1600" b="1" baseline="0" dirty="0"/>
              <a:t> </a:t>
            </a:r>
            <a:r>
              <a:rPr lang="en-US" altLang="x-none" sz="1600" b="1" baseline="0" dirty="0" err="1"/>
              <a:t>Aretxaga</a:t>
            </a:r>
            <a:r>
              <a:rPr lang="en-US" altLang="x-none" sz="1600" b="1" baseline="0" dirty="0"/>
              <a:t>, Jack Birkin, Niel Brandt, Scott Chapman, Caitlin Casey, Jackie Champagne, Carlos De </a:t>
            </a:r>
            <a:r>
              <a:rPr lang="en-US" altLang="x-none" sz="1600" b="1" baseline="0" dirty="0" err="1"/>
              <a:t>Breuck</a:t>
            </a:r>
            <a:r>
              <a:rPr lang="en-US" altLang="x-none" sz="1600" b="1" baseline="0" dirty="0"/>
              <a:t>, Guillaume </a:t>
            </a:r>
            <a:r>
              <a:rPr lang="en-US" altLang="x-none" sz="1600" b="1" baseline="0" dirty="0" err="1"/>
              <a:t>Drouart</a:t>
            </a:r>
            <a:r>
              <a:rPr lang="en-US" altLang="x-none" sz="1600" b="1" baseline="0" dirty="0"/>
              <a:t>, Nina Hatch, Jackie Hodge, Minh Huynh, Balt </a:t>
            </a:r>
            <a:r>
              <a:rPr lang="en-US" altLang="x-none" sz="1600" b="1" baseline="0" dirty="0" err="1"/>
              <a:t>Indermuehle</a:t>
            </a:r>
            <a:r>
              <a:rPr lang="en-US" altLang="x-none" sz="1600" b="1" baseline="0" dirty="0"/>
              <a:t>, Amy Kimball, Tadayuki Kodama, Yusei Koyama, Claudia Lagos, Peter MacGregor, George Miley, </a:t>
            </a:r>
            <a:r>
              <a:rPr lang="en-US" altLang="x-none" sz="1600" b="1" baseline="0" dirty="0" err="1"/>
              <a:t>Desika</a:t>
            </a:r>
            <a:r>
              <a:rPr lang="en-US" altLang="x-none" sz="1600" b="1" baseline="0" dirty="0"/>
              <a:t> Narayanan, Ray Norris, Huub </a:t>
            </a:r>
            <a:r>
              <a:rPr lang="en-US" altLang="x-none" sz="1600" b="1" baseline="0" dirty="0" err="1"/>
              <a:t>Roettgering</a:t>
            </a:r>
            <a:r>
              <a:rPr lang="en-US" altLang="x-none" sz="1600" b="1" baseline="0" dirty="0"/>
              <a:t>, Eva </a:t>
            </a:r>
            <a:r>
              <a:rPr lang="en-US" altLang="x-none" sz="1600" b="1" baseline="0" dirty="0" err="1"/>
              <a:t>Schinnerer</a:t>
            </a:r>
            <a:r>
              <a:rPr lang="en-US" altLang="x-none" sz="1600" b="1" baseline="0" dirty="0"/>
              <a:t>, Paolo Serra, Nick Seymour, Rhythm </a:t>
            </a:r>
            <a:r>
              <a:rPr lang="en-US" altLang="x-none" sz="1600" b="1" baseline="0" dirty="0" err="1"/>
              <a:t>Shimakawa</a:t>
            </a:r>
            <a:r>
              <a:rPr lang="en-US" altLang="x-none" sz="1600" b="1" baseline="0" dirty="0"/>
              <a:t>, James Simpson, Mark </a:t>
            </a:r>
            <a:r>
              <a:rPr lang="en-US" altLang="x-none" sz="1600" b="1" baseline="0" dirty="0" err="1"/>
              <a:t>Swinbank</a:t>
            </a:r>
            <a:r>
              <a:rPr lang="en-US" altLang="x-none" sz="1600" b="1" baseline="0" dirty="0"/>
              <a:t>, Ivan </a:t>
            </a:r>
            <a:r>
              <a:rPr lang="en-US" altLang="x-none" sz="1600" b="1" baseline="0" dirty="0" err="1"/>
              <a:t>Valtchanov</a:t>
            </a:r>
            <a:r>
              <a:rPr lang="en-US" altLang="x-none" sz="1600" b="1" baseline="0" dirty="0"/>
              <a:t>, Fabian Walter, Julie Wardlow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x-none" sz="2600" b="1" baseline="0" dirty="0"/>
              <a:t>&gt;800 </a:t>
            </a:r>
            <a:r>
              <a:rPr lang="en-US" altLang="x-none" sz="2600" b="1" baseline="0" dirty="0" err="1"/>
              <a:t>hrs</a:t>
            </a:r>
            <a:r>
              <a:rPr lang="en-US" altLang="x-none" sz="2600" b="1" baseline="0" dirty="0"/>
              <a:t> approved, observations finished in March 2020 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x-none" sz="2600" b="1" baseline="0" dirty="0"/>
              <a:t>CO(1-0) observations of (dusty) star-forming galaxies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x-none" sz="2600" b="1" baseline="0" dirty="0"/>
              <a:t>selected from the </a:t>
            </a:r>
            <a:r>
              <a:rPr lang="en-US" altLang="x-none" sz="2600" b="1" baseline="0" dirty="0">
                <a:solidFill>
                  <a:srgbClr val="FF0000"/>
                </a:solidFill>
              </a:rPr>
              <a:t>Spiderweb </a:t>
            </a:r>
            <a:r>
              <a:rPr lang="en-US" altLang="x-none" sz="2600" b="1" baseline="0" dirty="0" err="1">
                <a:solidFill>
                  <a:srgbClr val="FF0000"/>
                </a:solidFill>
              </a:rPr>
              <a:t>Protocluster</a:t>
            </a:r>
            <a:r>
              <a:rPr lang="en-US" altLang="x-none" sz="2600" b="1" baseline="0" dirty="0">
                <a:solidFill>
                  <a:srgbClr val="FF0000"/>
                </a:solidFill>
              </a:rPr>
              <a:t> </a:t>
            </a:r>
            <a:r>
              <a:rPr lang="en-US" altLang="x-none" sz="2600" b="1" baseline="0" dirty="0"/>
              <a:t>field and ALESS (APEX-LABOCA survey of the Extended Chandra Deep Field South) field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x-none" sz="2600" b="1" baseline="0" dirty="0"/>
              <a:t>complementing ALMA molecular gas and dust observation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x-none" sz="2600" b="1" i="1" u="sng" baseline="0" dirty="0">
                <a:solidFill>
                  <a:srgbClr val="FF0000"/>
                </a:solidFill>
              </a:rPr>
              <a:t>GOAL: impact of environment on molecular gas reservoir</a:t>
            </a:r>
          </a:p>
        </p:txBody>
      </p:sp>
      <p:pic>
        <p:nvPicPr>
          <p:cNvPr id="22531" name="Bild 7">
            <a:extLst>
              <a:ext uri="{FF2B5EF4-FFF2-40B4-BE49-F238E27FC236}">
                <a16:creationId xmlns:a16="http://schemas.microsoft.com/office/drawing/2014/main" id="{9CE13FF8-668C-70A8-A13B-FA3B3326C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549400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BD304AC-3F53-D646-92BF-59A5231D2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7700" y="-315913"/>
            <a:ext cx="96123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x-none" sz="4200" b="1" i="1" u="sng" kern="0" baseline="0" dirty="0">
                <a:solidFill>
                  <a:schemeClr val="tx1"/>
                </a:solidFill>
                <a:ea typeface="ＭＳ Ｐゴシック" charset="-128"/>
              </a:rPr>
              <a:t>COALAS</a:t>
            </a:r>
            <a:endParaRPr lang="de-DE" altLang="x-none" sz="4200" i="1" u="sng" kern="0" baseline="0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22533" name="Picture 4" descr="ATCA.jpg">
            <a:extLst>
              <a:ext uri="{FF2B5EF4-FFF2-40B4-BE49-F238E27FC236}">
                <a16:creationId xmlns:a16="http://schemas.microsoft.com/office/drawing/2014/main" id="{65ACEED8-7A08-BC40-F7F3-AA8796DD2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-26988"/>
            <a:ext cx="1801813" cy="14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Bild 3">
            <a:extLst>
              <a:ext uri="{FF2B5EF4-FFF2-40B4-BE49-F238E27FC236}">
                <a16:creationId xmlns:a16="http://schemas.microsoft.com/office/drawing/2014/main" id="{FAAF24C6-138F-3A62-03C3-927A8F572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1954" b="31926"/>
          <a:stretch>
            <a:fillRect/>
          </a:stretch>
        </p:blipFill>
        <p:spPr bwMode="auto">
          <a:xfrm>
            <a:off x="-1588" y="-26988"/>
            <a:ext cx="155098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&quot;Nein&quot;-Symbol 9">
            <a:extLst>
              <a:ext uri="{FF2B5EF4-FFF2-40B4-BE49-F238E27FC236}">
                <a16:creationId xmlns:a16="http://schemas.microsoft.com/office/drawing/2014/main" id="{332C322E-C9B5-6240-92EB-BA3E10E8F203}"/>
              </a:ext>
            </a:extLst>
          </p:cNvPr>
          <p:cNvSpPr/>
          <p:nvPr/>
        </p:nvSpPr>
        <p:spPr bwMode="auto">
          <a:xfrm>
            <a:off x="146050" y="0"/>
            <a:ext cx="1257300" cy="1268413"/>
          </a:xfrm>
          <a:prstGeom prst="noSmoking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>
              <a:ea typeface="ＭＳ Ｐゴシック" charset="-128"/>
            </a:endParaRPr>
          </a:p>
        </p:txBody>
      </p:sp>
      <p:pic>
        <p:nvPicPr>
          <p:cNvPr id="22536" name="Bild 1">
            <a:extLst>
              <a:ext uri="{FF2B5EF4-FFF2-40B4-BE49-F238E27FC236}">
                <a16:creationId xmlns:a16="http://schemas.microsoft.com/office/drawing/2014/main" id="{173B0E38-45CF-10ED-AD57-17434EF95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7938"/>
            <a:ext cx="1852612" cy="135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9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Grafik 1">
            <a:extLst>
              <a:ext uri="{FF2B5EF4-FFF2-40B4-BE49-F238E27FC236}">
                <a16:creationId xmlns:a16="http://schemas.microsoft.com/office/drawing/2014/main" id="{A1654FA8-4029-1428-4CE4-36CC00B2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896461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feld 4">
            <a:extLst>
              <a:ext uri="{FF2B5EF4-FFF2-40B4-BE49-F238E27FC236}">
                <a16:creationId xmlns:a16="http://schemas.microsoft.com/office/drawing/2014/main" id="{A2E58537-118D-65DA-1504-0BE24976F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6211888"/>
            <a:ext cx="17443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 baseline="0" dirty="0"/>
              <a:t>46 </a:t>
            </a:r>
            <a:r>
              <a:rPr lang="de-DE" altLang="de-DE" sz="2200" b="1" baseline="0" dirty="0" err="1"/>
              <a:t>detections</a:t>
            </a:r>
            <a:endParaRPr lang="de-DE" altLang="de-DE" sz="2200" b="1" baseline="0" dirty="0"/>
          </a:p>
        </p:txBody>
      </p:sp>
      <p:sp>
        <p:nvSpPr>
          <p:cNvPr id="29700" name="Textfeld 5">
            <a:extLst>
              <a:ext uri="{FF2B5EF4-FFF2-40B4-BE49-F238E27FC236}">
                <a16:creationId xmlns:a16="http://schemas.microsoft.com/office/drawing/2014/main" id="{F4B8BDA8-8813-15E5-9D49-7EAB21F6D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659" y="1342604"/>
            <a:ext cx="24987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 baseline="0" dirty="0"/>
              <a:t>450hrs, 13 </a:t>
            </a:r>
            <a:r>
              <a:rPr lang="de-DE" altLang="de-DE" sz="2200" b="1" baseline="0" dirty="0" err="1"/>
              <a:t>pointing</a:t>
            </a:r>
            <a:endParaRPr lang="de-DE" altLang="de-DE" sz="2200" b="1" baseline="0" dirty="0"/>
          </a:p>
        </p:txBody>
      </p:sp>
      <p:cxnSp>
        <p:nvCxnSpPr>
          <p:cNvPr id="29701" name="Gerade Verbindung mit Pfeil 3">
            <a:extLst>
              <a:ext uri="{FF2B5EF4-FFF2-40B4-BE49-F238E27FC236}">
                <a16:creationId xmlns:a16="http://schemas.microsoft.com/office/drawing/2014/main" id="{325E8BD9-35F2-2276-0B05-C4C66ABBD4D7}"/>
              </a:ext>
            </a:extLst>
          </p:cNvPr>
          <p:cNvCxnSpPr>
            <a:cxnSpLocks/>
          </p:cNvCxnSpPr>
          <p:nvPr/>
        </p:nvCxnSpPr>
        <p:spPr bwMode="auto">
          <a:xfrm>
            <a:off x="2124075" y="1279525"/>
            <a:ext cx="0" cy="178911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2" name="Textfeld 5">
            <a:extLst>
              <a:ext uri="{FF2B5EF4-FFF2-40B4-BE49-F238E27FC236}">
                <a16:creationId xmlns:a16="http://schemas.microsoft.com/office/drawing/2014/main" id="{0253EEAE-D43B-F69A-A833-C6B7D4772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147763"/>
            <a:ext cx="1116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baseline="0"/>
              <a:t>1.8 arcmin</a:t>
            </a:r>
          </a:p>
        </p:txBody>
      </p:sp>
      <p:sp>
        <p:nvSpPr>
          <p:cNvPr id="29704" name="TextBox 15">
            <a:extLst>
              <a:ext uri="{FF2B5EF4-FFF2-40B4-BE49-F238E27FC236}">
                <a16:creationId xmlns:a16="http://schemas.microsoft.com/office/drawing/2014/main" id="{83D1802D-F73B-A336-97AF-E0436E9EB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6510338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b="1" baseline="0" dirty="0" err="1"/>
              <a:t>Shuowen</a:t>
            </a:r>
            <a:r>
              <a:rPr lang="en-US" altLang="de-DE" sz="1800" b="1" baseline="0" dirty="0"/>
              <a:t> Jin, HD </a:t>
            </a:r>
            <a:r>
              <a:rPr lang="es-ES" altLang="de-DE" sz="1800" b="1" baseline="0" dirty="0"/>
              <a:t>et al., 2021, A&amp;A</a:t>
            </a:r>
            <a:endParaRPr lang="en-US" altLang="de-DE" sz="1800" b="1" baseline="0" dirty="0"/>
          </a:p>
        </p:txBody>
      </p:sp>
      <p:pic>
        <p:nvPicPr>
          <p:cNvPr id="2" name="Picture 4" descr="ATCA.jpg">
            <a:extLst>
              <a:ext uri="{FF2B5EF4-FFF2-40B4-BE49-F238E27FC236}">
                <a16:creationId xmlns:a16="http://schemas.microsoft.com/office/drawing/2014/main" id="{E9BDD3C6-CC26-BE35-BFD1-E78B79FF7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376862"/>
            <a:ext cx="1801813" cy="14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id="{37BD8410-748C-480A-5BF5-83227F2D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2"/>
          <a:stretch>
            <a:fillRect/>
          </a:stretch>
        </p:blipFill>
        <p:spPr bwMode="auto">
          <a:xfrm>
            <a:off x="147638" y="1362720"/>
            <a:ext cx="11144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F525D38-EF3C-96F7-F2E3-CD90B67B2E47}"/>
              </a:ext>
            </a:extLst>
          </p:cNvPr>
          <p:cNvSpPr txBox="1"/>
          <p:nvPr/>
        </p:nvSpPr>
        <p:spPr>
          <a:xfrm>
            <a:off x="3131841" y="4677718"/>
            <a:ext cx="3528392" cy="1200329"/>
          </a:xfrm>
          <a:prstGeom prst="rect">
            <a:avLst/>
          </a:prstGeom>
          <a:solidFill>
            <a:schemeClr val="bg1">
              <a:alpha val="6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baseline="0" dirty="0">
                <a:solidFill>
                  <a:srgbClr val="FF0000"/>
                </a:solidFill>
              </a:rPr>
              <a:t>s</a:t>
            </a:r>
            <a:r>
              <a:rPr lang="de-ES" sz="2400" b="1" baseline="0" dirty="0">
                <a:solidFill>
                  <a:srgbClr val="FF0000"/>
                </a:solidFill>
              </a:rPr>
              <a:t>till largest, coherent CO map of a high-z cluster stucture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E9764219-3106-301B-529A-DA3CF1E7D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-90264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b="1" baseline="0" dirty="0"/>
              <a:t>COALAS </a:t>
            </a:r>
            <a:r>
              <a:rPr lang="de-DE" altLang="de-DE" b="1" baseline="0" dirty="0" err="1"/>
              <a:t>survey</a:t>
            </a:r>
            <a:r>
              <a:rPr lang="de-DE" altLang="de-DE" b="1" baseline="0" dirty="0"/>
              <a:t>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b="1" baseline="0" dirty="0"/>
              <a:t>ATCA CO(1-0) </a:t>
            </a:r>
            <a:r>
              <a:rPr lang="de-DE" altLang="de-DE" b="1" baseline="0" dirty="0" err="1"/>
              <a:t>map</a:t>
            </a:r>
            <a:r>
              <a:rPr lang="de-DE" altLang="de-DE" b="1" baseline="0" dirty="0"/>
              <a:t> </a:t>
            </a:r>
            <a:r>
              <a:rPr lang="de-DE" altLang="de-DE" b="1" baseline="0" dirty="0" err="1"/>
              <a:t>of</a:t>
            </a:r>
            <a:r>
              <a:rPr lang="de-DE" altLang="de-DE" b="1" baseline="0" dirty="0"/>
              <a:t> </a:t>
            </a:r>
            <a:r>
              <a:rPr lang="de-DE" altLang="de-DE" b="1" baseline="0" dirty="0" err="1"/>
              <a:t>Spiderweb</a:t>
            </a:r>
            <a:r>
              <a:rPr lang="de-DE" altLang="de-DE" b="1" baseline="0" dirty="0"/>
              <a:t> </a:t>
            </a:r>
            <a:r>
              <a:rPr lang="de-DE" altLang="de-DE" b="1" baseline="0" dirty="0" err="1"/>
              <a:t>protocluster</a:t>
            </a:r>
            <a:endParaRPr lang="de-DE" altLang="de-DE" baseline="0" dirty="0"/>
          </a:p>
        </p:txBody>
      </p:sp>
    </p:spTree>
    <p:extLst>
      <p:ext uri="{BB962C8B-B14F-4D97-AF65-F5344CB8AC3E}">
        <p14:creationId xmlns:p14="http://schemas.microsoft.com/office/powerpoint/2010/main" val="20465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Grafik 1">
            <a:extLst>
              <a:ext uri="{FF2B5EF4-FFF2-40B4-BE49-F238E27FC236}">
                <a16:creationId xmlns:a16="http://schemas.microsoft.com/office/drawing/2014/main" id="{39E2F9E4-FE2C-A246-A2BA-EF2E5B18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896461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55126EFD-D82D-3A40-BD6D-7611F379D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444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b="1" baseline="0"/>
              <a:t>COALAS survey: ATCA CO(1-0) map</a:t>
            </a:r>
            <a:endParaRPr lang="de-DE" altLang="de-DE" baseline="0"/>
          </a:p>
        </p:txBody>
      </p:sp>
      <p:pic>
        <p:nvPicPr>
          <p:cNvPr id="52228" name="Grafik 5">
            <a:extLst>
              <a:ext uri="{FF2B5EF4-FFF2-40B4-BE49-F238E27FC236}">
                <a16:creationId xmlns:a16="http://schemas.microsoft.com/office/drawing/2014/main" id="{BDAA3D3B-8FEF-D245-A1CC-AABEB4025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74825"/>
            <a:ext cx="2443162" cy="2024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29" name="Gerade Verbindung mit Pfeil 7">
            <a:extLst>
              <a:ext uri="{FF2B5EF4-FFF2-40B4-BE49-F238E27FC236}">
                <a16:creationId xmlns:a16="http://schemas.microsoft.com/office/drawing/2014/main" id="{7451418C-80EA-9040-BFAD-1790791D228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524750" y="3817938"/>
            <a:ext cx="71438" cy="2889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230" name="Grafik 8">
            <a:extLst>
              <a:ext uri="{FF2B5EF4-FFF2-40B4-BE49-F238E27FC236}">
                <a16:creationId xmlns:a16="http://schemas.microsoft.com/office/drawing/2014/main" id="{57E9DA85-876C-D74B-991A-D6D47F022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435100"/>
            <a:ext cx="2443162" cy="1952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31" name="Gerade Verbindung mit Pfeil 9">
            <a:extLst>
              <a:ext uri="{FF2B5EF4-FFF2-40B4-BE49-F238E27FC236}">
                <a16:creationId xmlns:a16="http://schemas.microsoft.com/office/drawing/2014/main" id="{F2E88EBE-99A8-194B-847C-7FF0F9920DE9}"/>
              </a:ext>
            </a:extLst>
          </p:cNvPr>
          <p:cNvCxnSpPr>
            <a:cxnSpLocks/>
          </p:cNvCxnSpPr>
          <p:nvPr/>
        </p:nvCxnSpPr>
        <p:spPr bwMode="auto">
          <a:xfrm>
            <a:off x="2703513" y="3335338"/>
            <a:ext cx="288925" cy="27781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232" name="Grafik 12">
            <a:extLst>
              <a:ext uri="{FF2B5EF4-FFF2-40B4-BE49-F238E27FC236}">
                <a16:creationId xmlns:a16="http://schemas.microsoft.com/office/drawing/2014/main" id="{1C8A9778-693A-BC42-AC24-8ADD0F24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147763"/>
            <a:ext cx="2422525" cy="1965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33" name="Gerade Verbindung mit Pfeil 13">
            <a:extLst>
              <a:ext uri="{FF2B5EF4-FFF2-40B4-BE49-F238E27FC236}">
                <a16:creationId xmlns:a16="http://schemas.microsoft.com/office/drawing/2014/main" id="{94A4B47A-1971-CE41-9CBD-F17DDB395398}"/>
              </a:ext>
            </a:extLst>
          </p:cNvPr>
          <p:cNvCxnSpPr>
            <a:cxnSpLocks/>
          </p:cNvCxnSpPr>
          <p:nvPr/>
        </p:nvCxnSpPr>
        <p:spPr bwMode="auto">
          <a:xfrm flipH="1">
            <a:off x="4432300" y="3186113"/>
            <a:ext cx="84138" cy="4270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234" name="Grafik 3">
            <a:extLst>
              <a:ext uri="{FF2B5EF4-FFF2-40B4-BE49-F238E27FC236}">
                <a16:creationId xmlns:a16="http://schemas.microsoft.com/office/drawing/2014/main" id="{94F8E0E3-2363-654C-B2B7-186015F9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4670425"/>
            <a:ext cx="2260600" cy="1876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10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2">
            <a:extLst>
              <a:ext uri="{FF2B5EF4-FFF2-40B4-BE49-F238E27FC236}">
                <a16:creationId xmlns:a16="http://schemas.microsoft.com/office/drawing/2014/main" id="{EF986E78-ABE0-6CB2-AADC-F9253E1C2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4615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Grafik 1">
            <a:extLst>
              <a:ext uri="{FF2B5EF4-FFF2-40B4-BE49-F238E27FC236}">
                <a16:creationId xmlns:a16="http://schemas.microsoft.com/office/drawing/2014/main" id="{1DBEC53F-5913-8F38-73CB-2BF474933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213100"/>
            <a:ext cx="49942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09681C-8980-414F-A764-F57B77E36338}"/>
              </a:ext>
            </a:extLst>
          </p:cNvPr>
          <p:cNvSpPr txBox="1"/>
          <p:nvPr/>
        </p:nvSpPr>
        <p:spPr>
          <a:xfrm>
            <a:off x="5013325" y="3154363"/>
            <a:ext cx="4300538" cy="1354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200" b="1" u="sng" baseline="0" dirty="0"/>
              <a:t>Assessment </a:t>
            </a:r>
            <a:r>
              <a:rPr lang="de-DE" sz="2200" b="1" u="sng" baseline="0" dirty="0" err="1"/>
              <a:t>of</a:t>
            </a:r>
            <a:r>
              <a:rPr lang="de-DE" sz="2200" b="1" u="sng" baseline="0" dirty="0"/>
              <a:t> </a:t>
            </a:r>
            <a:r>
              <a:rPr lang="de-DE" sz="2200" b="1" u="sng" baseline="0" dirty="0" err="1"/>
              <a:t>data</a:t>
            </a:r>
            <a:r>
              <a:rPr lang="de-DE" sz="2200" b="1" u="sng" baseline="0" dirty="0"/>
              <a:t> </a:t>
            </a:r>
            <a:r>
              <a:rPr lang="de-DE" sz="2200" b="1" u="sng" baseline="0" dirty="0" err="1"/>
              <a:t>quality</a:t>
            </a:r>
            <a:r>
              <a:rPr lang="de-DE" sz="2200" b="1" u="sng" baseline="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000" b="1" baseline="0" dirty="0"/>
              <a:t>SNR </a:t>
            </a:r>
            <a:r>
              <a:rPr lang="de-DE" sz="2000" b="1" baseline="0" dirty="0" err="1"/>
              <a:t>of</a:t>
            </a:r>
            <a:r>
              <a:rPr lang="de-DE" sz="2000" b="1" baseline="0" dirty="0"/>
              <a:t> </a:t>
            </a:r>
            <a:r>
              <a:rPr lang="de-DE" sz="2000" b="1" baseline="0" dirty="0" err="1"/>
              <a:t>the</a:t>
            </a:r>
            <a:r>
              <a:rPr lang="de-DE" sz="2000" b="1" baseline="0" dirty="0"/>
              <a:t> CO </a:t>
            </a:r>
            <a:r>
              <a:rPr lang="de-DE" sz="2000" b="1" baseline="0" dirty="0" err="1"/>
              <a:t>emission</a:t>
            </a:r>
            <a:r>
              <a:rPr lang="de-DE" sz="2000" b="1" baseline="0" dirty="0"/>
              <a:t> </a:t>
            </a:r>
            <a:r>
              <a:rPr lang="de-DE" sz="2000" b="1" baseline="0" dirty="0" err="1"/>
              <a:t>detection</a:t>
            </a:r>
            <a:endParaRPr lang="de-DE" sz="2000" b="1" baseline="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000" b="1" baseline="0" dirty="0"/>
              <a:t>beam </a:t>
            </a:r>
            <a:r>
              <a:rPr lang="de-DE" sz="2000" b="1" baseline="0" dirty="0" err="1"/>
              <a:t>spatial</a:t>
            </a:r>
            <a:r>
              <a:rPr lang="de-DE" sz="2000" b="1" baseline="0" dirty="0"/>
              <a:t> </a:t>
            </a:r>
            <a:r>
              <a:rPr lang="de-DE" sz="2000" b="1" baseline="0" dirty="0" err="1"/>
              <a:t>resolution</a:t>
            </a:r>
            <a:r>
              <a:rPr lang="de-DE" sz="2000" b="1" baseline="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000" b="1" baseline="0" dirty="0" err="1"/>
              <a:t>location</a:t>
            </a:r>
            <a:r>
              <a:rPr lang="de-DE" sz="2000" b="1" baseline="0" dirty="0"/>
              <a:t> in </a:t>
            </a:r>
            <a:r>
              <a:rPr lang="de-DE" sz="2000" b="1" baseline="0" dirty="0" err="1"/>
              <a:t>the</a:t>
            </a:r>
            <a:r>
              <a:rPr lang="de-DE" sz="2000" b="1" baseline="0" dirty="0"/>
              <a:t> </a:t>
            </a:r>
            <a:r>
              <a:rPr lang="de-DE" sz="2000" b="1" baseline="0" dirty="0" err="1"/>
              <a:t>pointing</a:t>
            </a:r>
            <a:endParaRPr lang="de-DE" sz="2000" b="1" baseline="0" dirty="0"/>
          </a:p>
        </p:txBody>
      </p:sp>
      <p:pic>
        <p:nvPicPr>
          <p:cNvPr id="28680" name="Image" descr="Image">
            <a:extLst>
              <a:ext uri="{FF2B5EF4-FFF2-40B4-BE49-F238E27FC236}">
                <a16:creationId xmlns:a16="http://schemas.microsoft.com/office/drawing/2014/main" id="{CDE3475F-C1C5-3EB8-7669-54116E11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1"/>
          <a:stretch>
            <a:fillRect/>
          </a:stretch>
        </p:blipFill>
        <p:spPr bwMode="auto">
          <a:xfrm>
            <a:off x="5472113" y="5445125"/>
            <a:ext cx="17573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681" name="Textfeld 45">
            <a:extLst>
              <a:ext uri="{FF2B5EF4-FFF2-40B4-BE49-F238E27FC236}">
                <a16:creationId xmlns:a16="http://schemas.microsoft.com/office/drawing/2014/main" id="{D26E0CAA-DF39-E0CC-B705-BD7604AA4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4941888"/>
            <a:ext cx="33194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 u="sng" baseline="0"/>
              <a:t>Criterion Binary Ranking</a:t>
            </a:r>
          </a:p>
        </p:txBody>
      </p:sp>
      <p:sp>
        <p:nvSpPr>
          <p:cNvPr id="28682" name="Textfeld 6">
            <a:extLst>
              <a:ext uri="{FF2B5EF4-FFF2-40B4-BE49-F238E27FC236}">
                <a16:creationId xmlns:a16="http://schemas.microsoft.com/office/drawing/2014/main" id="{7EC9BA46-4DC3-1031-4618-8033AF0C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3613" y="5740400"/>
            <a:ext cx="774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baseline="0">
                <a:solidFill>
                  <a:srgbClr val="FF0000"/>
                </a:solidFill>
              </a:rPr>
              <a:t>9 bits</a:t>
            </a:r>
          </a:p>
        </p:txBody>
      </p:sp>
      <p:sp>
        <p:nvSpPr>
          <p:cNvPr id="28683" name="Textfeld 38">
            <a:extLst>
              <a:ext uri="{FF2B5EF4-FFF2-40B4-BE49-F238E27FC236}">
                <a16:creationId xmlns:a16="http://schemas.microsoft.com/office/drawing/2014/main" id="{772F3AE7-1D01-300F-A493-93318D786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213100"/>
            <a:ext cx="2789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baseline="0"/>
              <a:t>inhomogeneous data set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AF17D5-ED95-9F63-0A41-D04FDBEA44FC}"/>
              </a:ext>
            </a:extLst>
          </p:cNvPr>
          <p:cNvSpPr txBox="1"/>
          <p:nvPr/>
        </p:nvSpPr>
        <p:spPr>
          <a:xfrm>
            <a:off x="117426" y="6426200"/>
            <a:ext cx="90265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ES" sz="2200" b="1" baseline="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Extendeded Molecular Gas: Chen, Z., HD, et al. 2024, MNRAS, 527, 8590</a:t>
            </a:r>
            <a:endParaRPr lang="de-ES" sz="2200" b="1" baseline="0" dirty="0">
              <a:solidFill>
                <a:srgbClr val="0070C0"/>
              </a:solidFill>
            </a:endParaRPr>
          </a:p>
        </p:txBody>
      </p:sp>
      <p:sp>
        <p:nvSpPr>
          <p:cNvPr id="3" name="Textfeld 8">
            <a:extLst>
              <a:ext uri="{FF2B5EF4-FFF2-40B4-BE49-F238E27FC236}">
                <a16:creationId xmlns:a16="http://schemas.microsoft.com/office/drawing/2014/main" id="{2EEB08A2-2897-3C01-576E-B99C76DAF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79" y="1050995"/>
            <a:ext cx="56803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baseline="0" dirty="0" err="1"/>
              <a:t>carried</a:t>
            </a:r>
            <a:r>
              <a:rPr lang="de-DE" altLang="de-DE" sz="2000" b="1" baseline="0" dirty="0"/>
              <a:t> out </a:t>
            </a:r>
            <a:r>
              <a:rPr lang="de-DE" altLang="de-DE" sz="2000" b="1" baseline="0" dirty="0" err="1"/>
              <a:t>by</a:t>
            </a:r>
            <a:r>
              <a:rPr lang="de-DE" altLang="de-DE" sz="2000" b="1" baseline="0" dirty="0"/>
              <a:t> </a:t>
            </a:r>
            <a:r>
              <a:rPr lang="de-DE" altLang="de-DE" sz="2000" b="1" baseline="0" dirty="0" err="1"/>
              <a:t>former</a:t>
            </a:r>
            <a:r>
              <a:rPr lang="de-DE" altLang="de-DE" sz="2000" b="1" baseline="0" dirty="0"/>
              <a:t> PhD </a:t>
            </a:r>
            <a:r>
              <a:rPr lang="de-DE" altLang="de-DE" sz="2000" b="1" baseline="0" dirty="0" err="1"/>
              <a:t>student</a:t>
            </a:r>
            <a:r>
              <a:rPr lang="de-DE" altLang="de-DE" sz="2000" b="1" baseline="0" dirty="0"/>
              <a:t> </a:t>
            </a:r>
            <a:r>
              <a:rPr lang="de-DE" altLang="de-DE" sz="2000" b="1" i="1" u="sng" baseline="0" dirty="0" err="1"/>
              <a:t>Zhengyi</a:t>
            </a:r>
            <a:r>
              <a:rPr lang="de-DE" altLang="de-DE" sz="2000" b="1" i="1" u="sng" baseline="0" dirty="0"/>
              <a:t> Chen, </a:t>
            </a:r>
            <a:r>
              <a:rPr lang="de-DE" altLang="de-DE" sz="2000" b="1" baseline="0" dirty="0"/>
              <a:t>Nanjing U + IAC (</a:t>
            </a:r>
            <a:r>
              <a:rPr lang="de-DE" altLang="de-DE" sz="2000" b="1" baseline="0" dirty="0" err="1"/>
              <a:t>through</a:t>
            </a:r>
            <a:r>
              <a:rPr lang="de-DE" altLang="de-DE" sz="2000" b="1" baseline="0" dirty="0"/>
              <a:t> CSC </a:t>
            </a:r>
            <a:r>
              <a:rPr lang="de-DE" altLang="de-DE" sz="2000" b="1" baseline="0" dirty="0" err="1"/>
              <a:t>fellowship</a:t>
            </a:r>
            <a:r>
              <a:rPr lang="de-DE" altLang="de-DE" sz="2000" b="1" baseline="0" dirty="0"/>
              <a:t>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E3EBE0A-F48F-9F1E-19A3-F2B55B203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-171450"/>
            <a:ext cx="93118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Search </a:t>
            </a:r>
            <a:r>
              <a:rPr lang="de-DE" altLang="x-none" sz="3300" b="1" kern="0" baseline="0" dirty="0" err="1">
                <a:solidFill>
                  <a:srgbClr val="000000"/>
                </a:solidFill>
                <a:ea typeface="ＭＳ Ｐゴシック" charset="-128"/>
              </a:rPr>
              <a:t>for</a:t>
            </a: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large </a:t>
            </a:r>
            <a:r>
              <a:rPr lang="de-DE" altLang="x-none" sz="3300" b="1" kern="0" baseline="0" dirty="0" err="1">
                <a:solidFill>
                  <a:srgbClr val="000000"/>
                </a:solidFill>
                <a:ea typeface="ＭＳ Ｐゴシック" charset="-128"/>
              </a:rPr>
              <a:t>molecular</a:t>
            </a: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gas </a:t>
            </a:r>
            <a:r>
              <a:rPr lang="de-DE" altLang="x-none" sz="3300" b="1" kern="0" baseline="0" dirty="0" err="1">
                <a:solidFill>
                  <a:srgbClr val="000000"/>
                </a:solidFill>
                <a:ea typeface="ＭＳ Ｐゴシック" charset="-128"/>
              </a:rPr>
              <a:t>reservoirs</a:t>
            </a: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&gt; 40kpc</a:t>
            </a:r>
            <a:endParaRPr lang="de-DE" altLang="x-none" sz="3300" kern="0" baseline="0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FBCD8E7-DDA7-6F44-918A-01C80E39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7828" y="188640"/>
            <a:ext cx="93118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Search </a:t>
            </a:r>
            <a:r>
              <a:rPr lang="de-DE" altLang="x-none" sz="3300" b="1" kern="0" baseline="0" dirty="0" err="1">
                <a:solidFill>
                  <a:srgbClr val="000000"/>
                </a:solidFill>
                <a:ea typeface="ＭＳ Ｐゴシック" charset="-128"/>
              </a:rPr>
              <a:t>for</a:t>
            </a: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large </a:t>
            </a:r>
            <a:r>
              <a:rPr lang="de-DE" altLang="x-none" sz="3300" b="1" kern="0" baseline="0" dirty="0" err="1">
                <a:solidFill>
                  <a:srgbClr val="000000"/>
                </a:solidFill>
                <a:ea typeface="ＭＳ Ｐゴシック" charset="-128"/>
              </a:rPr>
              <a:t>molecular</a:t>
            </a: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gas </a:t>
            </a:r>
            <a:r>
              <a:rPr lang="de-DE" altLang="x-none" sz="3300" b="1" kern="0" baseline="0" dirty="0" err="1">
                <a:solidFill>
                  <a:srgbClr val="000000"/>
                </a:solidFill>
                <a:ea typeface="ＭＳ Ｐゴシック" charset="-128"/>
              </a:rPr>
              <a:t>reservoirs</a:t>
            </a: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&gt; 40kpc</a:t>
            </a:r>
            <a:endParaRPr lang="de-DE" altLang="x-none" sz="3300" kern="0" baseline="0" dirty="0">
              <a:solidFill>
                <a:srgbClr val="000000"/>
              </a:solidFill>
              <a:ea typeface="ＭＳ Ｐゴシック" charset="-128"/>
            </a:endParaRPr>
          </a:p>
        </p:txBody>
      </p:sp>
      <p:grpSp>
        <p:nvGrpSpPr>
          <p:cNvPr id="29698" name="Group">
            <a:extLst>
              <a:ext uri="{FF2B5EF4-FFF2-40B4-BE49-F238E27FC236}">
                <a16:creationId xmlns:a16="http://schemas.microsoft.com/office/drawing/2014/main" id="{EE0EA293-CABA-604B-2DFD-0E98329E46FA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2205038"/>
            <a:ext cx="8858250" cy="4719637"/>
            <a:chOff x="-79130" y="142783"/>
            <a:chExt cx="8420835" cy="4291111"/>
          </a:xfrm>
        </p:grpSpPr>
        <p:grpSp>
          <p:nvGrpSpPr>
            <p:cNvPr id="29702" name="Group">
              <a:extLst>
                <a:ext uri="{FF2B5EF4-FFF2-40B4-BE49-F238E27FC236}">
                  <a16:creationId xmlns:a16="http://schemas.microsoft.com/office/drawing/2014/main" id="{82367F0A-26C6-796B-531C-5B2E1A66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9607" y="142783"/>
              <a:ext cx="6832098" cy="4291111"/>
              <a:chOff x="0" y="142783"/>
              <a:chExt cx="6832097" cy="4291110"/>
            </a:xfrm>
          </p:grpSpPr>
          <p:sp>
            <p:nvSpPr>
              <p:cNvPr id="29704" name="position-velocity diagram">
                <a:extLst>
                  <a:ext uri="{FF2B5EF4-FFF2-40B4-BE49-F238E27FC236}">
                    <a16:creationId xmlns:a16="http://schemas.microsoft.com/office/drawing/2014/main" id="{CE34D9C5-E9E2-1A59-767C-31EE7276F5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833" y="142783"/>
                <a:ext cx="1270001" cy="127000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31327" tIns="31327" rIns="31327" bIns="31327" anchor="ctr">
                <a:spAutoFit/>
              </a:bodyPr>
              <a:lstStyle/>
              <a:p>
                <a:endParaRPr lang="de-ES"/>
              </a:p>
            </p:txBody>
          </p:sp>
          <p:sp>
            <p:nvSpPr>
              <p:cNvPr id="29705" name="Collapsed Images">
                <a:extLst>
                  <a:ext uri="{FF2B5EF4-FFF2-40B4-BE49-F238E27FC236}">
                    <a16:creationId xmlns:a16="http://schemas.microsoft.com/office/drawing/2014/main" id="{8CF89393-0452-A9F2-E402-2E53ECD719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1533" y="142783"/>
                <a:ext cx="1270001" cy="127000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31327" tIns="31327" rIns="31327" bIns="31327" anchor="ctr">
                <a:spAutoFit/>
              </a:bodyPr>
              <a:lstStyle/>
              <a:p>
                <a:endParaRPr lang="de-ES"/>
              </a:p>
            </p:txBody>
          </p:sp>
          <p:grpSp>
            <p:nvGrpSpPr>
              <p:cNvPr id="29706" name="Group">
                <a:extLst>
                  <a:ext uri="{FF2B5EF4-FFF2-40B4-BE49-F238E27FC236}">
                    <a16:creationId xmlns:a16="http://schemas.microsoft.com/office/drawing/2014/main" id="{C41EADBC-6AF1-891A-B5B3-B942970C7E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1" y="247280"/>
                <a:ext cx="5937718" cy="1885748"/>
                <a:chOff x="0" y="0"/>
                <a:chExt cx="5937716" cy="1885746"/>
              </a:xfrm>
            </p:grpSpPr>
            <p:pic>
              <p:nvPicPr>
                <p:cNvPr id="29709" name="Image" descr="Image">
                  <a:extLst>
                    <a:ext uri="{FF2B5EF4-FFF2-40B4-BE49-F238E27FC236}">
                      <a16:creationId xmlns:a16="http://schemas.microsoft.com/office/drawing/2014/main" id="{E074A5E5-18F5-56B9-2061-1D694CD07C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212" t="51253"/>
                <a:stretch>
                  <a:fillRect/>
                </a:stretch>
              </p:blipFill>
              <p:spPr bwMode="auto">
                <a:xfrm>
                  <a:off x="0" y="0"/>
                  <a:ext cx="5937717" cy="1885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9710" name="Group">
                  <a:extLst>
                    <a:ext uri="{FF2B5EF4-FFF2-40B4-BE49-F238E27FC236}">
                      <a16:creationId xmlns:a16="http://schemas.microsoft.com/office/drawing/2014/main" id="{264A5228-A7F3-4862-9B3E-964F1FD9F0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9984" y="173711"/>
                  <a:ext cx="1389124" cy="1290973"/>
                  <a:chOff x="0" y="0"/>
                  <a:chExt cx="1389122" cy="1290971"/>
                </a:xfrm>
              </p:grpSpPr>
              <p:sp>
                <p:nvSpPr>
                  <p:cNvPr id="20" name="Oval">
                    <a:extLst>
                      <a:ext uri="{FF2B5EF4-FFF2-40B4-BE49-F238E27FC236}">
                        <a16:creationId xmlns:a16="http://schemas.microsoft.com/office/drawing/2014/main" id="{7B3798EE-6F99-6A49-906E-D91DFFB72235}"/>
                      </a:ext>
                    </a:extLst>
                  </p:cNvPr>
                  <p:cNvSpPr/>
                  <p:nvPr/>
                </p:nvSpPr>
                <p:spPr>
                  <a:xfrm>
                    <a:off x="382848" y="86961"/>
                    <a:ext cx="1006574" cy="314652"/>
                  </a:xfrm>
                  <a:prstGeom prst="ellipse">
                    <a:avLst/>
                  </a:prstGeom>
                  <a:noFill/>
                  <a:ln w="25400" cap="flat">
                    <a:solidFill>
                      <a:srgbClr val="FE9301">
                        <a:alpha val="51303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lIns="31327" tIns="31327" rIns="31327" bIns="31327" anchor="ctr"/>
                  <a:lstStyle/>
                  <a:p>
                    <a:pPr defTabSz="452601">
                      <a:defRPr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>
                      <a:solidFill>
                        <a:srgbClr val="FFFFFF"/>
                      </a:solidFill>
                      <a:latin typeface="+mn-lt"/>
                      <a:ea typeface="+mn-ea"/>
                      <a:sym typeface="Helvetica Neue Medium"/>
                    </a:endParaRPr>
                  </a:p>
                </p:txBody>
              </p:sp>
              <p:sp>
                <p:nvSpPr>
                  <p:cNvPr id="21" name="Circle">
                    <a:extLst>
                      <a:ext uri="{FF2B5EF4-FFF2-40B4-BE49-F238E27FC236}">
                        <a16:creationId xmlns:a16="http://schemas.microsoft.com/office/drawing/2014/main" id="{E3A1CE91-73C2-2848-A96E-FBE71E8E7307}"/>
                      </a:ext>
                    </a:extLst>
                  </p:cNvPr>
                  <p:cNvSpPr/>
                  <p:nvPr/>
                </p:nvSpPr>
                <p:spPr>
                  <a:xfrm>
                    <a:off x="-465" y="469451"/>
                    <a:ext cx="704753" cy="707245"/>
                  </a:xfrm>
                  <a:prstGeom prst="ellipse">
                    <a:avLst/>
                  </a:prstGeom>
                  <a:noFill/>
                  <a:ln w="25400" cap="flat">
                    <a:solidFill>
                      <a:srgbClr val="FE9301">
                        <a:alpha val="51303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lIns="31327" tIns="31327" rIns="31327" bIns="31327" anchor="ctr"/>
                  <a:lstStyle/>
                  <a:p>
                    <a:pPr defTabSz="452601">
                      <a:defRPr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>
                      <a:solidFill>
                        <a:srgbClr val="FFFFFF"/>
                      </a:solidFill>
                      <a:latin typeface="+mn-lt"/>
                      <a:ea typeface="+mn-ea"/>
                      <a:sym typeface="Helvetica Neue Medium"/>
                    </a:endParaRPr>
                  </a:p>
                </p:txBody>
              </p:sp>
              <p:sp>
                <p:nvSpPr>
                  <p:cNvPr id="22" name="Arrow">
                    <a:extLst>
                      <a:ext uri="{FF2B5EF4-FFF2-40B4-BE49-F238E27FC236}">
                        <a16:creationId xmlns:a16="http://schemas.microsoft.com/office/drawing/2014/main" id="{D5BDE7B0-4991-8C47-B5D8-121D4EF45304}"/>
                      </a:ext>
                    </a:extLst>
                  </p:cNvPr>
                  <p:cNvSpPr/>
                  <p:nvPr/>
                </p:nvSpPr>
                <p:spPr>
                  <a:xfrm rot="7500000">
                    <a:off x="-23044" y="392864"/>
                    <a:ext cx="1228297" cy="501024"/>
                  </a:xfrm>
                  <a:prstGeom prst="rightArrow">
                    <a:avLst>
                      <a:gd name="adj1" fmla="val 32000"/>
                      <a:gd name="adj2" fmla="val 128537"/>
                    </a:avLst>
                  </a:prstGeom>
                  <a:solidFill>
                    <a:srgbClr val="FFFF00">
                      <a:alpha val="55526"/>
                    </a:srgbClr>
                  </a:solidFill>
                  <a:ln w="25400" cap="flat">
                    <a:solidFill>
                      <a:srgbClr val="FE9301">
                        <a:alpha val="55526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lIns="31327" tIns="31327" rIns="31327" bIns="31327" anchor="ctr"/>
                  <a:lstStyle/>
                  <a:p>
                    <a:pPr defTabSz="452601">
                      <a:defRPr b="0">
                        <a:solidFill>
                          <a:schemeClr val="accent4">
                            <a:hueOff val="366961"/>
                            <a:satOff val="4172"/>
                            <a:lumOff val="11129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>
                      <a:solidFill>
                        <a:schemeClr val="accent4">
                          <a:hueOff val="366961"/>
                          <a:satOff val="4172"/>
                          <a:lumOff val="11129"/>
                        </a:schemeClr>
                      </a:solidFill>
                      <a:latin typeface="+mn-lt"/>
                      <a:ea typeface="+mn-ea"/>
                      <a:sym typeface="Helvetica Neue Medium"/>
                    </a:endParaRPr>
                  </a:p>
                </p:txBody>
              </p:sp>
            </p:grpSp>
          </p:grpSp>
          <p:pic>
            <p:nvPicPr>
              <p:cNvPr id="29707" name="Group" descr="Group">
                <a:extLst>
                  <a:ext uri="{FF2B5EF4-FFF2-40B4-BE49-F238E27FC236}">
                    <a16:creationId xmlns:a16="http://schemas.microsoft.com/office/drawing/2014/main" id="{8EF8A089-3CEB-3EA2-6375-9CAC9A2855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76" b="51468"/>
              <a:stretch>
                <a:fillRect/>
              </a:stretch>
            </p:blipFill>
            <p:spPr bwMode="auto">
              <a:xfrm>
                <a:off x="0" y="2552970"/>
                <a:ext cx="5943600" cy="1880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29708" name="Textfeld 10">
                <a:extLst>
                  <a:ext uri="{FF2B5EF4-FFF2-40B4-BE49-F238E27FC236}">
                    <a16:creationId xmlns:a16="http://schemas.microsoft.com/office/drawing/2014/main" id="{60718200-F321-C196-1F59-6E07B5D71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86" y="2048449"/>
                <a:ext cx="6684411" cy="589101"/>
              </a:xfrm>
              <a:custGeom>
                <a:avLst/>
                <a:gdLst>
                  <a:gd name="T0" fmla="*/ 2147483646 w 21600"/>
                  <a:gd name="T1" fmla="*/ 294551 h 589101"/>
                  <a:gd name="T2" fmla="*/ 2147483646 w 21600"/>
                  <a:gd name="T3" fmla="*/ 294551 h 589101"/>
                  <a:gd name="T4" fmla="*/ 2147483646 w 21600"/>
                  <a:gd name="T5" fmla="*/ 294551 h 589101"/>
                  <a:gd name="T6" fmla="*/ 2147483646 w 21600"/>
                  <a:gd name="T7" fmla="*/ 294551 h 589101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589101"/>
                  <a:gd name="T14" fmla="*/ 21600 w 21600"/>
                  <a:gd name="T15" fmla="*/ 589101 h 5891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58910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1327" tIns="31327" rIns="31327" bIns="31327" anchor="ctr">
                <a:spAutoFit/>
              </a:bodyPr>
              <a:lstStyle>
                <a:lvl1pPr defTabSz="4524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defTabSz="4524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defTabSz="4524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defTabSz="4524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defTabSz="4524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defTabSz="452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defTabSz="452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defTabSz="452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defTabSz="452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900" b="1" baseline="0">
                    <a:solidFill>
                      <a:srgbClr val="FF0000"/>
                    </a:solidFill>
                  </a:rPr>
                  <a:t>To confirm our assessment - large molecular gas reservoir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900" b="1" baseline="0">
                    <a:solidFill>
                      <a:srgbClr val="FF0000"/>
                    </a:solidFill>
                  </a:rPr>
                  <a:t>— follow-up observations </a:t>
                </a:r>
                <a:r>
                  <a:rPr lang="es-ES" altLang="de-DE" sz="1900" b="1" baseline="0">
                    <a:solidFill>
                      <a:srgbClr val="FF0000"/>
                    </a:solidFill>
                  </a:rPr>
                  <a:t>have been</a:t>
                </a:r>
                <a:r>
                  <a:rPr lang="de-DE" altLang="de-DE" sz="1900" b="1" baseline="0">
                    <a:solidFill>
                      <a:srgbClr val="FF0000"/>
                    </a:solidFill>
                  </a:rPr>
                  <a:t> conducted.</a:t>
                </a:r>
              </a:p>
            </p:txBody>
          </p:sp>
        </p:grpSp>
        <p:sp>
          <p:nvSpPr>
            <p:cNvPr id="11" name="Coarse Data…">
              <a:extLst>
                <a:ext uri="{FF2B5EF4-FFF2-40B4-BE49-F238E27FC236}">
                  <a16:creationId xmlns:a16="http://schemas.microsoft.com/office/drawing/2014/main" id="{4C3859D2-8771-CB4F-933E-1FEAF24E1311}"/>
                </a:ext>
              </a:extLst>
            </p:cNvPr>
            <p:cNvSpPr/>
            <p:nvPr/>
          </p:nvSpPr>
          <p:spPr>
            <a:xfrm>
              <a:off x="-79130" y="580121"/>
              <a:ext cx="2106718" cy="1046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31328" tIns="31328" rIns="31328" bIns="31328" anchor="ctr">
              <a:spAutoFit/>
            </a:bodyPr>
            <a:lstStyle/>
            <a:p>
              <a:pPr>
                <a:defRPr b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defRPr>
              </a:pPr>
              <a:r>
                <a:rPr dirty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rPr>
                <a:t>Coarse Data</a:t>
              </a:r>
              <a:r>
                <a:rPr lang="es-ES" dirty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rPr>
                <a:t> – </a:t>
              </a:r>
              <a:r>
                <a:rPr lang="es-ES" dirty="0" err="1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rPr>
                <a:t>map</a:t>
              </a:r>
              <a:r>
                <a:rPr lang="es-ES" dirty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rPr>
                <a:t>/</a:t>
              </a:r>
              <a:r>
                <a:rPr lang="es-ES" dirty="0" err="1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rPr>
                <a:t>mosaic</a:t>
              </a:r>
              <a:endParaRPr baseline="0" dirty="0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endParaRPr>
            </a:p>
            <a:p>
              <a:pPr>
                <a:defRPr sz="1200" b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defRPr>
              </a:pPr>
              <a:r>
                <a:rPr sz="1200" baseline="0" dirty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rPr>
                <a:t>(low-resolution</a:t>
              </a:r>
              <a:r>
                <a:rPr lang="es-ES" sz="1200" baseline="0" dirty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rPr>
                <a:t>; </a:t>
              </a:r>
            </a:p>
            <a:p>
              <a:pPr>
                <a:defRPr sz="1200" b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defRPr>
              </a:pPr>
              <a:r>
                <a:rPr lang="es-ES" sz="1200" baseline="0" dirty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rPr>
                <a:t>7-10 </a:t>
              </a:r>
              <a:r>
                <a:rPr lang="es-ES" sz="1200" baseline="0" dirty="0" err="1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rPr>
                <a:t>arcsec</a:t>
              </a:r>
              <a:r>
                <a:rPr sz="1200" baseline="0" dirty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Chalkduster"/>
                  <a:ea typeface="Chalkduster"/>
                  <a:cs typeface="Chalkduster"/>
                  <a:sym typeface="Chalkduster"/>
                </a:rPr>
                <a:t>)</a:t>
              </a:r>
              <a:endParaRPr lang="es-ES" sz="1200" baseline="0" dirty="0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endParaRPr>
            </a:p>
          </p:txBody>
        </p:sp>
      </p:grpSp>
      <p:sp>
        <p:nvSpPr>
          <p:cNvPr id="29700" name="Textfeld 1">
            <a:extLst>
              <a:ext uri="{FF2B5EF4-FFF2-40B4-BE49-F238E27FC236}">
                <a16:creationId xmlns:a16="http://schemas.microsoft.com/office/drawing/2014/main" id="{4A6DB9D6-22E8-D151-5902-B33B6B17A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871663"/>
            <a:ext cx="6048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 baseline="0"/>
              <a:t>collapsed images          position-velocity diagram</a:t>
            </a:r>
          </a:p>
        </p:txBody>
      </p:sp>
      <p:sp>
        <p:nvSpPr>
          <p:cNvPr id="24" name="Coarse Data…">
            <a:extLst>
              <a:ext uri="{FF2B5EF4-FFF2-40B4-BE49-F238E27FC236}">
                <a16:creationId xmlns:a16="http://schemas.microsoft.com/office/drawing/2014/main" id="{1E965CA4-D660-C442-85B3-7241267BD619}"/>
              </a:ext>
            </a:extLst>
          </p:cNvPr>
          <p:cNvSpPr/>
          <p:nvPr/>
        </p:nvSpPr>
        <p:spPr>
          <a:xfrm>
            <a:off x="107950" y="5013325"/>
            <a:ext cx="1811338" cy="965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175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lIns="31328" tIns="31328" rIns="31328" bIns="31328" anchor="ctr">
            <a:spAutoFit/>
          </a:bodyPr>
          <a:lstStyle/>
          <a:p>
            <a:pPr>
              <a:defRPr b="0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s-ES" dirty="0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rPr>
              <a:t>High </a:t>
            </a:r>
            <a:r>
              <a:rPr lang="es-ES" dirty="0" err="1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rPr>
              <a:t>resolution</a:t>
            </a:r>
            <a:endParaRPr baseline="0" dirty="0">
              <a:solidFill>
                <a:schemeClr val="accent1">
                  <a:hueOff val="114395"/>
                  <a:lumOff val="-24975"/>
                </a:schemeClr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>
              <a:defRPr sz="1200" b="0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s-ES" sz="1200" baseline="0" dirty="0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rPr>
              <a:t>@ 3 </a:t>
            </a:r>
            <a:r>
              <a:rPr lang="es-ES" sz="1200" baseline="0" dirty="0" err="1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rPr>
              <a:t>arcsec</a:t>
            </a:r>
            <a:endParaRPr sz="1200" baseline="0" dirty="0">
              <a:solidFill>
                <a:schemeClr val="accent1">
                  <a:hueOff val="114395"/>
                  <a:lumOff val="-24975"/>
                </a:schemeClr>
              </a:solidFill>
              <a:latin typeface="Chalkduster"/>
              <a:ea typeface="Chalkduster"/>
              <a:cs typeface="Chalkduster"/>
              <a:sym typeface="Chalkduster"/>
            </a:endParaRPr>
          </a:p>
        </p:txBody>
      </p:sp>
      <p:pic>
        <p:nvPicPr>
          <p:cNvPr id="29699" name="Grafik 1">
            <a:extLst>
              <a:ext uri="{FF2B5EF4-FFF2-40B4-BE49-F238E27FC236}">
                <a16:creationId xmlns:a16="http://schemas.microsoft.com/office/drawing/2014/main" id="{D4BC905B-1078-F073-DFDA-3B5B1DE4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82"/>
          <a:stretch>
            <a:fillRect/>
          </a:stretch>
        </p:blipFill>
        <p:spPr bwMode="auto">
          <a:xfrm>
            <a:off x="101600" y="990600"/>
            <a:ext cx="89281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FBCD8E7-DDA7-6F44-918A-01C80E39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2536" y="-171450"/>
            <a:ext cx="938383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Search </a:t>
            </a:r>
            <a:r>
              <a:rPr lang="de-DE" altLang="x-none" sz="3300" b="1" kern="0" baseline="0" dirty="0" err="1">
                <a:solidFill>
                  <a:srgbClr val="000000"/>
                </a:solidFill>
                <a:ea typeface="ＭＳ Ｐゴシック" charset="-128"/>
              </a:rPr>
              <a:t>for</a:t>
            </a: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large </a:t>
            </a:r>
            <a:r>
              <a:rPr lang="de-DE" altLang="x-none" sz="3300" b="1" kern="0" baseline="0" dirty="0" err="1">
                <a:solidFill>
                  <a:srgbClr val="000000"/>
                </a:solidFill>
                <a:ea typeface="ＭＳ Ｐゴシック" charset="-128"/>
              </a:rPr>
              <a:t>molecular</a:t>
            </a: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gas </a:t>
            </a:r>
            <a:r>
              <a:rPr lang="de-DE" altLang="x-none" sz="3300" b="1" kern="0" baseline="0" dirty="0" err="1">
                <a:solidFill>
                  <a:srgbClr val="000000"/>
                </a:solidFill>
                <a:ea typeface="ＭＳ Ｐゴシック" charset="-128"/>
              </a:rPr>
              <a:t>reservoirs</a:t>
            </a:r>
            <a:r>
              <a:rPr lang="de-DE" altLang="x-none" sz="3300" b="1" kern="0" baseline="0" dirty="0">
                <a:solidFill>
                  <a:srgbClr val="000000"/>
                </a:solidFill>
                <a:ea typeface="ＭＳ Ｐゴシック" charset="-128"/>
              </a:rPr>
              <a:t> &gt; 40kpc</a:t>
            </a:r>
            <a:endParaRPr lang="de-DE" altLang="x-none" sz="3300" kern="0" baseline="0" dirty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30722" name="Grafik 1">
            <a:extLst>
              <a:ext uri="{FF2B5EF4-FFF2-40B4-BE49-F238E27FC236}">
                <a16:creationId xmlns:a16="http://schemas.microsoft.com/office/drawing/2014/main" id="{DD393082-4464-E4FD-A612-DB2817D27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b="5618"/>
          <a:stretch>
            <a:fillRect/>
          </a:stretch>
        </p:blipFill>
        <p:spPr bwMode="auto">
          <a:xfrm>
            <a:off x="395288" y="692150"/>
            <a:ext cx="8639175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Large gas reservoirs in SW protocluster may contribute to the future CGM in Virgo-like galaxy cluster">
            <a:extLst>
              <a:ext uri="{FF2B5EF4-FFF2-40B4-BE49-F238E27FC236}">
                <a16:creationId xmlns:a16="http://schemas.microsoft.com/office/drawing/2014/main" id="{055D38D0-8F97-06A4-0CA7-88D5F70D45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defTabSz="239713"/>
            <a:r>
              <a:rPr lang="es-ES" altLang="de-DE" sz="3400" b="1">
                <a:solidFill>
                  <a:srgbClr val="000000"/>
                </a:solidFill>
                <a:ea typeface="ＭＳ Ｐゴシック" panose="020B0600070205080204" pitchFamily="34" charset="-128"/>
              </a:rPr>
              <a:t>Can the large molecular gas reservoirs feed the future ICM?</a:t>
            </a:r>
            <a:endParaRPr lang="de-DE" altLang="de-DE" sz="3400" b="1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1746" name="Image" descr="Image">
            <a:extLst>
              <a:ext uri="{FF2B5EF4-FFF2-40B4-BE49-F238E27FC236}">
                <a16:creationId xmlns:a16="http://schemas.microsoft.com/office/drawing/2014/main" id="{472F4F79-4D56-D46F-791A-489153E42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747" name="Rechteck 2">
            <a:extLst>
              <a:ext uri="{FF2B5EF4-FFF2-40B4-BE49-F238E27FC236}">
                <a16:creationId xmlns:a16="http://schemas.microsoft.com/office/drawing/2014/main" id="{7B46EDB5-DEB7-88BC-7359-346C06C82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4103688"/>
            <a:ext cx="6551612" cy="5619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31748" name="Rechteck 3">
            <a:extLst>
              <a:ext uri="{FF2B5EF4-FFF2-40B4-BE49-F238E27FC236}">
                <a16:creationId xmlns:a16="http://schemas.microsoft.com/office/drawing/2014/main" id="{8979F611-16B6-3AD5-7A80-EF0F70886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384675"/>
            <a:ext cx="2376487" cy="273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31749" name="Textfeld 1">
            <a:extLst>
              <a:ext uri="{FF2B5EF4-FFF2-40B4-BE49-F238E27FC236}">
                <a16:creationId xmlns:a16="http://schemas.microsoft.com/office/drawing/2014/main" id="{600FC558-14FA-07DB-ECBF-9AF10E27C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365625"/>
            <a:ext cx="781526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AT" altLang="de-DE" sz="2400" b="1" i="1" baseline="0">
                <a:solidFill>
                  <a:srgbClr val="FF0000"/>
                </a:solidFill>
              </a:rPr>
              <a:t>→ </a:t>
            </a:r>
            <a:r>
              <a:rPr lang="de-DE" altLang="de-DE" sz="2200" b="1" baseline="0">
                <a:solidFill>
                  <a:srgbClr val="FF0000"/>
                </a:solidFill>
              </a:rPr>
              <a:t>the large molecular gas reservoirs in the SW protocluster may be enough to contribute to the ICM in a future Virgo-like galaxy clusters (e.g. through „truncation“ process)</a:t>
            </a:r>
          </a:p>
        </p:txBody>
      </p:sp>
      <p:sp>
        <p:nvSpPr>
          <p:cNvPr id="31750" name="Textfeld 1">
            <a:extLst>
              <a:ext uri="{FF2B5EF4-FFF2-40B4-BE49-F238E27FC236}">
                <a16:creationId xmlns:a16="http://schemas.microsoft.com/office/drawing/2014/main" id="{3E57F51F-E150-D3DA-3A8A-77E6D99BE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5745163"/>
            <a:ext cx="82804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de-DE" sz="1900" b="1" i="1" baseline="0"/>
              <a:t>“truncation” process: galaxy-galaxy encounter or gravitational interactions between galaxies and the (proto)cluster environment can result in the distortion, stripping, and truncation of galaxy halos (Moore+96, 98; Fujita 98)</a:t>
            </a:r>
            <a:endParaRPr lang="de-DE" altLang="de-DE" sz="1900" b="1" baseline="0"/>
          </a:p>
        </p:txBody>
      </p:sp>
      <p:sp>
        <p:nvSpPr>
          <p:cNvPr id="31751" name="Rechteck 1">
            <a:extLst>
              <a:ext uri="{FF2B5EF4-FFF2-40B4-BE49-F238E27FC236}">
                <a16:creationId xmlns:a16="http://schemas.microsoft.com/office/drawing/2014/main" id="{390565C0-84C6-B50B-7B6F-F4B6CFC64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752725"/>
            <a:ext cx="2881312" cy="460375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31752" name="Rechteck 8">
            <a:extLst>
              <a:ext uri="{FF2B5EF4-FFF2-40B4-BE49-F238E27FC236}">
                <a16:creationId xmlns:a16="http://schemas.microsoft.com/office/drawing/2014/main" id="{E9737583-5451-8073-B3B8-C44E95161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712913"/>
            <a:ext cx="3814763" cy="347662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D4343-4CFA-78FB-AA51-7805A3EC5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7156949-37EC-A660-1D9D-4C919763B2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r>
              <a:rPr lang="de-DE" altLang="de-DE" sz="34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Literature</a:t>
            </a:r>
            <a:r>
              <a:rPr lang="de-DE" altLang="de-DE" sz="34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Search</a:t>
            </a:r>
            <a:endParaRPr lang="de-DE" altLang="de-DE" sz="3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4D7A60-0D40-D0A2-6469-AE8583D0A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9" y="836712"/>
            <a:ext cx="902041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9EEC9-EECF-2232-8D4E-8259D65F5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C035423-8CD9-CFD2-BB5F-49A1B6EAC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r>
              <a:rPr lang="de-DE" altLang="de-DE" sz="34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Literature</a:t>
            </a:r>
            <a:r>
              <a:rPr lang="de-DE" altLang="de-DE" sz="34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Search</a:t>
            </a:r>
            <a:endParaRPr lang="de-DE" altLang="de-DE" sz="3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8F6506-966C-AACF-D2AE-C9C2FC01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18368"/>
            <a:ext cx="4536504" cy="416701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38E6D39-38E7-B12D-8FB4-1FC3D28C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7" y="620688"/>
            <a:ext cx="4855397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05497-1DB6-8B34-532E-8EB5857AB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 4" descr="eso1431a.jpg">
            <a:extLst>
              <a:ext uri="{FF2B5EF4-FFF2-40B4-BE49-F238E27FC236}">
                <a16:creationId xmlns:a16="http://schemas.microsoft.com/office/drawing/2014/main" id="{CA6562BA-DD82-46ED-4B1F-AB2D4E818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r="15299"/>
          <a:stretch/>
        </p:blipFill>
        <p:spPr bwMode="auto">
          <a:xfrm>
            <a:off x="0" y="-27384"/>
            <a:ext cx="9150983" cy="700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4">
            <a:extLst>
              <a:ext uri="{FF2B5EF4-FFF2-40B4-BE49-F238E27FC236}">
                <a16:creationId xmlns:a16="http://schemas.microsoft.com/office/drawing/2014/main" id="{D44085A4-F834-BB26-C873-F4D9BB8D4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871243"/>
            <a:ext cx="4791075" cy="862013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ES" sz="2600" b="1" i="1" baseline="0" dirty="0">
                <a:solidFill>
                  <a:srgbClr val="000000"/>
                </a:solidFill>
              </a:rPr>
              <a:t>Helmut </a:t>
            </a:r>
            <a:r>
              <a:rPr lang="en-US" altLang="de-ES" sz="2600" b="1" i="1" baseline="0" dirty="0" err="1">
                <a:solidFill>
                  <a:srgbClr val="000000"/>
                </a:solidFill>
              </a:rPr>
              <a:t>Dannerbauer</a:t>
            </a:r>
            <a:r>
              <a:rPr lang="en-US" altLang="de-ES" sz="2600" b="1" i="1" baseline="0" dirty="0">
                <a:solidFill>
                  <a:srgbClr val="000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de-ES" sz="2400" b="1" i="1" baseline="0" dirty="0">
                <a:solidFill>
                  <a:srgbClr val="000000"/>
                </a:solidFill>
              </a:rPr>
              <a:t>Instituto de </a:t>
            </a:r>
            <a:r>
              <a:rPr lang="en-US" altLang="de-ES" sz="2400" b="1" i="1" baseline="0" dirty="0" err="1">
                <a:solidFill>
                  <a:srgbClr val="000000"/>
                </a:solidFill>
              </a:rPr>
              <a:t>Astrofísicas</a:t>
            </a:r>
            <a:r>
              <a:rPr lang="en-US" altLang="de-ES" sz="2400" b="1" i="1" baseline="0" dirty="0">
                <a:solidFill>
                  <a:srgbClr val="000000"/>
                </a:solidFill>
              </a:rPr>
              <a:t> de Canarias</a:t>
            </a:r>
          </a:p>
        </p:txBody>
      </p:sp>
      <p:pic>
        <p:nvPicPr>
          <p:cNvPr id="19459" name="Bild 10">
            <a:extLst>
              <a:ext uri="{FF2B5EF4-FFF2-40B4-BE49-F238E27FC236}">
                <a16:creationId xmlns:a16="http://schemas.microsoft.com/office/drawing/2014/main" id="{E6F5F5E6-80D5-75E2-A9BB-DE4E0C4D6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4" y="40804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B8A1AAA-C330-1FDA-1C9D-F3F95E33B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72" y="6538784"/>
            <a:ext cx="2130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1800" b="1" baseline="0" dirty="0">
                <a:solidFill>
                  <a:schemeClr val="bg1"/>
                </a:solidFill>
              </a:rPr>
              <a:t>@ESO/Kornmesser</a:t>
            </a:r>
          </a:p>
        </p:txBody>
      </p:sp>
      <p:pic>
        <p:nvPicPr>
          <p:cNvPr id="3" name="Picture 4" descr="ttp://www.ull.es/Public/images/wull/logo.gif">
            <a:extLst>
              <a:ext uri="{FF2B5EF4-FFF2-40B4-BE49-F238E27FC236}">
                <a16:creationId xmlns:a16="http://schemas.microsoft.com/office/drawing/2014/main" id="{669448AA-FF38-4ED3-9120-6C3E98E07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6028" r="6587" b="7428"/>
          <a:stretch>
            <a:fillRect/>
          </a:stretch>
        </p:blipFill>
        <p:spPr bwMode="auto">
          <a:xfrm>
            <a:off x="7668344" y="75605"/>
            <a:ext cx="13922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1">
            <a:extLst>
              <a:ext uri="{FF2B5EF4-FFF2-40B4-BE49-F238E27FC236}">
                <a16:creationId xmlns:a16="http://schemas.microsoft.com/office/drawing/2014/main" id="{BF4F2161-974E-6349-8018-C1B3D56FD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4" y="5877272"/>
            <a:ext cx="338455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2">
            <a:extLst>
              <a:ext uri="{FF2B5EF4-FFF2-40B4-BE49-F238E27FC236}">
                <a16:creationId xmlns:a16="http://schemas.microsoft.com/office/drawing/2014/main" id="{357B2A37-3705-70E5-4A97-720D61F2B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75" y="5877273"/>
            <a:ext cx="1079500" cy="8620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367496-9767-27C4-2FEC-F384FF21A7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56792"/>
            <a:ext cx="2448273" cy="3308459"/>
          </a:xfrm>
          <a:prstGeom prst="rect">
            <a:avLst/>
          </a:prstGeom>
        </p:spPr>
      </p:pic>
      <p:pic>
        <p:nvPicPr>
          <p:cNvPr id="8" name="Picture 2" descr="http://atlast.pbworks.com/f/1535708351/atlast%20logo.png">
            <a:extLst>
              <a:ext uri="{FF2B5EF4-FFF2-40B4-BE49-F238E27FC236}">
                <a16:creationId xmlns:a16="http://schemas.microsoft.com/office/drawing/2014/main" id="{D011887D-575E-BBB0-D13E-5E75077B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861048"/>
            <a:ext cx="2046288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1">
            <a:extLst>
              <a:ext uri="{FF2B5EF4-FFF2-40B4-BE49-F238E27FC236}">
                <a16:creationId xmlns:a16="http://schemas.microsoft.com/office/drawing/2014/main" id="{A8881C2A-6ECD-14CB-AB4C-152782083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502" y="1801452"/>
            <a:ext cx="4648227" cy="255454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 dirty="0">
                <a:solidFill>
                  <a:srgbClr val="FFFF00"/>
                </a:solidFill>
              </a:rPr>
              <a:t>Science </a:t>
            </a:r>
            <a:r>
              <a:rPr lang="de-DE" altLang="de-ES" sz="2200" b="1" baseline="0" dirty="0" err="1">
                <a:solidFill>
                  <a:srgbClr val="FFFF00"/>
                </a:solidFill>
              </a:rPr>
              <a:t>case</a:t>
            </a:r>
            <a:r>
              <a:rPr lang="de-DE" altLang="de-ES" sz="2200" b="1" baseline="0" dirty="0">
                <a:solidFill>
                  <a:srgbClr val="FFFF00"/>
                </a:solidFill>
              </a:rPr>
              <a:t> </a:t>
            </a:r>
            <a:r>
              <a:rPr lang="de-DE" altLang="de-ES" sz="2200" b="1" baseline="0" dirty="0" err="1">
                <a:solidFill>
                  <a:srgbClr val="FFFF00"/>
                </a:solidFill>
              </a:rPr>
              <a:t>white</a:t>
            </a:r>
            <a:r>
              <a:rPr lang="de-DE" altLang="de-ES" sz="2200" b="1" baseline="0" dirty="0">
                <a:solidFill>
                  <a:srgbClr val="FFFF00"/>
                </a:solidFill>
              </a:rPr>
              <a:t> </a:t>
            </a:r>
            <a:r>
              <a:rPr lang="de-DE" altLang="de-ES" sz="2200" b="1" baseline="0" dirty="0" err="1">
                <a:solidFill>
                  <a:srgbClr val="FFFF00"/>
                </a:solidFill>
              </a:rPr>
              <a:t>paper</a:t>
            </a:r>
            <a:r>
              <a:rPr lang="de-DE" altLang="de-ES" sz="2200" b="1" baseline="0" dirty="0">
                <a:solidFill>
                  <a:srgbClr val="FFFF00"/>
                </a:solidFill>
              </a:rPr>
              <a:t> CGM: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 dirty="0">
                <a:solidFill>
                  <a:srgbClr val="FFFF00"/>
                </a:solidFill>
              </a:rPr>
              <a:t>Lee + </a:t>
            </a:r>
            <a:r>
              <a:rPr lang="de-DE" altLang="de-ES" sz="2200" b="1" baseline="0" dirty="0" err="1">
                <a:solidFill>
                  <a:srgbClr val="FFFF00"/>
                </a:solidFill>
              </a:rPr>
              <a:t>AtLAST</a:t>
            </a:r>
            <a:r>
              <a:rPr lang="de-DE" altLang="de-ES" sz="2200" b="1" baseline="0" dirty="0">
                <a:solidFill>
                  <a:srgbClr val="FFFF00"/>
                </a:solidFill>
              </a:rPr>
              <a:t> </a:t>
            </a:r>
            <a:r>
              <a:rPr lang="de-DE" altLang="de-ES" sz="2200" b="1" baseline="0" dirty="0" err="1">
                <a:solidFill>
                  <a:srgbClr val="FFFF00"/>
                </a:solidFill>
              </a:rPr>
              <a:t>coll</a:t>
            </a:r>
            <a:r>
              <a:rPr lang="de-DE" altLang="de-ES" sz="2200" b="1" baseline="0" dirty="0">
                <a:solidFill>
                  <a:srgbClr val="FFFF00"/>
                </a:solidFill>
              </a:rPr>
              <a:t>., 2024,  ORE, </a:t>
            </a:r>
            <a:r>
              <a:rPr lang="de-DE" altLang="de-ES" sz="2200" b="1" baseline="0" dirty="0" err="1">
                <a:solidFill>
                  <a:srgbClr val="FFFF00"/>
                </a:solidFill>
              </a:rPr>
              <a:t>arXiv</a:t>
            </a:r>
            <a:r>
              <a:rPr lang="de-DE" altLang="de-ES" sz="2200" b="1" baseline="0" dirty="0">
                <a:solidFill>
                  <a:srgbClr val="FFFF00"/>
                </a:solidFill>
              </a:rPr>
              <a:t>: 2403.00924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ES" sz="2400" b="1" baseline="0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e-DE" sz="2200" b="1" baseline="0" dirty="0">
                <a:solidFill>
                  <a:srgbClr val="FFFF00"/>
                </a:solidFill>
              </a:rPr>
              <a:t>WG1-2 </a:t>
            </a:r>
            <a:r>
              <a:rPr lang="de-DE" sz="2200" b="1" baseline="0" dirty="0" err="1">
                <a:solidFill>
                  <a:srgbClr val="FFFF00"/>
                </a:solidFill>
              </a:rPr>
              <a:t>Charting</a:t>
            </a:r>
            <a:r>
              <a:rPr lang="de-DE" sz="2200" b="1" baseline="0" dirty="0">
                <a:solidFill>
                  <a:srgbClr val="FFFF00"/>
                </a:solidFill>
              </a:rPr>
              <a:t> </a:t>
            </a:r>
            <a:r>
              <a:rPr lang="de-DE" sz="2200" b="1" baseline="0" dirty="0" err="1">
                <a:solidFill>
                  <a:srgbClr val="FFFF00"/>
                </a:solidFill>
              </a:rPr>
              <a:t>the</a:t>
            </a:r>
            <a:r>
              <a:rPr lang="de-DE" sz="2200" b="1" baseline="0" dirty="0">
                <a:solidFill>
                  <a:srgbClr val="FFFF00"/>
                </a:solidFill>
              </a:rPr>
              <a:t> gas </a:t>
            </a:r>
            <a:r>
              <a:rPr lang="de-DE" sz="2200" b="1" baseline="0" dirty="0" err="1">
                <a:solidFill>
                  <a:srgbClr val="FFFF00"/>
                </a:solidFill>
              </a:rPr>
              <a:t>flows</a:t>
            </a:r>
            <a:r>
              <a:rPr lang="de-DE" sz="2200" b="1" baseline="0" dirty="0">
                <a:solidFill>
                  <a:srgbClr val="FFFF00"/>
                </a:solidFill>
              </a:rPr>
              <a:t> </a:t>
            </a:r>
            <a:r>
              <a:rPr lang="de-DE" sz="2200" b="1" baseline="0" dirty="0" err="1">
                <a:solidFill>
                  <a:srgbClr val="FFFF00"/>
                </a:solidFill>
              </a:rPr>
              <a:t>around</a:t>
            </a:r>
            <a:r>
              <a:rPr lang="de-DE" sz="2200" b="1" baseline="0" dirty="0">
                <a:solidFill>
                  <a:srgbClr val="FFFF00"/>
                </a:solidFill>
              </a:rPr>
              <a:t> </a:t>
            </a:r>
            <a:r>
              <a:rPr lang="de-DE" sz="2200" b="1" baseline="0" dirty="0" err="1">
                <a:solidFill>
                  <a:srgbClr val="FFFF00"/>
                </a:solidFill>
              </a:rPr>
              <a:t>early</a:t>
            </a:r>
            <a:r>
              <a:rPr lang="de-DE" sz="2200" b="1" baseline="0" dirty="0">
                <a:solidFill>
                  <a:srgbClr val="FFFF00"/>
                </a:solidFill>
              </a:rPr>
              <a:t> </a:t>
            </a:r>
            <a:r>
              <a:rPr lang="de-DE" sz="2200" b="1" baseline="0" dirty="0" err="1">
                <a:solidFill>
                  <a:srgbClr val="FFFF00"/>
                </a:solidFill>
              </a:rPr>
              <a:t>galaxies</a:t>
            </a:r>
            <a:r>
              <a:rPr lang="de-DE" sz="2200" b="1" baseline="0" dirty="0">
                <a:solidFill>
                  <a:srgbClr val="FFFF00"/>
                </a:solidFill>
              </a:rPr>
              <a:t> </a:t>
            </a:r>
            <a:r>
              <a:rPr lang="de-DE" sz="2200" b="1" baseline="0" dirty="0" err="1">
                <a:solidFill>
                  <a:srgbClr val="FFFF00"/>
                </a:solidFill>
              </a:rPr>
              <a:t>with</a:t>
            </a:r>
            <a:r>
              <a:rPr lang="de-DE" sz="2200" b="1" baseline="0" dirty="0">
                <a:solidFill>
                  <a:srgbClr val="FFFF00"/>
                </a:solidFill>
              </a:rPr>
              <a:t> </a:t>
            </a:r>
            <a:r>
              <a:rPr lang="de-DE" sz="2200" b="1" baseline="0" dirty="0" err="1">
                <a:solidFill>
                  <a:srgbClr val="FFFF00"/>
                </a:solidFill>
              </a:rPr>
              <a:t>AtLAST</a:t>
            </a:r>
            <a:r>
              <a:rPr lang="de-DE" sz="2400" b="1" baseline="0" dirty="0">
                <a:solidFill>
                  <a:schemeClr val="bg1"/>
                </a:solidFill>
              </a:rPr>
              <a:t> </a:t>
            </a:r>
            <a:r>
              <a:rPr lang="de-DE" sz="2400" b="1" baseline="0" dirty="0">
                <a:solidFill>
                  <a:srgbClr val="FFFF00"/>
                </a:solidFill>
              </a:rPr>
              <a:t>(Lagos &amp; </a:t>
            </a:r>
            <a:r>
              <a:rPr lang="de-DE" sz="2400" b="1" baseline="0" dirty="0" err="1">
                <a:solidFill>
                  <a:srgbClr val="FFFF00"/>
                </a:solidFill>
              </a:rPr>
              <a:t>Pensabene</a:t>
            </a:r>
            <a:r>
              <a:rPr lang="de-DE" sz="2400" b="1" baseline="0" dirty="0">
                <a:solidFill>
                  <a:srgbClr val="FFFF00"/>
                </a:solidFill>
              </a:rPr>
              <a:t>)</a:t>
            </a:r>
            <a:endParaRPr lang="de-DE" altLang="de-ES" sz="2400" b="1" baseline="0" dirty="0">
              <a:solidFill>
                <a:srgbClr val="FFFF00"/>
              </a:solidFill>
            </a:endParaRPr>
          </a:p>
        </p:txBody>
      </p:sp>
      <p:pic>
        <p:nvPicPr>
          <p:cNvPr id="6" name="Picture 4" descr="ATCA.jpg">
            <a:extLst>
              <a:ext uri="{FF2B5EF4-FFF2-40B4-BE49-F238E27FC236}">
                <a16:creationId xmlns:a16="http://schemas.microsoft.com/office/drawing/2014/main" id="{028CED1F-7178-C031-E2A7-CD4CDE0370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/>
          <a:stretch>
            <a:fillRect/>
          </a:stretch>
        </p:blipFill>
        <p:spPr bwMode="auto">
          <a:xfrm>
            <a:off x="6156176" y="1484784"/>
            <a:ext cx="2373313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C4D0A9E9-2171-0B10-E879-E69ABD9EC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92" y="441103"/>
            <a:ext cx="9099550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de-ES" sz="3300" b="1" i="1" baseline="0" dirty="0">
                <a:solidFill>
                  <a:schemeClr val="bg1"/>
                </a:solidFill>
              </a:rPr>
              <a:t>Extended Molecular Gas</a:t>
            </a:r>
            <a:r>
              <a:rPr lang="de-ES" sz="3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ES" sz="3300" b="1" i="1" baseline="0" dirty="0">
                <a:solidFill>
                  <a:schemeClr val="bg1"/>
                </a:solidFill>
              </a:rPr>
              <a:t>in Protoclusters: </a:t>
            </a:r>
          </a:p>
          <a:p>
            <a:pPr algn="ctr">
              <a:spcBef>
                <a:spcPct val="0"/>
              </a:spcBef>
              <a:buNone/>
            </a:pPr>
            <a:r>
              <a:rPr lang="de-ES" sz="3300" b="1" i="1" baseline="0" dirty="0">
                <a:solidFill>
                  <a:schemeClr val="bg1"/>
                </a:solidFill>
              </a:rPr>
              <a:t>A Science Case for AtLAST</a:t>
            </a:r>
            <a:r>
              <a:rPr lang="de-DE" altLang="de-ES" sz="3400" b="1" i="1" baseline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13140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89160-CD6D-8CD7-2BD0-CDAAC0E4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9D6727E3-3D97-DE0C-5604-5CFA870B1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r>
              <a:rPr lang="de-DE" altLang="de-DE" sz="34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More Studies</a:t>
            </a:r>
            <a:r>
              <a:rPr lang="de-DE" altLang="de-DE" sz="3400" b="1" dirty="0">
                <a:solidFill>
                  <a:srgbClr val="000000"/>
                </a:solidFill>
                <a:ea typeface="ＭＳ Ｐゴシック" panose="020B0600070205080204" pitchFamily="34" charset="-128"/>
                <a:sym typeface="Wingdings" pitchFamily="2" charset="2"/>
              </a:rPr>
              <a:t></a:t>
            </a:r>
            <a:endParaRPr lang="de-DE" altLang="de-DE" sz="3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7B8E07-A9A1-322A-7643-55ACC2E58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486"/>
            <a:ext cx="2803186" cy="3168352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14FC44D4-8A92-5D5D-1948-C9FA37B92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465265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de-DE" sz="1800" b="1" baseline="0" dirty="0" err="1"/>
              <a:t>Cicone</a:t>
            </a:r>
            <a:r>
              <a:rPr lang="es-ES" altLang="de-DE" sz="1800" b="1" baseline="0" dirty="0"/>
              <a:t> et al. 2021, A&amp;A</a:t>
            </a:r>
            <a:endParaRPr lang="en-US" altLang="de-DE" sz="1800" b="1" baseline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3AF28E-F1E1-709A-F446-08BE7ED93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064" y="990600"/>
            <a:ext cx="3314700" cy="22479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16AB533-42E2-C22B-2FA4-67554B028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784" y="926183"/>
            <a:ext cx="2933700" cy="2425700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8ACA2327-5722-8126-5A98-0B3654309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190" y="3212976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de-DE" sz="1800" b="1" baseline="0" dirty="0"/>
              <a:t>Li, </a:t>
            </a:r>
            <a:r>
              <a:rPr lang="es-ES" altLang="de-DE" sz="1800" b="1" baseline="0" dirty="0" err="1"/>
              <a:t>Emonts</a:t>
            </a:r>
            <a:r>
              <a:rPr lang="es-ES" altLang="de-DE" sz="1800" b="1" baseline="0" dirty="0"/>
              <a:t> et al. 2023, </a:t>
            </a:r>
            <a:r>
              <a:rPr lang="es-ES" altLang="de-DE" sz="1800" b="1" baseline="0" dirty="0" err="1"/>
              <a:t>ApJ</a:t>
            </a:r>
            <a:endParaRPr lang="en-US" altLang="de-DE" sz="1800" b="1" baseline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2712835-A40E-4883-6688-85DDDCEED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159" y="4004839"/>
            <a:ext cx="2863996" cy="2232448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1EA042E4-B206-3351-7D70-19A1D8EC6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159" y="6237287"/>
            <a:ext cx="286243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de-DE" sz="1800" b="1" baseline="0" dirty="0" err="1"/>
              <a:t>Rybak</a:t>
            </a:r>
            <a:r>
              <a:rPr lang="es-ES" altLang="de-DE" sz="1800" b="1" baseline="0" dirty="0"/>
              <a:t> et al. 2025, A&amp;A</a:t>
            </a:r>
            <a:endParaRPr lang="en-US" altLang="de-DE" sz="1800" b="1" baseline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FCF5FE0-94C2-8C4C-B9B5-0FE350C66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25" y="3990304"/>
            <a:ext cx="5880100" cy="2590800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FDC49BAA-B9C7-E20D-FA37-BCE0D8553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88113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de-DE" sz="1800" b="1" baseline="0" dirty="0"/>
              <a:t>Lee, </a:t>
            </a:r>
            <a:r>
              <a:rPr lang="es-ES" altLang="de-DE" sz="1800" b="1" baseline="0" dirty="0" err="1"/>
              <a:t>Schimek</a:t>
            </a:r>
            <a:r>
              <a:rPr lang="es-ES" altLang="de-DE" sz="1800" b="1" baseline="0" dirty="0"/>
              <a:t> et al. 2024, A&amp;A</a:t>
            </a:r>
            <a:endParaRPr lang="en-US" altLang="de-DE" sz="1800" b="1" baseline="0" dirty="0"/>
          </a:p>
        </p:txBody>
      </p:sp>
    </p:spTree>
    <p:extLst>
      <p:ext uri="{BB962C8B-B14F-4D97-AF65-F5344CB8AC3E}">
        <p14:creationId xmlns:p14="http://schemas.microsoft.com/office/powerpoint/2010/main" val="10051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111BB-65C6-09CD-572D-481FE9921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126E171-0983-6006-F4F0-2BD519B4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3400" b="1" kern="0" baseline="0">
                <a:solidFill>
                  <a:srgbClr val="000000"/>
                </a:solidFill>
                <a:ea typeface="ＭＳ Ｐゴシック" panose="020B0600070205080204" pitchFamily="34" charset="-128"/>
              </a:rPr>
              <a:t> Science Case for AtLAST</a:t>
            </a:r>
            <a:endParaRPr lang="de-DE" altLang="de-DE" sz="3400" kern="0" baseline="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4BD047C-DFF2-A2AD-C775-5CA86A743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92696"/>
            <a:ext cx="6499889" cy="4104456"/>
          </a:xfrm>
          <a:prstGeom prst="rect">
            <a:avLst/>
          </a:prstGeom>
        </p:spPr>
      </p:pic>
      <p:sp>
        <p:nvSpPr>
          <p:cNvPr id="10" name="Textfeld 1">
            <a:extLst>
              <a:ext uri="{FF2B5EF4-FFF2-40B4-BE49-F238E27FC236}">
                <a16:creationId xmlns:a16="http://schemas.microsoft.com/office/drawing/2014/main" id="{F9250D67-7B20-31D6-5884-09748F3E7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35" y="4797152"/>
            <a:ext cx="8754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000" b="1" baseline="0" dirty="0" err="1"/>
              <a:t>white</a:t>
            </a:r>
            <a:r>
              <a:rPr lang="de-DE" altLang="de-ES" sz="2000" b="1" baseline="0" dirty="0"/>
              <a:t> </a:t>
            </a:r>
            <a:r>
              <a:rPr lang="de-DE" altLang="de-ES" sz="2000" b="1" baseline="0" dirty="0" err="1"/>
              <a:t>paper</a:t>
            </a:r>
            <a:r>
              <a:rPr lang="de-DE" altLang="de-ES" sz="2000" b="1" baseline="0" dirty="0"/>
              <a:t> CGM: Lee + </a:t>
            </a:r>
            <a:r>
              <a:rPr lang="de-DE" altLang="de-ES" sz="2000" b="1" baseline="0" dirty="0" err="1"/>
              <a:t>AtLAST</a:t>
            </a:r>
            <a:r>
              <a:rPr lang="de-DE" altLang="de-ES" sz="2000" b="1" baseline="0" dirty="0"/>
              <a:t> </a:t>
            </a:r>
            <a:r>
              <a:rPr lang="de-DE" altLang="de-ES" sz="2000" b="1" baseline="0" dirty="0" err="1"/>
              <a:t>coll</a:t>
            </a:r>
            <a:r>
              <a:rPr lang="de-DE" altLang="de-ES" sz="2000" b="1" baseline="0" dirty="0"/>
              <a:t>., 2024, ORE, 4, 177 (</a:t>
            </a:r>
            <a:r>
              <a:rPr lang="de-DE" altLang="de-ES" sz="2000" b="1" baseline="0" dirty="0" err="1"/>
              <a:t>arXiv</a:t>
            </a:r>
            <a:r>
              <a:rPr lang="de-DE" altLang="de-ES" sz="2000" b="1" baseline="0" dirty="0"/>
              <a:t>: 2403.00924)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ES" sz="2000" b="1" baseline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149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379E6-66D9-531C-183E-37CA577CD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11F386D5-1E5A-820B-C4AD-98B902235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r>
              <a:rPr lang="de-DE" altLang="de-DE" sz="3400" b="1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Conclusions</a:t>
            </a:r>
            <a:r>
              <a:rPr lang="de-DE" altLang="de-DE" sz="34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Remarks</a:t>
            </a:r>
            <a:endParaRPr lang="de-DE" altLang="de-DE" sz="3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EACB79C-2C22-4AB8-B69A-6A6F573D2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52734"/>
            <a:ext cx="9144000" cy="548457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2400" b="1" baseline="0" dirty="0"/>
              <a:t>Discovery </a:t>
            </a:r>
            <a:r>
              <a:rPr lang="de-DE" sz="2400" b="1" baseline="0" dirty="0" err="1"/>
              <a:t>of</a:t>
            </a:r>
            <a:r>
              <a:rPr lang="de-DE" sz="2400" b="1" baseline="0" dirty="0"/>
              <a:t> large </a:t>
            </a:r>
            <a:r>
              <a:rPr lang="de-DE" sz="2400" b="1" baseline="0" dirty="0" err="1"/>
              <a:t>molecular</a:t>
            </a:r>
            <a:r>
              <a:rPr lang="de-DE" sz="2400" b="1" baseline="0" dirty="0"/>
              <a:t> gas </a:t>
            </a:r>
            <a:r>
              <a:rPr lang="de-DE" sz="2400" b="1" baseline="0" dirty="0" err="1"/>
              <a:t>reservoirs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appears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to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be</a:t>
            </a:r>
            <a:r>
              <a:rPr lang="de-DE" sz="2400" b="1" baseline="0" dirty="0"/>
              <a:t> a </a:t>
            </a:r>
            <a:r>
              <a:rPr lang="de-DE" sz="2400" b="1" baseline="0" dirty="0" err="1"/>
              <a:t>common</a:t>
            </a:r>
            <a:r>
              <a:rPr lang="de-DE" sz="2400" b="1" baseline="0" dirty="0"/>
              <a:t> feature in </a:t>
            </a:r>
            <a:r>
              <a:rPr lang="de-DE" sz="2400" b="1" baseline="0" dirty="0" err="1"/>
              <a:t>galaxy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protoclusters</a:t>
            </a:r>
            <a:r>
              <a:rPr lang="de-DE" sz="2400" b="1" baseline="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800" b="1" baseline="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baseline="0" dirty="0"/>
              <a:t>These large </a:t>
            </a:r>
            <a:r>
              <a:rPr lang="de-DE" sz="2400" b="1" baseline="0" dirty="0" err="1"/>
              <a:t>molecular</a:t>
            </a:r>
            <a:r>
              <a:rPr lang="de-DE" sz="2400" b="1" baseline="0" dirty="0"/>
              <a:t> gas </a:t>
            </a:r>
            <a:r>
              <a:rPr lang="de-DE" sz="2400" b="1" baseline="0" dirty="0" err="1"/>
              <a:t>reservoirs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could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significantly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contribute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to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the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formation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of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the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future</a:t>
            </a:r>
            <a:r>
              <a:rPr lang="de-DE" sz="2400" b="1" baseline="0" dirty="0"/>
              <a:t> ICM.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800" b="1" baseline="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baseline="0" dirty="0" err="1"/>
              <a:t>How</a:t>
            </a:r>
            <a:r>
              <a:rPr lang="de-DE" sz="2400" b="1" baseline="0" dirty="0"/>
              <a:t> frequent </a:t>
            </a:r>
            <a:r>
              <a:rPr lang="de-DE" sz="2400" b="1" baseline="0" dirty="0" err="1"/>
              <a:t>is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this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phenomenon</a:t>
            </a:r>
            <a:r>
              <a:rPr lang="de-DE" sz="2400" b="1" baseline="0" dirty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800" b="1" baseline="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baseline="0" dirty="0" err="1"/>
              <a:t>Does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it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depend</a:t>
            </a:r>
            <a:r>
              <a:rPr lang="de-DE" sz="2400" b="1" baseline="0" dirty="0"/>
              <a:t> on </a:t>
            </a:r>
            <a:r>
              <a:rPr lang="de-DE" sz="2400" b="1" baseline="0" dirty="0" err="1"/>
              <a:t>environment</a:t>
            </a:r>
            <a:r>
              <a:rPr lang="de-DE" sz="2400" b="1" baseline="0" dirty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800" b="1" baseline="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baseline="0" dirty="0" err="1"/>
              <a:t>Systematic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studies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are</a:t>
            </a:r>
            <a:r>
              <a:rPr lang="de-DE" sz="2400" b="1" baseline="0" dirty="0"/>
              <a:t> still </a:t>
            </a:r>
            <a:r>
              <a:rPr lang="de-DE" sz="2400" b="1" baseline="0" dirty="0" err="1"/>
              <a:t>scarce</a:t>
            </a:r>
            <a:r>
              <a:rPr lang="de-DE" sz="2400" b="1" baseline="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800" b="1" baseline="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baseline="0" dirty="0"/>
              <a:t>Large-</a:t>
            </a:r>
            <a:r>
              <a:rPr lang="de-DE" sz="2400" b="1" baseline="0" dirty="0" err="1"/>
              <a:t>number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statistics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are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needed</a:t>
            </a:r>
            <a:r>
              <a:rPr lang="de-DE" sz="2400" b="1" baseline="0" dirty="0"/>
              <a:t>, but </a:t>
            </a:r>
            <a:r>
              <a:rPr lang="de-DE" sz="2400" b="1" baseline="0" dirty="0" err="1"/>
              <a:t>with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current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instrumentation</a:t>
            </a:r>
            <a:r>
              <a:rPr lang="de-DE" sz="2400" b="1" baseline="0" dirty="0"/>
              <a:t> such </a:t>
            </a:r>
            <a:r>
              <a:rPr lang="de-DE" sz="2400" b="1" baseline="0" dirty="0" err="1"/>
              <a:t>studies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remain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very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demanding</a:t>
            </a:r>
            <a:r>
              <a:rPr lang="de-DE" sz="2400" b="1" baseline="0" dirty="0"/>
              <a:t> and time-</a:t>
            </a:r>
            <a:r>
              <a:rPr lang="de-DE" sz="2400" b="1" baseline="0" dirty="0" err="1"/>
              <a:t>consuming</a:t>
            </a:r>
            <a:r>
              <a:rPr lang="de-DE" sz="2400" b="1" baseline="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800" b="1" baseline="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baseline="0" dirty="0" err="1"/>
              <a:t>AtLAST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would</a:t>
            </a:r>
            <a:r>
              <a:rPr lang="de-DE" sz="2400" b="1" baseline="0" dirty="0"/>
              <a:t> </a:t>
            </a:r>
            <a:r>
              <a:rPr lang="de-DE" sz="2400" b="1" baseline="0" dirty="0" err="1"/>
              <a:t>be</a:t>
            </a:r>
            <a:r>
              <a:rPr lang="de-DE" sz="2400" b="1" baseline="0" dirty="0"/>
              <a:t> a </a:t>
            </a:r>
            <a:r>
              <a:rPr lang="de-DE" sz="2400" b="1" u="sng" baseline="0" dirty="0" err="1"/>
              <a:t>true</a:t>
            </a:r>
            <a:r>
              <a:rPr lang="de-DE" sz="2400" b="1" u="sng" baseline="0" dirty="0"/>
              <a:t> game </a:t>
            </a:r>
            <a:r>
              <a:rPr lang="de-DE" sz="2400" b="1" u="sng" baseline="0" dirty="0" err="1"/>
              <a:t>changer</a:t>
            </a:r>
            <a:r>
              <a:rPr lang="de-DE" sz="2400" b="1" baseline="0" dirty="0"/>
              <a:t>. </a:t>
            </a:r>
            <a:r>
              <a:rPr lang="de-ES" sz="2400" b="1" baseline="0" dirty="0"/>
              <a:t>🙂</a:t>
            </a:r>
          </a:p>
        </p:txBody>
      </p:sp>
    </p:spTree>
    <p:extLst>
      <p:ext uri="{BB962C8B-B14F-4D97-AF65-F5344CB8AC3E}">
        <p14:creationId xmlns:p14="http://schemas.microsoft.com/office/powerpoint/2010/main" val="24866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DED25-7EF1-4B0D-DD4D-6AB179854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smic Seahorse">
            <a:extLst>
              <a:ext uri="{FF2B5EF4-FFF2-40B4-BE49-F238E27FC236}">
                <a16:creationId xmlns:a16="http://schemas.microsoft.com/office/drawing/2014/main" id="{C7DB6ACA-27D5-1F5C-3162-52C2C5CC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263"/>
            <a:ext cx="9144000" cy="51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BD12E038-2F78-A7CE-DFA1-2C1DFFBD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09320"/>
            <a:ext cx="4083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de-DE" sz="1800" b="1" baseline="0" dirty="0" err="1"/>
              <a:t>Sulzenauer</a:t>
            </a:r>
            <a:r>
              <a:rPr lang="es-ES" altLang="de-DE" sz="1800" b="1" baseline="0" dirty="0"/>
              <a:t>, </a:t>
            </a:r>
            <a:r>
              <a:rPr lang="es-ES" altLang="de-DE" sz="1800" b="1" baseline="0" dirty="0" err="1"/>
              <a:t>Dannerbauer</a:t>
            </a:r>
            <a:r>
              <a:rPr lang="es-ES" altLang="de-DE" sz="1800" b="1" baseline="0" dirty="0"/>
              <a:t> </a:t>
            </a:r>
            <a:r>
              <a:rPr lang="en-US" altLang="de-DE" sz="1800" b="1" baseline="0" dirty="0"/>
              <a:t>et al. 2021</a:t>
            </a:r>
          </a:p>
        </p:txBody>
      </p:sp>
      <p:pic>
        <p:nvPicPr>
          <p:cNvPr id="4" name="Picture 8" descr="Aries01.jpg">
            <a:extLst>
              <a:ext uri="{FF2B5EF4-FFF2-40B4-BE49-F238E27FC236}">
                <a16:creationId xmlns:a16="http://schemas.microsoft.com/office/drawing/2014/main" id="{DF1510D5-D429-033E-7DF7-9E45F1132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" y="620688"/>
            <a:ext cx="2467946" cy="185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2819AE0-74CC-B8A2-4E4B-A6A239CC7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056" y="-152400"/>
            <a:ext cx="975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 anchor="ctr">
            <a:prstTxWarp prst="textNoShape">
              <a:avLst/>
            </a:prstTxWarp>
          </a:bodyPr>
          <a:lstStyle/>
          <a:p>
            <a:pPr algn="ctr"/>
            <a:r>
              <a:rPr lang="de-DE" sz="3400" b="1" baseline="0" dirty="0" err="1"/>
              <a:t>Cosmic</a:t>
            </a:r>
            <a:r>
              <a:rPr lang="de-DE" sz="3400" b="1" baseline="0" dirty="0"/>
              <a:t> </a:t>
            </a:r>
            <a:r>
              <a:rPr lang="de-DE" sz="3400" b="1" baseline="0" dirty="0" err="1"/>
              <a:t>Seahorse</a:t>
            </a:r>
            <a:r>
              <a:rPr lang="de-DE" sz="3400" b="1" baseline="0" dirty="0"/>
              <a:t> – Milky Way </a:t>
            </a:r>
            <a:r>
              <a:rPr lang="de-DE" sz="3400" b="1" baseline="0" dirty="0" err="1"/>
              <a:t>Analogue</a:t>
            </a:r>
            <a:r>
              <a:rPr lang="de-DE" sz="3400" b="1" baseline="0" dirty="0"/>
              <a:t> @ </a:t>
            </a:r>
            <a:r>
              <a:rPr lang="de-DE" sz="3400" b="1" baseline="0" dirty="0" err="1"/>
              <a:t>z</a:t>
            </a:r>
            <a:r>
              <a:rPr lang="de-DE" sz="3400" b="1" baseline="0" dirty="0"/>
              <a:t>=1.6</a:t>
            </a:r>
          </a:p>
        </p:txBody>
      </p:sp>
    </p:spTree>
    <p:extLst>
      <p:ext uri="{BB962C8B-B14F-4D97-AF65-F5344CB8AC3E}">
        <p14:creationId xmlns:p14="http://schemas.microsoft.com/office/powerpoint/2010/main" val="35419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C2FCD-422E-4BCD-E156-F3FD35447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7A572A1-9ADB-CFB2-783D-D0EDB1827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953690"/>
            <a:ext cx="6552728" cy="312338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90C967B-153B-F952-EA1D-B1C551CFE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056" y="-152400"/>
            <a:ext cx="975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 anchor="ctr">
            <a:prstTxWarp prst="textNoShape">
              <a:avLst/>
            </a:prstTxWarp>
          </a:bodyPr>
          <a:lstStyle/>
          <a:p>
            <a:pPr algn="ctr"/>
            <a:r>
              <a:rPr lang="de-DE" sz="3400" b="1" baseline="0" dirty="0" err="1"/>
              <a:t>Cosmic</a:t>
            </a:r>
            <a:r>
              <a:rPr lang="de-DE" sz="3400" b="1" baseline="0" dirty="0"/>
              <a:t> </a:t>
            </a:r>
            <a:r>
              <a:rPr lang="de-DE" sz="3400" b="1" baseline="0" dirty="0" err="1"/>
              <a:t>Seahorse</a:t>
            </a:r>
            <a:r>
              <a:rPr lang="de-DE" sz="3400" b="1" baseline="0" dirty="0"/>
              <a:t> – Milky Way </a:t>
            </a:r>
            <a:r>
              <a:rPr lang="de-DE" sz="3400" b="1" baseline="0" dirty="0" err="1"/>
              <a:t>Analogue</a:t>
            </a:r>
            <a:r>
              <a:rPr lang="de-DE" sz="3400" b="1" baseline="0" dirty="0"/>
              <a:t> @ </a:t>
            </a:r>
            <a:r>
              <a:rPr lang="de-DE" sz="3400" b="1" baseline="0" dirty="0" err="1"/>
              <a:t>z</a:t>
            </a:r>
            <a:r>
              <a:rPr lang="de-DE" sz="3400" b="1" baseline="0" dirty="0"/>
              <a:t>=1.6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E8D3FCB-2BC2-CB83-A679-A6A0B6B544A0}"/>
              </a:ext>
            </a:extLst>
          </p:cNvPr>
          <p:cNvSpPr/>
          <p:nvPr/>
        </p:nvSpPr>
        <p:spPr bwMode="auto">
          <a:xfrm>
            <a:off x="0" y="953690"/>
            <a:ext cx="2123728" cy="1656184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ES" sz="2800" b="0" i="0" u="none" strike="noStrike" cap="none" normalizeH="0" baseline="24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ACDD210-F870-8AC1-B10F-A2B14202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782" y="2348881"/>
            <a:ext cx="376521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348F3613-AC4D-CA8F-8388-3BF6312EB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866" y="6183312"/>
            <a:ext cx="4083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de-DE" sz="1800" b="1" baseline="0" dirty="0"/>
              <a:t>CO </a:t>
            </a:r>
            <a:r>
              <a:rPr lang="es-ES" altLang="de-DE" sz="1800" b="1" baseline="0" dirty="0" err="1"/>
              <a:t>Spectral</a:t>
            </a:r>
            <a:r>
              <a:rPr lang="es-ES" altLang="de-DE" sz="1800" b="1" baseline="0" dirty="0"/>
              <a:t> Line Energy </a:t>
            </a:r>
            <a:r>
              <a:rPr lang="es-ES" altLang="de-DE" sz="1800" b="1" baseline="0" dirty="0" err="1"/>
              <a:t>Distribution</a:t>
            </a:r>
            <a:endParaRPr lang="en-US" altLang="de-DE" sz="1800" b="1" baseline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8B89C8F-5375-C744-2CDA-563A02F75CC4}"/>
              </a:ext>
            </a:extLst>
          </p:cNvPr>
          <p:cNvSpPr txBox="1">
            <a:spLocks/>
          </p:cNvSpPr>
          <p:nvPr/>
        </p:nvSpPr>
        <p:spPr>
          <a:xfrm>
            <a:off x="114590" y="4163667"/>
            <a:ext cx="5041082" cy="2290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Cold gas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excitation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is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very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low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in SDSSJ1226. High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density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, high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temperature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component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typical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for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high-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redshift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normal SF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galaxies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(Daddi+2015)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seems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to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be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missing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First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ever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detection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of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ultra-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bight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Milky Way-like gas 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excitation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 at high-</a:t>
            </a:r>
            <a:r>
              <a:rPr lang="de-AT" sz="2000" b="1" baseline="0" dirty="0" err="1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redshift</a:t>
            </a:r>
            <a:r>
              <a:rPr lang="de-AT" sz="2000" b="1" baseline="0" dirty="0">
                <a:latin typeface="CMU Bright" panose="02000603000000000000" pitchFamily="50" charset="0"/>
                <a:ea typeface="CMU Bright" panose="02000603000000000000" pitchFamily="50" charset="0"/>
                <a:cs typeface="CMU Bright" panose="02000603000000000000" pitchFamily="50" charset="0"/>
              </a:rPr>
              <a:t>!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8907FDD8-4D39-4456-0EEF-90174E29A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18" y="620688"/>
            <a:ext cx="4083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de-DE" sz="1800" b="1" baseline="0" dirty="0"/>
              <a:t>37.2hrs </a:t>
            </a:r>
            <a:r>
              <a:rPr lang="es-ES" altLang="de-DE" sz="1800" b="1" baseline="0" dirty="0" err="1"/>
              <a:t>on-source</a:t>
            </a:r>
            <a:endParaRPr lang="en-US" altLang="de-DE" sz="1800" b="1" baseline="0" dirty="0"/>
          </a:p>
        </p:txBody>
      </p:sp>
    </p:spTree>
    <p:extLst>
      <p:ext uri="{BB962C8B-B14F-4D97-AF65-F5344CB8AC3E}">
        <p14:creationId xmlns:p14="http://schemas.microsoft.com/office/powerpoint/2010/main" val="41431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556BA9-85BE-D24C-9CAE-D865C4819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x-none" sz="3400" b="1" kern="0" baseline="0" dirty="0">
                <a:solidFill>
                  <a:srgbClr val="000000"/>
                </a:solidFill>
                <a:ea typeface="ＭＳ Ｐゴシック" charset="-128"/>
              </a:rPr>
              <a:t> Main Scientific </a:t>
            </a:r>
            <a:r>
              <a:rPr lang="de-DE" altLang="x-none" sz="3400" b="1" kern="0" baseline="0" dirty="0" err="1">
                <a:solidFill>
                  <a:srgbClr val="000000"/>
                </a:solidFill>
                <a:ea typeface="ＭＳ Ｐゴシック" charset="-128"/>
              </a:rPr>
              <a:t>Questions</a:t>
            </a:r>
            <a:endParaRPr lang="de-DE" altLang="x-none" sz="3400" kern="0" baseline="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0482" name="TextBox 3">
            <a:extLst>
              <a:ext uri="{FF2B5EF4-FFF2-40B4-BE49-F238E27FC236}">
                <a16:creationId xmlns:a16="http://schemas.microsoft.com/office/drawing/2014/main" id="{B0F04DCF-DC0D-79F8-AAE7-BB5A1D4F8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692150"/>
            <a:ext cx="8675687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2600" b="1" baseline="0"/>
              <a:t>assembly, formation and evolution of the progenitors of local galaxy clusters and its galaxy members</a:t>
            </a:r>
          </a:p>
          <a:p>
            <a:pPr>
              <a:spcBef>
                <a:spcPct val="0"/>
              </a:spcBef>
            </a:pPr>
            <a:endParaRPr lang="en-US" altLang="de-DE" sz="2600" b="1" baseline="0"/>
          </a:p>
          <a:p>
            <a:pPr>
              <a:spcBef>
                <a:spcPct val="0"/>
              </a:spcBef>
            </a:pPr>
            <a:endParaRPr lang="en-US" altLang="de-DE" sz="2600" b="1" baseline="0"/>
          </a:p>
          <a:p>
            <a:pPr>
              <a:spcBef>
                <a:spcPct val="0"/>
              </a:spcBef>
            </a:pPr>
            <a:endParaRPr lang="en-US" altLang="de-DE" sz="2600" b="1" baseline="0"/>
          </a:p>
          <a:p>
            <a:pPr>
              <a:spcBef>
                <a:spcPct val="0"/>
              </a:spcBef>
            </a:pPr>
            <a:endParaRPr lang="en-US" altLang="de-DE" sz="2600" b="1" baseline="0"/>
          </a:p>
          <a:p>
            <a:pPr>
              <a:spcBef>
                <a:spcPct val="0"/>
              </a:spcBef>
            </a:pPr>
            <a:endParaRPr lang="en-US" altLang="de-DE" sz="2600" b="1" baseline="0"/>
          </a:p>
          <a:p>
            <a:pPr>
              <a:spcBef>
                <a:spcPct val="0"/>
              </a:spcBef>
            </a:pPr>
            <a:endParaRPr lang="en-US" altLang="de-DE" sz="2600" b="1" baseline="0"/>
          </a:p>
          <a:p>
            <a:pPr>
              <a:spcBef>
                <a:spcPct val="0"/>
              </a:spcBef>
            </a:pPr>
            <a:r>
              <a:rPr lang="en-US" altLang="de-DE" sz="2600" b="1" baseline="0"/>
              <a:t>formation of red sequence galaxies (in clusters)</a:t>
            </a:r>
          </a:p>
        </p:txBody>
      </p:sp>
      <p:pic>
        <p:nvPicPr>
          <p:cNvPr id="20483" name="Bild 13">
            <a:extLst>
              <a:ext uri="{FF2B5EF4-FFF2-40B4-BE49-F238E27FC236}">
                <a16:creationId xmlns:a16="http://schemas.microsoft.com/office/drawing/2014/main" id="{A8775B76-5D5A-03B5-89D5-66F73E8C5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1566863"/>
            <a:ext cx="221297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Bild 14">
            <a:extLst>
              <a:ext uri="{FF2B5EF4-FFF2-40B4-BE49-F238E27FC236}">
                <a16:creationId xmlns:a16="http://schemas.microsoft.com/office/drawing/2014/main" id="{991941E2-A1C7-A101-9C05-599FA8161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566863"/>
            <a:ext cx="2293937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Pfeil nach rechts 15">
            <a:extLst>
              <a:ext uri="{FF2B5EF4-FFF2-40B4-BE49-F238E27FC236}">
                <a16:creationId xmlns:a16="http://schemas.microsoft.com/office/drawing/2014/main" id="{91C3CD5E-BDDB-6CE5-96A8-772900F7E7A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22750" y="2463800"/>
            <a:ext cx="522288" cy="315913"/>
          </a:xfrm>
          <a:prstGeom prst="rightArrow">
            <a:avLst>
              <a:gd name="adj1" fmla="val 50000"/>
              <a:gd name="adj2" fmla="val 50126"/>
            </a:avLst>
          </a:prstGeom>
          <a:solidFill>
            <a:srgbClr val="FF0066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800" b="1" baseline="0"/>
          </a:p>
        </p:txBody>
      </p:sp>
      <p:pic>
        <p:nvPicPr>
          <p:cNvPr id="20486" name="Bild 8">
            <a:extLst>
              <a:ext uri="{FF2B5EF4-FFF2-40B4-BE49-F238E27FC236}">
                <a16:creationId xmlns:a16="http://schemas.microsoft.com/office/drawing/2014/main" id="{9530022C-5D0C-D1AB-A151-F833984AB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4386263"/>
            <a:ext cx="413226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2">
            <a:extLst>
              <a:ext uri="{FF2B5EF4-FFF2-40B4-BE49-F238E27FC236}">
                <a16:creationId xmlns:a16="http://schemas.microsoft.com/office/drawing/2014/main" id="{514AC576-4C24-4E7E-36F0-D7E3F788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363" y="5976938"/>
            <a:ext cx="2166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600" b="1" baseline="0"/>
              <a:t>Peng et al. (2010)</a:t>
            </a:r>
          </a:p>
        </p:txBody>
      </p:sp>
      <p:sp>
        <p:nvSpPr>
          <p:cNvPr id="11" name="Cloud 11">
            <a:extLst>
              <a:ext uri="{FF2B5EF4-FFF2-40B4-BE49-F238E27FC236}">
                <a16:creationId xmlns:a16="http://schemas.microsoft.com/office/drawing/2014/main" id="{DC109710-500F-E049-A990-73404DE4E458}"/>
              </a:ext>
            </a:extLst>
          </p:cNvPr>
          <p:cNvSpPr/>
          <p:nvPr/>
        </p:nvSpPr>
        <p:spPr bwMode="auto">
          <a:xfrm>
            <a:off x="3738563" y="5251450"/>
            <a:ext cx="1374775" cy="647700"/>
          </a:xfrm>
          <a:prstGeom prst="cloud">
            <a:avLst/>
          </a:prstGeom>
          <a:solidFill>
            <a:srgbClr val="3333CC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20489" name="Oval 3">
            <a:extLst>
              <a:ext uri="{FF2B5EF4-FFF2-40B4-BE49-F238E27FC236}">
                <a16:creationId xmlns:a16="http://schemas.microsoft.com/office/drawing/2014/main" id="{74229D77-DFF3-7F4E-DE75-216CD492358D}"/>
              </a:ext>
            </a:extLst>
          </p:cNvPr>
          <p:cNvSpPr>
            <a:spLocks noChangeArrowheads="1"/>
          </p:cNvSpPr>
          <p:nvPr/>
        </p:nvSpPr>
        <p:spPr bwMode="auto">
          <a:xfrm rot="-604525">
            <a:off x="4637088" y="4875213"/>
            <a:ext cx="1323975" cy="3460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800" b="1" baseline="0"/>
          </a:p>
        </p:txBody>
      </p:sp>
      <p:sp>
        <p:nvSpPr>
          <p:cNvPr id="20490" name="Textfeld 4">
            <a:extLst>
              <a:ext uri="{FF2B5EF4-FFF2-40B4-BE49-F238E27FC236}">
                <a16:creationId xmlns:a16="http://schemas.microsoft.com/office/drawing/2014/main" id="{DA17104F-E0E5-A64E-28A3-95CB876D9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763" y="4787900"/>
            <a:ext cx="11985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 b="1" baseline="0">
                <a:solidFill>
                  <a:schemeClr val="bg1"/>
                </a:solidFill>
              </a:rPr>
              <a:t>red sequence</a:t>
            </a:r>
          </a:p>
        </p:txBody>
      </p:sp>
      <p:sp>
        <p:nvSpPr>
          <p:cNvPr id="20491" name="Textfeld 13">
            <a:extLst>
              <a:ext uri="{FF2B5EF4-FFF2-40B4-BE49-F238E27FC236}">
                <a16:creationId xmlns:a16="http://schemas.microsoft.com/office/drawing/2014/main" id="{62DF93F1-EA64-4F1B-BF35-B6D956AD3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038" y="5302250"/>
            <a:ext cx="8048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 b="1" baseline="0">
                <a:solidFill>
                  <a:schemeClr val="bg1"/>
                </a:solidFill>
              </a:rPr>
              <a:t>blue cloud</a:t>
            </a:r>
          </a:p>
        </p:txBody>
      </p:sp>
      <p:sp>
        <p:nvSpPr>
          <p:cNvPr id="20492" name="Textfeld 1">
            <a:extLst>
              <a:ext uri="{FF2B5EF4-FFF2-40B4-BE49-F238E27FC236}">
                <a16:creationId xmlns:a16="http://schemas.microsoft.com/office/drawing/2014/main" id="{D89A2D2B-633D-E26D-F60B-D1575AB57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363" y="1566863"/>
            <a:ext cx="69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baseline="0">
                <a:solidFill>
                  <a:schemeClr val="bg1"/>
                </a:solidFill>
              </a:rPr>
              <a:t>local</a:t>
            </a:r>
          </a:p>
        </p:txBody>
      </p:sp>
      <p:sp>
        <p:nvSpPr>
          <p:cNvPr id="20493" name="Textfeld 13">
            <a:extLst>
              <a:ext uri="{FF2B5EF4-FFF2-40B4-BE49-F238E27FC236}">
                <a16:creationId xmlns:a16="http://schemas.microsoft.com/office/drawing/2014/main" id="{F65F230D-F620-7FF8-727D-957FDF18D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1555750"/>
            <a:ext cx="938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baseline="0">
                <a:solidFill>
                  <a:schemeClr val="bg1"/>
                </a:solidFill>
              </a:rPr>
              <a:t>distant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>
            <a:extLst>
              <a:ext uri="{FF2B5EF4-FFF2-40B4-BE49-F238E27FC236}">
                <a16:creationId xmlns:a16="http://schemas.microsoft.com/office/drawing/2014/main" id="{D36D4D4E-3EFF-077B-3D44-9FA519EB2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8200"/>
            <a:ext cx="9220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8" rIns="91437" bIns="45718"/>
          <a:lstStyle>
            <a:lvl1pPr marL="341313" indent="-3413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de-DE" altLang="de-ES" sz="2200">
              <a:solidFill>
                <a:schemeClr val="bg1"/>
              </a:solidFill>
              <a:sym typeface="Symbol" pitchFamily="2" charset="2"/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05D513D5-969D-EA9E-0244-5C8E0D998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-152400"/>
            <a:ext cx="975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ES" sz="4000"/>
          </a:p>
        </p:txBody>
      </p:sp>
      <p:sp>
        <p:nvSpPr>
          <p:cNvPr id="24579" name="TextBox 16">
            <a:extLst>
              <a:ext uri="{FF2B5EF4-FFF2-40B4-BE49-F238E27FC236}">
                <a16:creationId xmlns:a16="http://schemas.microsoft.com/office/drawing/2014/main" id="{07E76832-3575-4D8E-D938-D9E6C0177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133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7" tIns="45718" rIns="91437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ES" altLang="de-ES" sz="1800">
              <a:solidFill>
                <a:srgbClr val="FFFFFF"/>
              </a:solidFill>
            </a:endParaRPr>
          </a:p>
        </p:txBody>
      </p:sp>
      <p:sp>
        <p:nvSpPr>
          <p:cNvPr id="24580" name="TextBox 20">
            <a:extLst>
              <a:ext uri="{FF2B5EF4-FFF2-40B4-BE49-F238E27FC236}">
                <a16:creationId xmlns:a16="http://schemas.microsoft.com/office/drawing/2014/main" id="{B872650F-00C1-178B-6488-BF1F3C555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8580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7" tIns="45718" rIns="91437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ES" altLang="de-ES" sz="2800"/>
          </a:p>
        </p:txBody>
      </p:sp>
      <p:sp>
        <p:nvSpPr>
          <p:cNvPr id="24581" name="Textfeld 3">
            <a:extLst>
              <a:ext uri="{FF2B5EF4-FFF2-40B4-BE49-F238E27FC236}">
                <a16:creationId xmlns:a16="http://schemas.microsoft.com/office/drawing/2014/main" id="{EC12E923-34F7-33B4-D38A-67297CB9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4739407"/>
            <a:ext cx="56292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de-ES" sz="2200" b="1" baseline="0" dirty="0"/>
              <a:t>“a non-virialized structure in the distant universe which will finally collapse into a typical local galaxy cluster, a virialized system of a mass larger than 10</a:t>
            </a:r>
            <a:r>
              <a:rPr lang="en-US" altLang="de-ES" sz="2200" b="1" baseline="30000" dirty="0"/>
              <a:t>14</a:t>
            </a:r>
            <a:r>
              <a:rPr lang="en-US" altLang="de-ES" sz="2200" b="1" baseline="0" dirty="0"/>
              <a:t> </a:t>
            </a:r>
            <a:r>
              <a:rPr lang="en-US" altLang="de-ES" sz="2200" b="1" baseline="0" dirty="0" err="1"/>
              <a:t>M</a:t>
            </a:r>
            <a:r>
              <a:rPr lang="en-US" altLang="de-ES" sz="2200" b="1" baseline="-25000" dirty="0" err="1"/>
              <a:t>sun</a:t>
            </a:r>
            <a:r>
              <a:rPr lang="en-US" altLang="de-ES" sz="2200" b="1" baseline="0" dirty="0"/>
              <a:t>”</a:t>
            </a:r>
            <a:r>
              <a:rPr lang="de-DE" altLang="de-ES" sz="2200" b="1" baseline="0" dirty="0"/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de-DE" altLang="de-ES" sz="2200" b="1" baseline="0" dirty="0"/>
              <a:t>R. </a:t>
            </a:r>
            <a:r>
              <a:rPr lang="de-DE" altLang="de-ES" sz="2200" b="1" baseline="0" dirty="0" err="1"/>
              <a:t>Overzier</a:t>
            </a:r>
            <a:r>
              <a:rPr lang="de-DE" altLang="de-ES" sz="2200" b="1" baseline="0" dirty="0"/>
              <a:t>, 2016, </a:t>
            </a:r>
            <a:r>
              <a:rPr lang="de-DE" altLang="de-ES" sz="2200" b="1" baseline="0" dirty="0" err="1"/>
              <a:t>A&amp;ARv</a:t>
            </a:r>
            <a:r>
              <a:rPr lang="de-DE" altLang="de-ES" sz="2200" b="1" baseline="0" dirty="0"/>
              <a:t>, 24, 14</a:t>
            </a:r>
          </a:p>
        </p:txBody>
      </p:sp>
      <p:sp>
        <p:nvSpPr>
          <p:cNvPr id="24582" name="Textfeld 5">
            <a:extLst>
              <a:ext uri="{FF2B5EF4-FFF2-40B4-BE49-F238E27FC236}">
                <a16:creationId xmlns:a16="http://schemas.microsoft.com/office/drawing/2014/main" id="{E1B4182F-EC6A-2DFA-5971-94615F336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627188"/>
            <a:ext cx="566896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 dirty="0"/>
              <a:t>„Clusters </a:t>
            </a:r>
            <a:r>
              <a:rPr lang="de-DE" altLang="de-ES" sz="2200" b="1" baseline="0" dirty="0" err="1"/>
              <a:t>of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galaxies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have</a:t>
            </a:r>
            <a:r>
              <a:rPr lang="de-DE" altLang="de-ES" sz="2200" b="1" baseline="0" dirty="0"/>
              <a:t> back-</a:t>
            </a:r>
            <a:r>
              <a:rPr lang="de-DE" altLang="de-ES" sz="2200" b="1" baseline="0" dirty="0" err="1"/>
              <a:t>stories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worthy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of</a:t>
            </a:r>
            <a:r>
              <a:rPr lang="de-DE" altLang="de-ES" sz="2200" b="1" baseline="0" dirty="0"/>
              <a:t> a Hollywood </a:t>
            </a:r>
            <a:r>
              <a:rPr lang="de-DE" altLang="de-ES" sz="2200" b="1" baseline="0" dirty="0" err="1"/>
              <a:t>blockbuster</a:t>
            </a:r>
            <a:r>
              <a:rPr lang="de-DE" altLang="de-ES" sz="2200" b="1" baseline="0" dirty="0"/>
              <a:t>: </a:t>
            </a:r>
            <a:r>
              <a:rPr lang="de-DE" altLang="de-ES" sz="2200" b="1" baseline="0" dirty="0" err="1"/>
              <a:t>their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existences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are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marked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by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violence</a:t>
            </a:r>
            <a:r>
              <a:rPr lang="de-DE" altLang="de-ES" sz="2200" b="1" baseline="0" dirty="0"/>
              <a:t>, </a:t>
            </a:r>
            <a:r>
              <a:rPr lang="de-DE" altLang="de-ES" sz="2200" b="1" baseline="0" dirty="0" err="1"/>
              <a:t>death</a:t>
            </a:r>
            <a:r>
              <a:rPr lang="de-DE" altLang="de-ES" sz="2200" b="1" baseline="0" dirty="0"/>
              <a:t> and </a:t>
            </a:r>
            <a:r>
              <a:rPr lang="de-DE" altLang="de-ES" sz="2200" b="1" baseline="0" dirty="0" err="1"/>
              <a:t>birth</a:t>
            </a:r>
            <a:r>
              <a:rPr lang="de-DE" altLang="de-ES" sz="2200" b="1" baseline="0" dirty="0"/>
              <a:t>, </a:t>
            </a:r>
            <a:r>
              <a:rPr lang="de-DE" altLang="de-ES" sz="2200" b="1" baseline="0" dirty="0" err="1"/>
              <a:t>arising</a:t>
            </a:r>
            <a:r>
              <a:rPr lang="de-DE" altLang="de-ES" sz="2200" b="1" baseline="0" dirty="0"/>
              <a:t> after </a:t>
            </a:r>
            <a:r>
              <a:rPr lang="de-DE" altLang="de-ES" sz="2200" b="1" baseline="0" dirty="0" err="1"/>
              <a:t>extragalactic</a:t>
            </a:r>
            <a:r>
              <a:rPr lang="de-DE" altLang="de-ES" sz="2200" b="1" baseline="0" dirty="0"/>
              <a:t> pile-</a:t>
            </a:r>
            <a:r>
              <a:rPr lang="de-DE" altLang="de-ES" sz="2200" b="1" baseline="0" dirty="0" err="1"/>
              <a:t>ups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where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groups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of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galaxies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crashed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into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each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other</a:t>
            </a:r>
            <a:r>
              <a:rPr lang="de-DE" altLang="de-ES" sz="2200" b="1" baseline="0" dirty="0"/>
              <a:t>“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i="1" baseline="0" dirty="0" err="1"/>
              <a:t>by</a:t>
            </a:r>
            <a:r>
              <a:rPr lang="de-DE" altLang="de-ES" sz="2200" b="1" i="1" baseline="0" dirty="0"/>
              <a:t> N. Seymour in on-line </a:t>
            </a:r>
            <a:r>
              <a:rPr lang="de-DE" altLang="de-ES" sz="2200" b="1" i="1" baseline="0" dirty="0" err="1"/>
              <a:t>journal</a:t>
            </a:r>
            <a:r>
              <a:rPr lang="de-DE" altLang="de-ES" sz="2200" b="1" i="1" baseline="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i="1" baseline="0" dirty="0"/>
              <a:t>„The </a:t>
            </a:r>
            <a:r>
              <a:rPr lang="de-DE" altLang="de-ES" sz="2200" b="1" i="1" baseline="0" dirty="0" err="1"/>
              <a:t>Conversation</a:t>
            </a:r>
            <a:r>
              <a:rPr lang="de-DE" altLang="de-ES" sz="2200" b="1" i="1" baseline="0" dirty="0"/>
              <a:t>“</a:t>
            </a:r>
            <a:endParaRPr lang="de-DE" altLang="de-ES" sz="2200" b="1" baseline="0" dirty="0"/>
          </a:p>
          <a:p>
            <a:pPr>
              <a:spcBef>
                <a:spcPct val="0"/>
              </a:spcBef>
              <a:buFontTx/>
              <a:buNone/>
            </a:pPr>
            <a:endParaRPr lang="de-DE" altLang="de-ES" sz="2200" dirty="0"/>
          </a:p>
        </p:txBody>
      </p:sp>
      <p:pic>
        <p:nvPicPr>
          <p:cNvPr id="24583" name="Bild 14">
            <a:extLst>
              <a:ext uri="{FF2B5EF4-FFF2-40B4-BE49-F238E27FC236}">
                <a16:creationId xmlns:a16="http://schemas.microsoft.com/office/drawing/2014/main" id="{86F17983-8745-49A6-821B-A2B6CDB5C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231900"/>
            <a:ext cx="26797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feld 9">
            <a:extLst>
              <a:ext uri="{FF2B5EF4-FFF2-40B4-BE49-F238E27FC236}">
                <a16:creationId xmlns:a16="http://schemas.microsoft.com/office/drawing/2014/main" id="{88D4742B-3E7B-37F6-4B2B-0F49CF9D9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765175"/>
            <a:ext cx="5884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800" b="1" baseline="0" dirty="0">
                <a:solidFill>
                  <a:srgbClr val="FF0000"/>
                </a:solidFill>
              </a:rPr>
              <a:t>not </a:t>
            </a:r>
            <a:r>
              <a:rPr lang="de-DE" altLang="de-ES" sz="2800" b="1" baseline="0" dirty="0" err="1">
                <a:solidFill>
                  <a:srgbClr val="FF0000"/>
                </a:solidFill>
              </a:rPr>
              <a:t>yet</a:t>
            </a:r>
            <a:r>
              <a:rPr lang="de-DE" altLang="de-ES" sz="2800" b="1" baseline="0" dirty="0">
                <a:solidFill>
                  <a:srgbClr val="FF0000"/>
                </a:solidFill>
              </a:rPr>
              <a:t> an </a:t>
            </a:r>
            <a:r>
              <a:rPr lang="de-DE" altLang="de-ES" sz="2800" b="1" baseline="0" dirty="0" err="1">
                <a:solidFill>
                  <a:srgbClr val="FF0000"/>
                </a:solidFill>
              </a:rPr>
              <a:t>official</a:t>
            </a:r>
            <a:r>
              <a:rPr lang="de-DE" altLang="de-ES" sz="2800" b="1" baseline="0" dirty="0">
                <a:solidFill>
                  <a:srgbClr val="FF0000"/>
                </a:solidFill>
              </a:rPr>
              <a:t> </a:t>
            </a:r>
            <a:r>
              <a:rPr lang="de-DE" altLang="de-ES" sz="2800" b="1" baseline="0" dirty="0" err="1">
                <a:solidFill>
                  <a:srgbClr val="FF0000"/>
                </a:solidFill>
              </a:rPr>
              <a:t>definition</a:t>
            </a:r>
            <a:r>
              <a:rPr lang="de-DE" altLang="de-ES" sz="2800" b="1" baseline="0" dirty="0">
                <a:solidFill>
                  <a:srgbClr val="FF0000"/>
                </a:solidFill>
              </a:rPr>
              <a:t>, </a:t>
            </a:r>
            <a:r>
              <a:rPr lang="de-DE" altLang="de-ES" sz="2800" b="1" baseline="0" dirty="0" err="1">
                <a:solidFill>
                  <a:srgbClr val="FF0000"/>
                </a:solidFill>
              </a:rPr>
              <a:t>isn‘t</a:t>
            </a:r>
            <a:r>
              <a:rPr lang="de-DE" altLang="de-ES" sz="2800" b="1" baseline="0" dirty="0">
                <a:solidFill>
                  <a:srgbClr val="FF0000"/>
                </a:solidFill>
              </a:rPr>
              <a:t> </a:t>
            </a:r>
            <a:r>
              <a:rPr lang="de-DE" altLang="de-ES" sz="2800" b="1" baseline="0" dirty="0" err="1">
                <a:solidFill>
                  <a:srgbClr val="FF0000"/>
                </a:solidFill>
              </a:rPr>
              <a:t>it</a:t>
            </a:r>
            <a:r>
              <a:rPr lang="de-DE" altLang="de-ES" sz="2800" b="1" baseline="0" dirty="0">
                <a:solidFill>
                  <a:srgbClr val="FF0000"/>
                </a:solidFill>
              </a:rPr>
              <a:t>?!</a:t>
            </a:r>
          </a:p>
        </p:txBody>
      </p:sp>
      <p:sp>
        <p:nvSpPr>
          <p:cNvPr id="24585" name="Textfeld 1">
            <a:extLst>
              <a:ext uri="{FF2B5EF4-FFF2-40B4-BE49-F238E27FC236}">
                <a16:creationId xmlns:a16="http://schemas.microsoft.com/office/drawing/2014/main" id="{3E2923F6-48A1-0814-7376-CD4C8C889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8286750"/>
            <a:ext cx="1841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ES" sz="280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D34684D-AB7E-3B8D-5347-D0B22F13C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x-none" sz="3400" b="1" kern="0" baseline="0" dirty="0">
                <a:solidFill>
                  <a:srgbClr val="000000"/>
                </a:solidFill>
                <a:ea typeface="ＭＳ Ｐゴシック" charset="-128"/>
              </a:rPr>
              <a:t> Galaxy Protoclusters</a:t>
            </a:r>
            <a:endParaRPr lang="de-DE" altLang="x-none" sz="3400" kern="0" baseline="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" name="Textfeld 9">
            <a:extLst>
              <a:ext uri="{FF2B5EF4-FFF2-40B4-BE49-F238E27FC236}">
                <a16:creationId xmlns:a16="http://schemas.microsoft.com/office/drawing/2014/main" id="{81106A44-0625-2FA5-8F7D-A23BF478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541" y="6309320"/>
            <a:ext cx="41056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400" b="1" i="1" baseline="0" dirty="0" err="1">
                <a:solidFill>
                  <a:srgbClr val="FF0000"/>
                </a:solidFill>
              </a:rPr>
              <a:t>popular</a:t>
            </a:r>
            <a:r>
              <a:rPr lang="de-DE" altLang="de-ES" sz="2400" b="1" i="1" baseline="0" dirty="0">
                <a:solidFill>
                  <a:srgbClr val="FF0000"/>
                </a:solidFill>
              </a:rPr>
              <a:t> </a:t>
            </a:r>
            <a:r>
              <a:rPr lang="de-DE" altLang="de-ES" sz="2400" b="1" i="1" baseline="0" dirty="0" err="1">
                <a:solidFill>
                  <a:srgbClr val="FF0000"/>
                </a:solidFill>
              </a:rPr>
              <a:t>one</a:t>
            </a:r>
            <a:r>
              <a:rPr lang="de-DE" altLang="de-ES" sz="2400" b="1" i="1" baseline="0" dirty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de-DE" altLang="de-ES" sz="2400" b="1" i="1" baseline="0" dirty="0" err="1">
                <a:solidFill>
                  <a:srgbClr val="FF0000"/>
                </a:solidFill>
                <a:sym typeface="Wingdings" pitchFamily="2" charset="2"/>
              </a:rPr>
              <a:t>widely</a:t>
            </a:r>
            <a:r>
              <a:rPr lang="de-DE" altLang="de-ES" sz="2400" b="1" i="1" baseline="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altLang="de-ES" sz="2400" b="1" i="1" baseline="0" dirty="0" err="1">
                <a:solidFill>
                  <a:srgbClr val="FF0000"/>
                </a:solidFill>
                <a:sym typeface="Wingdings" pitchFamily="2" charset="2"/>
              </a:rPr>
              <a:t>accepted</a:t>
            </a:r>
            <a:r>
              <a:rPr lang="de-DE" altLang="de-ES" sz="2400" b="1" i="1" baseline="0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de-DE" altLang="de-ES" sz="2400" b="1" i="1" baseline="0" dirty="0">
              <a:solidFill>
                <a:srgbClr val="FF0000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36B899B-5953-B8F6-070C-999596E20DE5}"/>
              </a:ext>
            </a:extLst>
          </p:cNvPr>
          <p:cNvSpPr/>
          <p:nvPr/>
        </p:nvSpPr>
        <p:spPr bwMode="auto">
          <a:xfrm>
            <a:off x="230188" y="1361420"/>
            <a:ext cx="5668962" cy="3075692"/>
          </a:xfrm>
          <a:prstGeom prst="rec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ES" sz="2800" b="0" i="0" u="none" strike="noStrike" cap="none" normalizeH="0" baseline="2400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29311A-4291-AAA8-8F91-0AE58148DAF1}"/>
              </a:ext>
            </a:extLst>
          </p:cNvPr>
          <p:cNvSpPr txBox="1"/>
          <p:nvPr/>
        </p:nvSpPr>
        <p:spPr>
          <a:xfrm>
            <a:off x="211909" y="1301266"/>
            <a:ext cx="246612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ES" sz="2600" b="1" baseline="0" dirty="0">
                <a:solidFill>
                  <a:schemeClr val="accent6"/>
                </a:solidFill>
              </a:rPr>
              <a:t>Popular Science</a:t>
            </a:r>
          </a:p>
          <a:p>
            <a:endParaRPr lang="de-ES" sz="2600" b="1" baseline="0" dirty="0"/>
          </a:p>
          <a:p>
            <a:endParaRPr lang="de-ES" sz="2600" b="1" baseline="0" dirty="0"/>
          </a:p>
          <a:p>
            <a:r>
              <a:rPr lang="de-ES" sz="2600" b="1" baseline="0" dirty="0"/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91BFF8F-B835-D321-39F8-BB2EE61DD1F2}"/>
              </a:ext>
            </a:extLst>
          </p:cNvPr>
          <p:cNvSpPr/>
          <p:nvPr/>
        </p:nvSpPr>
        <p:spPr bwMode="auto">
          <a:xfrm>
            <a:off x="171452" y="4510137"/>
            <a:ext cx="5840708" cy="226084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ES" sz="2800" b="0" i="0" u="none" strike="noStrike" cap="none" normalizeH="0" baseline="2400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F97BE6-6891-B1BB-D0AC-9888899A88C0}"/>
              </a:ext>
            </a:extLst>
          </p:cNvPr>
          <p:cNvSpPr txBox="1"/>
          <p:nvPr/>
        </p:nvSpPr>
        <p:spPr>
          <a:xfrm>
            <a:off x="207282" y="4437112"/>
            <a:ext cx="300915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ES" sz="2600" b="1" baseline="0" dirty="0">
                <a:solidFill>
                  <a:srgbClr val="FF0000"/>
                </a:solidFill>
              </a:rPr>
              <a:t>Scientific Definition</a:t>
            </a:r>
          </a:p>
          <a:p>
            <a:endParaRPr lang="de-ES" sz="2600" b="1" baseline="0" dirty="0"/>
          </a:p>
          <a:p>
            <a:endParaRPr lang="de-ES" sz="2600" b="1" baseline="0" dirty="0"/>
          </a:p>
          <a:p>
            <a:r>
              <a:rPr lang="de-ES" sz="2600" b="1" baseline="0" dirty="0"/>
              <a:t>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E25D85-D0FD-8232-B5EA-F3C0D5608B14}"/>
              </a:ext>
            </a:extLst>
          </p:cNvPr>
          <p:cNvSpPr txBox="1"/>
          <p:nvPr/>
        </p:nvSpPr>
        <p:spPr>
          <a:xfrm>
            <a:off x="6494222" y="57301"/>
            <a:ext cx="2543119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baseline="0" dirty="0">
                <a:solidFill>
                  <a:srgbClr val="FF0000"/>
                </a:solidFill>
              </a:rPr>
              <a:t>s</a:t>
            </a:r>
            <a:r>
              <a:rPr lang="de-ES" sz="2400" b="1" baseline="0" dirty="0">
                <a:solidFill>
                  <a:srgbClr val="FF0000"/>
                </a:solidFill>
              </a:rPr>
              <a:t>ee also José‘s and Itziar‘s</a:t>
            </a:r>
          </a:p>
          <a:p>
            <a:r>
              <a:rPr lang="de-DE" sz="2400" b="1" baseline="0" dirty="0">
                <a:solidFill>
                  <a:srgbClr val="FF0000"/>
                </a:solidFill>
              </a:rPr>
              <a:t>t</a:t>
            </a:r>
            <a:r>
              <a:rPr lang="de-ES" sz="2400" b="1" baseline="0" dirty="0">
                <a:solidFill>
                  <a:srgbClr val="FF0000"/>
                </a:solidFill>
              </a:rPr>
              <a:t>alks </a:t>
            </a:r>
            <a:r>
              <a:rPr lang="de-DE" sz="2400" b="1" baseline="0" dirty="0">
                <a:solidFill>
                  <a:srgbClr val="FF0000"/>
                </a:solidFill>
              </a:rPr>
              <a:t>t</a:t>
            </a:r>
            <a:r>
              <a:rPr lang="de-ES" sz="2400" b="1" baseline="0" dirty="0">
                <a:solidFill>
                  <a:srgbClr val="FF0000"/>
                </a:solidFill>
              </a:rPr>
              <a:t>omorrow </a:t>
            </a:r>
            <a:r>
              <a:rPr lang="de-ES" sz="2400" b="1" baseline="0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de-ES" sz="2400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9FB01881-3514-9191-9553-B9A6017FE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43000"/>
          </a:xfrm>
        </p:spPr>
        <p:txBody>
          <a:bodyPr/>
          <a:lstStyle/>
          <a:p>
            <a:r>
              <a:rPr lang="de-DE" altLang="de-ES" sz="3200" b="1">
                <a:solidFill>
                  <a:srgbClr val="000000"/>
                </a:solidFill>
                <a:ea typeface="ＭＳ Ｐゴシック" panose="020B0600070205080204" pitchFamily="34" charset="-128"/>
              </a:rPr>
              <a:t> increase sample sizes: cluster AND their members</a:t>
            </a:r>
            <a:endParaRPr lang="de-DE" altLang="de-ES" sz="3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6626" name="Picture 6" descr="ttp://cdn.sci-news.com/images/enlarge4/image_5743e-Butterfly-Evolutionary-Tree.jpg">
            <a:extLst>
              <a:ext uri="{FF2B5EF4-FFF2-40B4-BE49-F238E27FC236}">
                <a16:creationId xmlns:a16="http://schemas.microsoft.com/office/drawing/2014/main" id="{BFED89BA-8E78-57E1-B47B-AA951184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931863"/>
            <a:ext cx="4684712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7" name="Gerade Verbindung mit Pfeil 2">
            <a:extLst>
              <a:ext uri="{FF2B5EF4-FFF2-40B4-BE49-F238E27FC236}">
                <a16:creationId xmlns:a16="http://schemas.microsoft.com/office/drawing/2014/main" id="{922C11AC-DD94-DAA1-F0EC-6C2198E392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7950" y="6381750"/>
            <a:ext cx="8861425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28" name="Gerade Verbindung mit Pfeil 20">
            <a:extLst>
              <a:ext uri="{FF2B5EF4-FFF2-40B4-BE49-F238E27FC236}">
                <a16:creationId xmlns:a16="http://schemas.microsoft.com/office/drawing/2014/main" id="{A388ED50-C72B-F3C5-0745-1EC6A4E13F8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5463" y="576263"/>
            <a:ext cx="0" cy="6200775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29" name="Picture 4" descr="ttps://arthropodafotos.de/pictures/45_lep/07-CH5028k.jpg">
            <a:extLst>
              <a:ext uri="{FF2B5EF4-FFF2-40B4-BE49-F238E27FC236}">
                <a16:creationId xmlns:a16="http://schemas.microsoft.com/office/drawing/2014/main" id="{FFCE4F63-F994-1BA8-1198-A50211B71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3779838"/>
            <a:ext cx="320357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feld 5">
            <a:extLst>
              <a:ext uri="{FF2B5EF4-FFF2-40B4-BE49-F238E27FC236}">
                <a16:creationId xmlns:a16="http://schemas.microsoft.com/office/drawing/2014/main" id="{685DA391-519A-C5A7-BDA1-826723E5D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369050"/>
            <a:ext cx="41036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/>
              <a:t>(proto)galaxy cluster at high-z#</a:t>
            </a:r>
          </a:p>
        </p:txBody>
      </p:sp>
      <p:sp>
        <p:nvSpPr>
          <p:cNvPr id="26631" name="Textfeld 25">
            <a:extLst>
              <a:ext uri="{FF2B5EF4-FFF2-40B4-BE49-F238E27FC236}">
                <a16:creationId xmlns:a16="http://schemas.microsoft.com/office/drawing/2014/main" id="{FC90151A-7F9B-83C8-6F4E-EED3F40AB8D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475581" y="4350544"/>
            <a:ext cx="34909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/>
              <a:t>galaxy members                 #</a:t>
            </a:r>
          </a:p>
        </p:txBody>
      </p:sp>
      <p:sp>
        <p:nvSpPr>
          <p:cNvPr id="26632" name="Textfeld 6">
            <a:extLst>
              <a:ext uri="{FF2B5EF4-FFF2-40B4-BE49-F238E27FC236}">
                <a16:creationId xmlns:a16="http://schemas.microsoft.com/office/drawing/2014/main" id="{0898457D-2F74-7758-5FFF-AD424417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389313"/>
            <a:ext cx="33416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/>
              <a:t>from butterfly collecting...</a:t>
            </a:r>
          </a:p>
        </p:txBody>
      </p:sp>
      <p:sp>
        <p:nvSpPr>
          <p:cNvPr id="26633" name="Textfeld 27">
            <a:extLst>
              <a:ext uri="{FF2B5EF4-FFF2-40B4-BE49-F238E27FC236}">
                <a16:creationId xmlns:a16="http://schemas.microsoft.com/office/drawing/2014/main" id="{3595CCCE-5635-2626-D7C6-FBDF04FB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5748338"/>
            <a:ext cx="33131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/>
              <a:t>.....to evolutionary biology</a:t>
            </a:r>
          </a:p>
        </p:txBody>
      </p:sp>
      <p:sp>
        <p:nvSpPr>
          <p:cNvPr id="26634" name="Textfeld 7">
            <a:extLst>
              <a:ext uri="{FF2B5EF4-FFF2-40B4-BE49-F238E27FC236}">
                <a16:creationId xmlns:a16="http://schemas.microsoft.com/office/drawing/2014/main" id="{E8113D5F-02B9-348B-6D27-D2C58AFA4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413500"/>
            <a:ext cx="4884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000" b="1" i="1" baseline="0">
                <a:solidFill>
                  <a:srgbClr val="FF0000"/>
                </a:solidFill>
              </a:rPr>
              <a:t>adapted(inspired) from(by) Roderik Overzier</a:t>
            </a:r>
          </a:p>
        </p:txBody>
      </p:sp>
      <p:sp>
        <p:nvSpPr>
          <p:cNvPr id="26635" name="TextBox 12">
            <a:extLst>
              <a:ext uri="{FF2B5EF4-FFF2-40B4-BE49-F238E27FC236}">
                <a16:creationId xmlns:a16="http://schemas.microsoft.com/office/drawing/2014/main" id="{98805014-71D2-EEAF-21F6-68ADDEDE0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3" y="620713"/>
            <a:ext cx="4083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de-ES" sz="1600" b="1" baseline="0"/>
              <a:t>Espeland+2018, Current Biology </a:t>
            </a:r>
            <a:endParaRPr lang="en-US" altLang="de-ES" sz="1600" b="1" baseline="0"/>
          </a:p>
        </p:txBody>
      </p:sp>
    </p:spTree>
    <p:extLst>
      <p:ext uri="{BB962C8B-B14F-4D97-AF65-F5344CB8AC3E}">
        <p14:creationId xmlns:p14="http://schemas.microsoft.com/office/powerpoint/2010/main" val="192824624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9FB01881-3514-9191-9553-B9A6017FE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43000"/>
          </a:xfrm>
        </p:spPr>
        <p:txBody>
          <a:bodyPr/>
          <a:lstStyle/>
          <a:p>
            <a:r>
              <a:rPr lang="de-DE" altLang="de-ES" sz="3200" b="1">
                <a:solidFill>
                  <a:srgbClr val="000000"/>
                </a:solidFill>
                <a:ea typeface="ＭＳ Ｐゴシック" panose="020B0600070205080204" pitchFamily="34" charset="-128"/>
              </a:rPr>
              <a:t> increase sample sizes: cluster AND their members</a:t>
            </a:r>
            <a:endParaRPr lang="de-DE" altLang="de-ES" sz="3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6626" name="Picture 6" descr="ttp://cdn.sci-news.com/images/enlarge4/image_5743e-Butterfly-Evolutionary-Tree.jpg">
            <a:extLst>
              <a:ext uri="{FF2B5EF4-FFF2-40B4-BE49-F238E27FC236}">
                <a16:creationId xmlns:a16="http://schemas.microsoft.com/office/drawing/2014/main" id="{BFED89BA-8E78-57E1-B47B-AA951184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931863"/>
            <a:ext cx="4684712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7" name="Gerade Verbindung mit Pfeil 2">
            <a:extLst>
              <a:ext uri="{FF2B5EF4-FFF2-40B4-BE49-F238E27FC236}">
                <a16:creationId xmlns:a16="http://schemas.microsoft.com/office/drawing/2014/main" id="{922C11AC-DD94-DAA1-F0EC-6C2198E392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7950" y="6381750"/>
            <a:ext cx="8861425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28" name="Gerade Verbindung mit Pfeil 20">
            <a:extLst>
              <a:ext uri="{FF2B5EF4-FFF2-40B4-BE49-F238E27FC236}">
                <a16:creationId xmlns:a16="http://schemas.microsoft.com/office/drawing/2014/main" id="{A388ED50-C72B-F3C5-0745-1EC6A4E13F8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5463" y="576263"/>
            <a:ext cx="0" cy="6200775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29" name="Picture 4" descr="ttps://arthropodafotos.de/pictures/45_lep/07-CH5028k.jpg">
            <a:extLst>
              <a:ext uri="{FF2B5EF4-FFF2-40B4-BE49-F238E27FC236}">
                <a16:creationId xmlns:a16="http://schemas.microsoft.com/office/drawing/2014/main" id="{FFCE4F63-F994-1BA8-1198-A50211B71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3779838"/>
            <a:ext cx="320357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feld 5">
            <a:extLst>
              <a:ext uri="{FF2B5EF4-FFF2-40B4-BE49-F238E27FC236}">
                <a16:creationId xmlns:a16="http://schemas.microsoft.com/office/drawing/2014/main" id="{685DA391-519A-C5A7-BDA1-826723E5D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369050"/>
            <a:ext cx="41036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/>
              <a:t>(proto)galaxy cluster at high-z#</a:t>
            </a:r>
          </a:p>
        </p:txBody>
      </p:sp>
      <p:sp>
        <p:nvSpPr>
          <p:cNvPr id="26631" name="Textfeld 25">
            <a:extLst>
              <a:ext uri="{FF2B5EF4-FFF2-40B4-BE49-F238E27FC236}">
                <a16:creationId xmlns:a16="http://schemas.microsoft.com/office/drawing/2014/main" id="{FC90151A-7F9B-83C8-6F4E-EED3F40AB8D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475581" y="4350544"/>
            <a:ext cx="34909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/>
              <a:t>galaxy members                 #</a:t>
            </a:r>
          </a:p>
        </p:txBody>
      </p:sp>
      <p:sp>
        <p:nvSpPr>
          <p:cNvPr id="26632" name="Textfeld 6">
            <a:extLst>
              <a:ext uri="{FF2B5EF4-FFF2-40B4-BE49-F238E27FC236}">
                <a16:creationId xmlns:a16="http://schemas.microsoft.com/office/drawing/2014/main" id="{0898457D-2F74-7758-5FFF-AD424417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389313"/>
            <a:ext cx="33416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 dirty="0" err="1"/>
              <a:t>from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butterfly</a:t>
            </a:r>
            <a:r>
              <a:rPr lang="de-DE" altLang="de-ES" sz="2200" b="1" baseline="0" dirty="0"/>
              <a:t> </a:t>
            </a:r>
            <a:r>
              <a:rPr lang="de-DE" altLang="de-ES" sz="2200" b="1" baseline="0" dirty="0" err="1"/>
              <a:t>collecting</a:t>
            </a:r>
            <a:r>
              <a:rPr lang="de-DE" altLang="de-ES" sz="2200" b="1" baseline="0" dirty="0"/>
              <a:t>...</a:t>
            </a:r>
          </a:p>
        </p:txBody>
      </p:sp>
      <p:sp>
        <p:nvSpPr>
          <p:cNvPr id="26633" name="Textfeld 27">
            <a:extLst>
              <a:ext uri="{FF2B5EF4-FFF2-40B4-BE49-F238E27FC236}">
                <a16:creationId xmlns:a16="http://schemas.microsoft.com/office/drawing/2014/main" id="{3595CCCE-5635-2626-D7C6-FBDF04FB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5748338"/>
            <a:ext cx="33131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/>
              <a:t>.....to evolutionary biology</a:t>
            </a:r>
          </a:p>
        </p:txBody>
      </p:sp>
      <p:sp>
        <p:nvSpPr>
          <p:cNvPr id="26634" name="Textfeld 7">
            <a:extLst>
              <a:ext uri="{FF2B5EF4-FFF2-40B4-BE49-F238E27FC236}">
                <a16:creationId xmlns:a16="http://schemas.microsoft.com/office/drawing/2014/main" id="{E8113D5F-02B9-348B-6D27-D2C58AFA4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413500"/>
            <a:ext cx="4884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000" b="1" i="1" baseline="0">
                <a:solidFill>
                  <a:srgbClr val="FF0000"/>
                </a:solidFill>
              </a:rPr>
              <a:t>adapted(inspired) from(by) Roderik Overzier</a:t>
            </a:r>
          </a:p>
        </p:txBody>
      </p:sp>
      <p:sp>
        <p:nvSpPr>
          <p:cNvPr id="26635" name="TextBox 12">
            <a:extLst>
              <a:ext uri="{FF2B5EF4-FFF2-40B4-BE49-F238E27FC236}">
                <a16:creationId xmlns:a16="http://schemas.microsoft.com/office/drawing/2014/main" id="{98805014-71D2-EEAF-21F6-68ADDEDE0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3" y="620713"/>
            <a:ext cx="4083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de-ES" sz="1600" b="1" baseline="0"/>
              <a:t>Espeland+2018, Current Biology </a:t>
            </a:r>
            <a:endParaRPr lang="en-US" altLang="de-ES" sz="1600" b="1" baseline="0"/>
          </a:p>
        </p:txBody>
      </p:sp>
      <p:pic>
        <p:nvPicPr>
          <p:cNvPr id="2" name="Picture 2" descr="http://atlast.pbworks.com/f/1535708351/atlast%20logo.png">
            <a:extLst>
              <a:ext uri="{FF2B5EF4-FFF2-40B4-BE49-F238E27FC236}">
                <a16:creationId xmlns:a16="http://schemas.microsoft.com/office/drawing/2014/main" id="{D392041F-8570-5B32-51A7-9EA5E9E2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73188"/>
            <a:ext cx="2046288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40A039F-55F3-399F-9FA0-AD8A6E7664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081"/>
          <a:stretch/>
        </p:blipFill>
        <p:spPr>
          <a:xfrm>
            <a:off x="7880031" y="940143"/>
            <a:ext cx="1263969" cy="2055811"/>
          </a:xfrm>
          <a:prstGeom prst="rect">
            <a:avLst/>
          </a:prstGeom>
        </p:spPr>
      </p:pic>
      <p:sp>
        <p:nvSpPr>
          <p:cNvPr id="4" name="Textfeld 6">
            <a:extLst>
              <a:ext uri="{FF2B5EF4-FFF2-40B4-BE49-F238E27FC236}">
                <a16:creationId xmlns:a16="http://schemas.microsoft.com/office/drawing/2014/main" id="{8006D8E5-DDF2-49DD-7E97-042AA49D0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023" y="857707"/>
            <a:ext cx="2689647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 dirty="0" err="1">
                <a:solidFill>
                  <a:srgbClr val="FF0000"/>
                </a:solidFill>
              </a:rPr>
              <a:t>great</a:t>
            </a:r>
            <a:r>
              <a:rPr lang="de-DE" altLang="de-ES" sz="2200" b="1" baseline="0" dirty="0">
                <a:solidFill>
                  <a:srgbClr val="FF0000"/>
                </a:solidFill>
              </a:rPr>
              <a:t> </a:t>
            </a:r>
            <a:r>
              <a:rPr lang="de-DE" altLang="de-ES" sz="2200" b="1" baseline="0" dirty="0" err="1">
                <a:solidFill>
                  <a:srgbClr val="FF0000"/>
                </a:solidFill>
              </a:rPr>
              <a:t>prospects</a:t>
            </a:r>
            <a:r>
              <a:rPr lang="de-DE" altLang="de-ES" sz="2200" b="1" baseline="0" dirty="0">
                <a:solidFill>
                  <a:srgbClr val="FF0000"/>
                </a:solidFill>
              </a:rPr>
              <a:t> </a:t>
            </a:r>
            <a:r>
              <a:rPr lang="de-DE" altLang="de-ES" sz="2200" b="1" baseline="0" dirty="0" err="1">
                <a:solidFill>
                  <a:srgbClr val="FF0000"/>
                </a:solidFill>
              </a:rPr>
              <a:t>with</a:t>
            </a:r>
            <a:r>
              <a:rPr lang="de-DE" altLang="de-ES" sz="2200" b="1" baseline="0" dirty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ES" sz="2200" b="1" baseline="0" dirty="0" err="1">
                <a:solidFill>
                  <a:srgbClr val="FF0000"/>
                </a:solidFill>
              </a:rPr>
              <a:t>AtLAST</a:t>
            </a:r>
            <a:r>
              <a:rPr lang="de-DE" altLang="de-ES" sz="2200" b="1" baseline="0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de-DE" altLang="de-ES" sz="2200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5439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2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2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Office\Vorlagen\Leere Präsentation.pot</Template>
  <TotalTime>0</TotalTime>
  <Words>1671</Words>
  <Application>Microsoft Macintosh PowerPoint</Application>
  <PresentationFormat>Bildschirmpräsentation (4:3)</PresentationFormat>
  <Paragraphs>257</Paragraphs>
  <Slides>32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2" baseType="lpstr">
      <vt:lpstr>ＭＳ Ｐゴシック</vt:lpstr>
      <vt:lpstr>Arial</vt:lpstr>
      <vt:lpstr>Calibri</vt:lpstr>
      <vt:lpstr>Cambria Math</vt:lpstr>
      <vt:lpstr>Chalkduster</vt:lpstr>
      <vt:lpstr>CMU Bright</vt:lpstr>
      <vt:lpstr>Symbol</vt:lpstr>
      <vt:lpstr>Times New Roman</vt:lpstr>
      <vt:lpstr>Wingdings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increase sample sizes: cluster AND their members</vt:lpstr>
      <vt:lpstr> increase sample sizes: cluster AND their members</vt:lpstr>
      <vt:lpstr>Helmut´s Wish List</vt:lpstr>
      <vt:lpstr>PowerPoint-Präsentation</vt:lpstr>
      <vt:lpstr>Protocluster MRC1138 @ z=2.16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CO(1-0): 40kpc large molecular gas reservoir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Can the large molecular gas reservoirs feed the future ICM?</vt:lpstr>
      <vt:lpstr>Literature Search</vt:lpstr>
      <vt:lpstr>Literature Search</vt:lpstr>
      <vt:lpstr> More Studies</vt:lpstr>
      <vt:lpstr>PowerPoint-Präsentation</vt:lpstr>
      <vt:lpstr>Conclusions and Remarks</vt:lpstr>
    </vt:vector>
  </TitlesOfParts>
  <Company>Universität Kiel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Gerhard Hensler</dc:creator>
  <cp:lastModifiedBy>Microsoft Office User</cp:lastModifiedBy>
  <cp:revision>2474</cp:revision>
  <cp:lastPrinted>2026-06-04T08:28:31Z</cp:lastPrinted>
  <dcterms:created xsi:type="dcterms:W3CDTF">2012-09-12T22:46:51Z</dcterms:created>
  <dcterms:modified xsi:type="dcterms:W3CDTF">2026-06-04T08:30:04Z</dcterms:modified>
</cp:coreProperties>
</file>