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76" r:id="rId2"/>
    <p:sldId id="503" r:id="rId3"/>
    <p:sldId id="504" r:id="rId4"/>
    <p:sldId id="505" r:id="rId5"/>
    <p:sldId id="506" r:id="rId6"/>
    <p:sldId id="508" r:id="rId7"/>
    <p:sldId id="509" r:id="rId8"/>
    <p:sldId id="510" r:id="rId9"/>
    <p:sldId id="511" r:id="rId10"/>
    <p:sldId id="512" r:id="rId11"/>
    <p:sldId id="513" r:id="rId12"/>
    <p:sldId id="514" r:id="rId13"/>
    <p:sldId id="516" r:id="rId14"/>
    <p:sldId id="439" r:id="rId15"/>
    <p:sldId id="442" r:id="rId16"/>
    <p:sldId id="494" r:id="rId17"/>
    <p:sldId id="495" r:id="rId18"/>
    <p:sldId id="496" r:id="rId19"/>
    <p:sldId id="497" r:id="rId20"/>
    <p:sldId id="498" r:id="rId21"/>
    <p:sldId id="499" r:id="rId22"/>
    <p:sldId id="500" r:id="rId23"/>
    <p:sldId id="501" r:id="rId24"/>
    <p:sldId id="515" r:id="rId25"/>
    <p:sldId id="517" r:id="rId26"/>
    <p:sldId id="518" r:id="rId27"/>
    <p:sldId id="519" r:id="rId28"/>
    <p:sldId id="520" r:id="rId29"/>
    <p:sldId id="521" r:id="rId30"/>
    <p:sldId id="256" r:id="rId31"/>
    <p:sldId id="257" r:id="rId32"/>
    <p:sldId id="258" r:id="rId33"/>
    <p:sldId id="502" r:id="rId34"/>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B1A1"/>
    <a:srgbClr val="003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528"/>
    <p:restoredTop sz="86393"/>
  </p:normalViewPr>
  <p:slideViewPr>
    <p:cSldViewPr snapToGrid="0">
      <p:cViewPr>
        <p:scale>
          <a:sx n="29" d="100"/>
          <a:sy n="29" d="100"/>
        </p:scale>
        <p:origin x="552" y="208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77123F-440C-92CE-6029-59589521F2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F4ECAC7-B152-7D41-203C-2E208499ED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58EFD6-53A9-A047-B709-1A5E196A8432}" type="datetimeFigureOut">
              <a:rPr lang="en-GB" smtClean="0"/>
              <a:t>04/06/2026</a:t>
            </a:fld>
            <a:endParaRPr lang="en-GB"/>
          </a:p>
        </p:txBody>
      </p:sp>
      <p:sp>
        <p:nvSpPr>
          <p:cNvPr id="4" name="Footer Placeholder 3">
            <a:extLst>
              <a:ext uri="{FF2B5EF4-FFF2-40B4-BE49-F238E27FC236}">
                <a16:creationId xmlns:a16="http://schemas.microsoft.com/office/drawing/2014/main" id="{76C3D9BB-5137-86FD-D464-28E67009A8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8D892F4-7108-735F-EA8A-5EDFED87F2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695661-D1B5-2C47-AF63-8DB95656F8DB}" type="slidenum">
              <a:rPr lang="en-GB" smtClean="0"/>
              <a:t>‹#›</a:t>
            </a:fld>
            <a:endParaRPr lang="en-GB"/>
          </a:p>
        </p:txBody>
      </p:sp>
    </p:spTree>
    <p:extLst>
      <p:ext uri="{BB962C8B-B14F-4D97-AF65-F5344CB8AC3E}">
        <p14:creationId xmlns:p14="http://schemas.microsoft.com/office/powerpoint/2010/main" val="2393856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C2C41-F33A-8D47-87B4-CC5E95436B1B}" type="datetimeFigureOut">
              <a:rPr lang="en-US" smtClean="0"/>
              <a:t>6/4/26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26C70-2389-A041-9237-CB5A1BFB1A1E}" type="slidenum">
              <a:rPr lang="en-US" smtClean="0"/>
              <a:t>‹#›</a:t>
            </a:fld>
            <a:endParaRPr lang="en-US"/>
          </a:p>
        </p:txBody>
      </p:sp>
    </p:spTree>
    <p:extLst>
      <p:ext uri="{BB962C8B-B14F-4D97-AF65-F5344CB8AC3E}">
        <p14:creationId xmlns:p14="http://schemas.microsoft.com/office/powerpoint/2010/main" val="288421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26C70-2389-A041-9237-CB5A1BFB1A1E}" type="slidenum">
              <a:rPr lang="en-US" smtClean="0"/>
              <a:t>1</a:t>
            </a:fld>
            <a:endParaRPr lang="en-US"/>
          </a:p>
        </p:txBody>
      </p:sp>
    </p:spTree>
    <p:extLst>
      <p:ext uri="{BB962C8B-B14F-4D97-AF65-F5344CB8AC3E}">
        <p14:creationId xmlns:p14="http://schemas.microsoft.com/office/powerpoint/2010/main" val="16832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These corrections are standard, see the CCAT-prime, Simons Observatory, and CMB-S4 designs for example.</a:t>
            </a:r>
          </a:p>
        </p:txBody>
      </p:sp>
      <p:sp>
        <p:nvSpPr>
          <p:cNvPr id="4" name="Slide Number Placeholder 3"/>
          <p:cNvSpPr>
            <a:spLocks noGrp="1"/>
          </p:cNvSpPr>
          <p:nvPr>
            <p:ph type="sldNum" sz="quarter" idx="5"/>
          </p:nvPr>
        </p:nvSpPr>
        <p:spPr/>
        <p:txBody>
          <a:bodyPr/>
          <a:lstStyle/>
          <a:p>
            <a:fld id="{829D5860-22FB-C84C-9D19-C3E26B5B83DE}" type="slidenum">
              <a:rPr lang="en-GB" smtClean="0"/>
              <a:t>14</a:t>
            </a:fld>
            <a:endParaRPr lang="en-GB"/>
          </a:p>
        </p:txBody>
      </p:sp>
    </p:spTree>
    <p:extLst>
      <p:ext uri="{BB962C8B-B14F-4D97-AF65-F5344CB8AC3E}">
        <p14:creationId xmlns:p14="http://schemas.microsoft.com/office/powerpoint/2010/main" val="1253776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D5860-22FB-C84C-9D19-C3E26B5B83DE}" type="slidenum">
              <a:rPr lang="en-GB" smtClean="0"/>
              <a:t>15</a:t>
            </a:fld>
            <a:endParaRPr lang="en-GB"/>
          </a:p>
        </p:txBody>
      </p:sp>
    </p:spTree>
    <p:extLst>
      <p:ext uri="{BB962C8B-B14F-4D97-AF65-F5344CB8AC3E}">
        <p14:creationId xmlns:p14="http://schemas.microsoft.com/office/powerpoint/2010/main" val="224289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26C70-2389-A041-9237-CB5A1BFB1A1E}" type="slidenum">
              <a:rPr lang="en-US" smtClean="0"/>
              <a:t>25</a:t>
            </a:fld>
            <a:endParaRPr lang="en-US"/>
          </a:p>
        </p:txBody>
      </p:sp>
    </p:spTree>
    <p:extLst>
      <p:ext uri="{BB962C8B-B14F-4D97-AF65-F5344CB8AC3E}">
        <p14:creationId xmlns:p14="http://schemas.microsoft.com/office/powerpoint/2010/main" val="1893933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alphaModFix amt="75000"/>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BFAF-33D5-4220-BA58-DA20E35B548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a:t>Title slide site II</a:t>
            </a:r>
          </a:p>
        </p:txBody>
      </p:sp>
      <p:sp>
        <p:nvSpPr>
          <p:cNvPr id="3" name="Subtitle 2">
            <a:extLst>
              <a:ext uri="{FF2B5EF4-FFF2-40B4-BE49-F238E27FC236}">
                <a16:creationId xmlns:a16="http://schemas.microsoft.com/office/drawing/2014/main" id="{1CF6D38A-7295-2197-8001-1E58091C40CA}"/>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With RGB NEG EU logo version</a:t>
            </a:r>
          </a:p>
        </p:txBody>
      </p:sp>
      <p:sp>
        <p:nvSpPr>
          <p:cNvPr id="4" name="Date Placeholder 3">
            <a:extLst>
              <a:ext uri="{FF2B5EF4-FFF2-40B4-BE49-F238E27FC236}">
                <a16:creationId xmlns:a16="http://schemas.microsoft.com/office/drawing/2014/main" id="{8DE8E582-DC38-9DCF-987F-674CE9FD5B14}"/>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a:t>
            </a:fld>
            <a:endParaRPr lang="en-GB"/>
          </a:p>
        </p:txBody>
      </p:sp>
      <p:pic>
        <p:nvPicPr>
          <p:cNvPr id="8" name="Picture 7" descr="A black background with white text&#10;&#10;Description automatically generated">
            <a:extLst>
              <a:ext uri="{FF2B5EF4-FFF2-40B4-BE49-F238E27FC236}">
                <a16:creationId xmlns:a16="http://schemas.microsoft.com/office/drawing/2014/main" id="{7340D8EB-49FE-E2F2-3FE1-21157B925838}"/>
              </a:ext>
            </a:extLst>
          </p:cNvPr>
          <p:cNvPicPr>
            <a:picLocks noChangeAspect="1"/>
          </p:cNvPicPr>
          <p:nvPr userDrawn="1"/>
        </p:nvPicPr>
        <p:blipFill>
          <a:blip r:embed="rId3"/>
          <a:stretch>
            <a:fillRect/>
          </a:stretch>
        </p:blipFill>
        <p:spPr>
          <a:xfrm>
            <a:off x="36944" y="23813"/>
            <a:ext cx="3914773" cy="869949"/>
          </a:xfrm>
          <a:prstGeom prst="rect">
            <a:avLst/>
          </a:prstGeom>
        </p:spPr>
      </p:pic>
    </p:spTree>
    <p:extLst>
      <p:ext uri="{BB962C8B-B14F-4D97-AF65-F5344CB8AC3E}">
        <p14:creationId xmlns:p14="http://schemas.microsoft.com/office/powerpoint/2010/main" val="4057891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E8E582-DC38-9DCF-987F-674CE9FD5B14}"/>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a:t>
            </a:fld>
            <a:endParaRPr lang="en-GB"/>
          </a:p>
        </p:txBody>
      </p:sp>
      <p:sp>
        <p:nvSpPr>
          <p:cNvPr id="7" name="Title 1">
            <a:extLst>
              <a:ext uri="{FF2B5EF4-FFF2-40B4-BE49-F238E27FC236}">
                <a16:creationId xmlns:a16="http://schemas.microsoft.com/office/drawing/2014/main" id="{094CBDF7-CD17-2CEF-726E-9743C280D9D4}"/>
              </a:ext>
            </a:extLst>
          </p:cNvPr>
          <p:cNvSpPr>
            <a:spLocks noGrp="1"/>
          </p:cNvSpPr>
          <p:nvPr>
            <p:ph type="title"/>
          </p:nvPr>
        </p:nvSpPr>
        <p:spPr>
          <a:xfrm>
            <a:off x="838200" y="365125"/>
            <a:ext cx="10515600" cy="1325563"/>
          </a:xfrm>
        </p:spPr>
        <p:txBody>
          <a:bodyPr/>
          <a:lstStyle/>
          <a:p>
            <a:r>
              <a:rPr lang="en-GB"/>
              <a:t>Click to edit Master title style</a:t>
            </a:r>
          </a:p>
        </p:txBody>
      </p:sp>
      <p:sp>
        <p:nvSpPr>
          <p:cNvPr id="8" name="Content Placeholder 2">
            <a:extLst>
              <a:ext uri="{FF2B5EF4-FFF2-40B4-BE49-F238E27FC236}">
                <a16:creationId xmlns:a16="http://schemas.microsoft.com/office/drawing/2014/main" id="{F41C4DAC-0FE9-5220-29CF-5D5CCB662B59}"/>
              </a:ext>
            </a:extLst>
          </p:cNvPr>
          <p:cNvSpPr>
            <a:spLocks noGrp="1"/>
          </p:cNvSpPr>
          <p:nvPr>
            <p:ph idx="1"/>
          </p:nvPr>
        </p:nvSpPr>
        <p:spPr>
          <a:xfrm>
            <a:off x="838200" y="1825625"/>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descr="Blue text on a black background&#10;&#10;Description automatically generated">
            <a:extLst>
              <a:ext uri="{FF2B5EF4-FFF2-40B4-BE49-F238E27FC236}">
                <a16:creationId xmlns:a16="http://schemas.microsoft.com/office/drawing/2014/main" id="{F86BFF13-1353-6564-E991-6E9B969811C5}"/>
              </a:ext>
            </a:extLst>
          </p:cNvPr>
          <p:cNvPicPr>
            <a:picLocks noChangeAspect="1"/>
          </p:cNvPicPr>
          <p:nvPr userDrawn="1"/>
        </p:nvPicPr>
        <p:blipFill>
          <a:blip r:embed="rId2"/>
          <a:stretch>
            <a:fillRect/>
          </a:stretch>
        </p:blipFill>
        <p:spPr>
          <a:xfrm>
            <a:off x="0" y="5999018"/>
            <a:ext cx="3865422" cy="858982"/>
          </a:xfrm>
          <a:prstGeom prst="rect">
            <a:avLst/>
          </a:prstGeom>
        </p:spPr>
      </p:pic>
    </p:spTree>
    <p:extLst>
      <p:ext uri="{BB962C8B-B14F-4D97-AF65-F5344CB8AC3E}">
        <p14:creationId xmlns:p14="http://schemas.microsoft.com/office/powerpoint/2010/main" val="2973888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6EF0-690B-EAE4-03B4-58D852641B6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7062AE5-5CAD-783C-0990-55CE864ECF4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D2AE474-609C-B9D9-EFE2-684C66251F6E}"/>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5" name="Footer Placeholder 4">
            <a:extLst>
              <a:ext uri="{FF2B5EF4-FFF2-40B4-BE49-F238E27FC236}">
                <a16:creationId xmlns:a16="http://schemas.microsoft.com/office/drawing/2014/main" id="{8F0AD397-0F00-8C87-3654-8D2D1B0722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820F80-B8CB-8A6A-325D-82408CDE8665}"/>
              </a:ext>
            </a:extLst>
          </p:cNvPr>
          <p:cNvSpPr>
            <a:spLocks noGrp="1"/>
          </p:cNvSpPr>
          <p:nvPr>
            <p:ph type="sldNum" sz="quarter" idx="12"/>
          </p:nvPr>
        </p:nvSpPr>
        <p:spPr/>
        <p:txBody>
          <a:bodyPr/>
          <a:lstStyle/>
          <a:p>
            <a:fld id="{8EDFCFCA-9F12-0D4D-80B5-DD692D51A188}" type="slidenum">
              <a:rPr lang="en-GB" smtClean="0"/>
              <a:t>‹#›</a:t>
            </a:fld>
            <a:endParaRPr lang="en-GB"/>
          </a:p>
        </p:txBody>
      </p:sp>
    </p:spTree>
    <p:extLst>
      <p:ext uri="{BB962C8B-B14F-4D97-AF65-F5344CB8AC3E}">
        <p14:creationId xmlns:p14="http://schemas.microsoft.com/office/powerpoint/2010/main" val="206380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01026-16D5-7404-A102-ED500E32B15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2F56275-DE2C-F69E-7EAF-33D9A9CC28B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0DF5BA6-5147-5FF6-4FC1-7FB05EFE321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0FE15F9-8BA8-3C80-8BAC-EBB139A9F30A}"/>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6" name="Footer Placeholder 5">
            <a:extLst>
              <a:ext uri="{FF2B5EF4-FFF2-40B4-BE49-F238E27FC236}">
                <a16:creationId xmlns:a16="http://schemas.microsoft.com/office/drawing/2014/main" id="{0CB3AFC8-E64B-6DCC-A8D2-0F03B9A217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C9892B-43D5-68FE-E870-5912B6437021}"/>
              </a:ext>
            </a:extLst>
          </p:cNvPr>
          <p:cNvSpPr>
            <a:spLocks noGrp="1"/>
          </p:cNvSpPr>
          <p:nvPr>
            <p:ph type="sldNum" sz="quarter" idx="12"/>
          </p:nvPr>
        </p:nvSpPr>
        <p:spPr/>
        <p:txBody>
          <a:bodyPr/>
          <a:lstStyle/>
          <a:p>
            <a:fld id="{8EDFCFCA-9F12-0D4D-80B5-DD692D51A188}" type="slidenum">
              <a:rPr lang="en-GB" smtClean="0"/>
              <a:t>‹#›</a:t>
            </a:fld>
            <a:endParaRPr lang="en-GB"/>
          </a:p>
        </p:txBody>
      </p:sp>
    </p:spTree>
    <p:extLst>
      <p:ext uri="{BB962C8B-B14F-4D97-AF65-F5344CB8AC3E}">
        <p14:creationId xmlns:p14="http://schemas.microsoft.com/office/powerpoint/2010/main" val="1880286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18AD-8205-AC7D-05F1-7B85D3FA777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3D432E0-66C3-14CE-EF94-17F69448AE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D31FA1E-21F8-A781-4506-51D3BD5C21A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8D98FE7-574A-8594-108D-6381F4B9B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864A559-3286-C912-F355-FE28EABCCA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419EC66-B11B-036F-A151-47734BF4D643}"/>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8" name="Footer Placeholder 7">
            <a:extLst>
              <a:ext uri="{FF2B5EF4-FFF2-40B4-BE49-F238E27FC236}">
                <a16:creationId xmlns:a16="http://schemas.microsoft.com/office/drawing/2014/main" id="{2EBFCBE8-15E9-5995-8E0A-1F1A8289FE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5FD6D6E-73C1-2094-D92D-A3798D590E75}"/>
              </a:ext>
            </a:extLst>
          </p:cNvPr>
          <p:cNvSpPr>
            <a:spLocks noGrp="1"/>
          </p:cNvSpPr>
          <p:nvPr>
            <p:ph type="sldNum" sz="quarter" idx="12"/>
          </p:nvPr>
        </p:nvSpPr>
        <p:spPr/>
        <p:txBody>
          <a:bodyPr/>
          <a:lstStyle/>
          <a:p>
            <a:fld id="{8EDFCFCA-9F12-0D4D-80B5-DD692D51A188}" type="slidenum">
              <a:rPr lang="en-GB" smtClean="0"/>
              <a:t>‹#›</a:t>
            </a:fld>
            <a:endParaRPr lang="en-GB"/>
          </a:p>
        </p:txBody>
      </p:sp>
    </p:spTree>
    <p:extLst>
      <p:ext uri="{BB962C8B-B14F-4D97-AF65-F5344CB8AC3E}">
        <p14:creationId xmlns:p14="http://schemas.microsoft.com/office/powerpoint/2010/main" val="1769865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AD25-3E65-E301-1FEF-CEBB92B503E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301834C-E6A6-B1D3-5949-BF897FF1D413}"/>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4" name="Footer Placeholder 3">
            <a:extLst>
              <a:ext uri="{FF2B5EF4-FFF2-40B4-BE49-F238E27FC236}">
                <a16:creationId xmlns:a16="http://schemas.microsoft.com/office/drawing/2014/main" id="{F719BF6C-57FE-718A-A442-D642A5C0E4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1ABE56-0272-079D-C260-ED5C1DAE3AD7}"/>
              </a:ext>
            </a:extLst>
          </p:cNvPr>
          <p:cNvSpPr>
            <a:spLocks noGrp="1"/>
          </p:cNvSpPr>
          <p:nvPr>
            <p:ph type="sldNum" sz="quarter" idx="12"/>
          </p:nvPr>
        </p:nvSpPr>
        <p:spPr/>
        <p:txBody>
          <a:bodyPr/>
          <a:lstStyle/>
          <a:p>
            <a:fld id="{8EDFCFCA-9F12-0D4D-80B5-DD692D51A188}" type="slidenum">
              <a:rPr lang="en-GB" smtClean="0"/>
              <a:t>‹#›</a:t>
            </a:fld>
            <a:endParaRPr lang="en-GB"/>
          </a:p>
        </p:txBody>
      </p:sp>
    </p:spTree>
    <p:extLst>
      <p:ext uri="{BB962C8B-B14F-4D97-AF65-F5344CB8AC3E}">
        <p14:creationId xmlns:p14="http://schemas.microsoft.com/office/powerpoint/2010/main" val="3113350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C636F-86D2-E195-8A10-069A614124B3}"/>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3" name="Footer Placeholder 2">
            <a:extLst>
              <a:ext uri="{FF2B5EF4-FFF2-40B4-BE49-F238E27FC236}">
                <a16:creationId xmlns:a16="http://schemas.microsoft.com/office/drawing/2014/main" id="{AF71F1B9-8BA0-350B-1947-860753D227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00753C5-3972-8C29-C61F-5E675F9AD5F6}"/>
              </a:ext>
            </a:extLst>
          </p:cNvPr>
          <p:cNvSpPr>
            <a:spLocks noGrp="1"/>
          </p:cNvSpPr>
          <p:nvPr>
            <p:ph type="sldNum" sz="quarter" idx="12"/>
          </p:nvPr>
        </p:nvSpPr>
        <p:spPr/>
        <p:txBody>
          <a:bodyPr/>
          <a:lstStyle/>
          <a:p>
            <a:fld id="{8EDFCFCA-9F12-0D4D-80B5-DD692D51A188}" type="slidenum">
              <a:rPr lang="en-GB" smtClean="0"/>
              <a:t>‹#›</a:t>
            </a:fld>
            <a:endParaRPr lang="en-GB"/>
          </a:p>
        </p:txBody>
      </p:sp>
    </p:spTree>
    <p:extLst>
      <p:ext uri="{BB962C8B-B14F-4D97-AF65-F5344CB8AC3E}">
        <p14:creationId xmlns:p14="http://schemas.microsoft.com/office/powerpoint/2010/main" val="3335542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A93E-42C3-C741-E914-DCCDBAD381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6C16B1D-3A4E-269F-AF24-F08D17201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81D38B2-827C-CC3D-1E9E-3F8B9690A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49DD8A-9414-C926-7C84-D37E10C82849}"/>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6" name="Footer Placeholder 5">
            <a:extLst>
              <a:ext uri="{FF2B5EF4-FFF2-40B4-BE49-F238E27FC236}">
                <a16:creationId xmlns:a16="http://schemas.microsoft.com/office/drawing/2014/main" id="{C5EDEFF4-AD34-981A-A871-12B83C493F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7B407-7EFC-D536-59BC-A1451EC949AC}"/>
              </a:ext>
            </a:extLst>
          </p:cNvPr>
          <p:cNvSpPr>
            <a:spLocks noGrp="1"/>
          </p:cNvSpPr>
          <p:nvPr>
            <p:ph type="sldNum" sz="quarter" idx="12"/>
          </p:nvPr>
        </p:nvSpPr>
        <p:spPr/>
        <p:txBody>
          <a:bodyPr/>
          <a:lstStyle/>
          <a:p>
            <a:fld id="{8EDFCFCA-9F12-0D4D-80B5-DD692D51A188}" type="slidenum">
              <a:rPr lang="en-GB" smtClean="0"/>
              <a:t>‹#›</a:t>
            </a:fld>
            <a:endParaRPr lang="en-GB"/>
          </a:p>
        </p:txBody>
      </p:sp>
    </p:spTree>
    <p:extLst>
      <p:ext uri="{BB962C8B-B14F-4D97-AF65-F5344CB8AC3E}">
        <p14:creationId xmlns:p14="http://schemas.microsoft.com/office/powerpoint/2010/main" val="2791868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9E3A-C6DB-706E-05C7-4BF26D8469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4D1ABC4-60A6-45F5-D094-D139B628A8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DA02EC7-B2FA-DE24-3012-6D13754CE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41F4EF-81F8-2B68-9E31-C71765CB62BF}"/>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6" name="Footer Placeholder 5">
            <a:extLst>
              <a:ext uri="{FF2B5EF4-FFF2-40B4-BE49-F238E27FC236}">
                <a16:creationId xmlns:a16="http://schemas.microsoft.com/office/drawing/2014/main" id="{A3D86709-15EB-A978-108C-58396CFC5C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174E43-0A72-0825-EE0D-601EE4EB91F9}"/>
              </a:ext>
            </a:extLst>
          </p:cNvPr>
          <p:cNvSpPr>
            <a:spLocks noGrp="1"/>
          </p:cNvSpPr>
          <p:nvPr>
            <p:ph type="sldNum" sz="quarter" idx="12"/>
          </p:nvPr>
        </p:nvSpPr>
        <p:spPr/>
        <p:txBody>
          <a:bodyPr/>
          <a:lstStyle/>
          <a:p>
            <a:fld id="{8EDFCFCA-9F12-0D4D-80B5-DD692D51A188}" type="slidenum">
              <a:rPr lang="en-GB" smtClean="0"/>
              <a:t>‹#›</a:t>
            </a:fld>
            <a:endParaRPr lang="en-GB"/>
          </a:p>
        </p:txBody>
      </p:sp>
    </p:spTree>
    <p:extLst>
      <p:ext uri="{BB962C8B-B14F-4D97-AF65-F5344CB8AC3E}">
        <p14:creationId xmlns:p14="http://schemas.microsoft.com/office/powerpoint/2010/main" val="3711544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B80E-E584-E41F-83A0-F415607258B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91056F2-BD6B-F169-A9DB-F7457CCD2E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70380DD-4718-B648-C32E-841C5046CEEF}"/>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5" name="Footer Placeholder 4">
            <a:extLst>
              <a:ext uri="{FF2B5EF4-FFF2-40B4-BE49-F238E27FC236}">
                <a16:creationId xmlns:a16="http://schemas.microsoft.com/office/drawing/2014/main" id="{1A870BCA-F38E-CD4E-E013-8822EC27A5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F88E01-4179-6276-FD03-CDA9F64D9880}"/>
              </a:ext>
            </a:extLst>
          </p:cNvPr>
          <p:cNvSpPr>
            <a:spLocks noGrp="1"/>
          </p:cNvSpPr>
          <p:nvPr>
            <p:ph type="sldNum" sz="quarter" idx="12"/>
          </p:nvPr>
        </p:nvSpPr>
        <p:spPr/>
        <p:txBody>
          <a:bodyPr/>
          <a:lstStyle/>
          <a:p>
            <a:fld id="{8EDFCFCA-9F12-0D4D-80B5-DD692D51A188}" type="slidenum">
              <a:rPr lang="en-GB" smtClean="0"/>
              <a:t>‹#›</a:t>
            </a:fld>
            <a:endParaRPr lang="en-GB"/>
          </a:p>
        </p:txBody>
      </p:sp>
    </p:spTree>
    <p:extLst>
      <p:ext uri="{BB962C8B-B14F-4D97-AF65-F5344CB8AC3E}">
        <p14:creationId xmlns:p14="http://schemas.microsoft.com/office/powerpoint/2010/main" val="1621468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72E1AE-D1A7-1350-79FA-0C02B424E61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62FA2FA-4671-019D-A396-CC617CD944B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B022FB4-A69A-2F38-397D-4E3B37926286}"/>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5" name="Footer Placeholder 4">
            <a:extLst>
              <a:ext uri="{FF2B5EF4-FFF2-40B4-BE49-F238E27FC236}">
                <a16:creationId xmlns:a16="http://schemas.microsoft.com/office/drawing/2014/main" id="{39CAB02D-CF47-BBD0-9509-25B26D9EDC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0A98C7-5DB4-BD1C-2235-4870D4D5A5B2}"/>
              </a:ext>
            </a:extLst>
          </p:cNvPr>
          <p:cNvSpPr>
            <a:spLocks noGrp="1"/>
          </p:cNvSpPr>
          <p:nvPr>
            <p:ph type="sldNum" sz="quarter" idx="12"/>
          </p:nvPr>
        </p:nvSpPr>
        <p:spPr/>
        <p:txBody>
          <a:bodyPr/>
          <a:lstStyle/>
          <a:p>
            <a:fld id="{8EDFCFCA-9F12-0D4D-80B5-DD692D51A188}" type="slidenum">
              <a:rPr lang="en-GB" smtClean="0"/>
              <a:t>‹#›</a:t>
            </a:fld>
            <a:endParaRPr lang="en-GB"/>
          </a:p>
        </p:txBody>
      </p:sp>
    </p:spTree>
    <p:extLst>
      <p:ext uri="{BB962C8B-B14F-4D97-AF65-F5344CB8AC3E}">
        <p14:creationId xmlns:p14="http://schemas.microsoft.com/office/powerpoint/2010/main" val="943684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alphaModFix amt="75000"/>
            <a:lum/>
          </a:blip>
          <a:srcRect/>
          <a:stretch>
            <a:fillRect l="-16000" r="-16000"/>
          </a:stretch>
        </a:blipFill>
        <a:effectLst/>
      </p:bgPr>
    </p:bg>
    <p:spTree>
      <p:nvGrpSpPr>
        <p:cNvPr id="1" name=""/>
        <p:cNvGrpSpPr/>
        <p:nvPr/>
      </p:nvGrpSpPr>
      <p:grpSpPr>
        <a:xfrm>
          <a:off x="0" y="0"/>
          <a:ext cx="0" cy="0"/>
          <a:chOff x="0" y="0"/>
          <a:chExt cx="0" cy="0"/>
        </a:xfrm>
      </p:grpSpPr>
      <p:pic>
        <p:nvPicPr>
          <p:cNvPr id="3" name="Picture 2" descr="Blue text on a black background&#10;&#10;Description automatically generated">
            <a:extLst>
              <a:ext uri="{FF2B5EF4-FFF2-40B4-BE49-F238E27FC236}">
                <a16:creationId xmlns:a16="http://schemas.microsoft.com/office/drawing/2014/main" id="{98EE6252-EBAF-C3D9-F954-EA237FC389E4}"/>
              </a:ext>
            </a:extLst>
          </p:cNvPr>
          <p:cNvPicPr>
            <a:picLocks noChangeAspect="1"/>
          </p:cNvPicPr>
          <p:nvPr userDrawn="1"/>
        </p:nvPicPr>
        <p:blipFill>
          <a:blip r:embed="rId3"/>
          <a:stretch>
            <a:fillRect/>
          </a:stretch>
        </p:blipFill>
        <p:spPr>
          <a:xfrm>
            <a:off x="27708" y="23813"/>
            <a:ext cx="3865422" cy="858982"/>
          </a:xfrm>
          <a:prstGeom prst="rect">
            <a:avLst/>
          </a:prstGeom>
        </p:spPr>
      </p:pic>
      <p:sp>
        <p:nvSpPr>
          <p:cNvPr id="4" name="Title 1">
            <a:extLst>
              <a:ext uri="{FF2B5EF4-FFF2-40B4-BE49-F238E27FC236}">
                <a16:creationId xmlns:a16="http://schemas.microsoft.com/office/drawing/2014/main" id="{E6129A98-3B4C-8FCD-B974-726F5C1EF271}"/>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a:t>Title slide site II</a:t>
            </a:r>
          </a:p>
        </p:txBody>
      </p:sp>
      <p:sp>
        <p:nvSpPr>
          <p:cNvPr id="5" name="Subtitle 2">
            <a:extLst>
              <a:ext uri="{FF2B5EF4-FFF2-40B4-BE49-F238E27FC236}">
                <a16:creationId xmlns:a16="http://schemas.microsoft.com/office/drawing/2014/main" id="{67FD34A1-61B5-8AB5-D613-74F5A9554A8E}"/>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With RGB POS EU logo version</a:t>
            </a:r>
          </a:p>
        </p:txBody>
      </p:sp>
      <p:sp>
        <p:nvSpPr>
          <p:cNvPr id="6" name="Date Placeholder 3">
            <a:extLst>
              <a:ext uri="{FF2B5EF4-FFF2-40B4-BE49-F238E27FC236}">
                <a16:creationId xmlns:a16="http://schemas.microsoft.com/office/drawing/2014/main" id="{59645712-435E-9CFC-9D74-8B0397DF6BF0}"/>
              </a:ext>
            </a:extLst>
          </p:cNvPr>
          <p:cNvSpPr>
            <a:spLocks noGrp="1"/>
          </p:cNvSpPr>
          <p:nvPr>
            <p:ph type="dt" sz="half" idx="10"/>
          </p:nvPr>
        </p:nvSpPr>
        <p:spPr>
          <a:xfrm>
            <a:off x="838200" y="6356350"/>
            <a:ext cx="2743200" cy="365125"/>
          </a:xfrm>
        </p:spPr>
        <p:txBody>
          <a:bodyPr/>
          <a:lstStyle/>
          <a:p>
            <a:fld id="{D60A0B51-C61F-644E-A7D3-93DE1CA5E257}" type="datetimeFigureOut">
              <a:rPr lang="en-GB" smtClean="0"/>
              <a:t>04/06/2026</a:t>
            </a:fld>
            <a:endParaRPr lang="en-GB"/>
          </a:p>
        </p:txBody>
      </p:sp>
      <p:sp>
        <p:nvSpPr>
          <p:cNvPr id="7" name="Footer Placeholder 4">
            <a:extLst>
              <a:ext uri="{FF2B5EF4-FFF2-40B4-BE49-F238E27FC236}">
                <a16:creationId xmlns:a16="http://schemas.microsoft.com/office/drawing/2014/main" id="{7FA687CD-C748-C59A-19DC-53DC82A2DBE3}"/>
              </a:ext>
            </a:extLst>
          </p:cNvPr>
          <p:cNvSpPr>
            <a:spLocks noGrp="1"/>
          </p:cNvSpPr>
          <p:nvPr>
            <p:ph type="ftr" sz="quarter" idx="11"/>
          </p:nvPr>
        </p:nvSpPr>
        <p:spPr>
          <a:xfrm>
            <a:off x="4038600" y="6356350"/>
            <a:ext cx="4114800" cy="365125"/>
          </a:xfrm>
        </p:spPr>
        <p:txBody>
          <a:bodyPr/>
          <a:lstStyle/>
          <a:p>
            <a:endParaRPr lang="en-GB"/>
          </a:p>
        </p:txBody>
      </p:sp>
      <p:sp>
        <p:nvSpPr>
          <p:cNvPr id="8" name="Slide Number Placeholder 5">
            <a:extLst>
              <a:ext uri="{FF2B5EF4-FFF2-40B4-BE49-F238E27FC236}">
                <a16:creationId xmlns:a16="http://schemas.microsoft.com/office/drawing/2014/main" id="{A704E80D-18FA-93FC-6159-0FC74CA1A5ED}"/>
              </a:ext>
            </a:extLst>
          </p:cNvPr>
          <p:cNvSpPr>
            <a:spLocks noGrp="1"/>
          </p:cNvSpPr>
          <p:nvPr>
            <p:ph type="sldNum" sz="quarter" idx="12"/>
          </p:nvPr>
        </p:nvSpPr>
        <p:spPr>
          <a:xfrm>
            <a:off x="8610600" y="6356350"/>
            <a:ext cx="2743200" cy="365125"/>
          </a:xfrm>
        </p:spPr>
        <p:txBody>
          <a:bodyPr/>
          <a:lstStyle/>
          <a:p>
            <a:fld id="{8EDFCFCA-9F12-0D4D-80B5-DD692D51A188}" type="slidenum">
              <a:rPr lang="en-GB" smtClean="0"/>
              <a:t>‹#›</a:t>
            </a:fld>
            <a:endParaRPr lang="en-GB"/>
          </a:p>
        </p:txBody>
      </p:sp>
    </p:spTree>
    <p:extLst>
      <p:ext uri="{BB962C8B-B14F-4D97-AF65-F5344CB8AC3E}">
        <p14:creationId xmlns:p14="http://schemas.microsoft.com/office/powerpoint/2010/main" val="3596281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6"/>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4"/>
            <a:ext cx="11360800" cy="4555200"/>
          </a:xfrm>
          <a:prstGeom prst="rect">
            <a:avLst/>
          </a:prstGeom>
        </p:spPr>
        <p:txBody>
          <a:bodyPr spcFirstLastPara="1" wrap="square" lIns="91425" tIns="91425" rIns="91425" bIns="91425" anchor="t" anchorCtr="0">
            <a:noAutofit/>
          </a:bodyPr>
          <a:lstStyle>
            <a:lvl1pPr marL="609608" lvl="0" indent="-457206" rtl="0">
              <a:spcBef>
                <a:spcPts val="0"/>
              </a:spcBef>
              <a:spcAft>
                <a:spcPts val="0"/>
              </a:spcAft>
              <a:buSzPts val="1800"/>
              <a:buChar char="●"/>
              <a:defRPr/>
            </a:lvl1pPr>
            <a:lvl2pPr marL="1219215" lvl="1" indent="-423339" rtl="0">
              <a:spcBef>
                <a:spcPts val="2134"/>
              </a:spcBef>
              <a:spcAft>
                <a:spcPts val="0"/>
              </a:spcAft>
              <a:buSzPts val="1400"/>
              <a:buChar char="○"/>
              <a:defRPr/>
            </a:lvl2pPr>
            <a:lvl3pPr marL="1828823" lvl="2" indent="-423339" rtl="0">
              <a:spcBef>
                <a:spcPts val="2134"/>
              </a:spcBef>
              <a:spcAft>
                <a:spcPts val="0"/>
              </a:spcAft>
              <a:buSzPts val="1400"/>
              <a:buChar char="■"/>
              <a:defRPr/>
            </a:lvl3pPr>
            <a:lvl4pPr marL="2438431" lvl="3" indent="-423339" rtl="0">
              <a:spcBef>
                <a:spcPts val="2134"/>
              </a:spcBef>
              <a:spcAft>
                <a:spcPts val="0"/>
              </a:spcAft>
              <a:buSzPts val="1400"/>
              <a:buChar char="●"/>
              <a:defRPr/>
            </a:lvl4pPr>
            <a:lvl5pPr marL="3048038" lvl="4" indent="-423339" rtl="0">
              <a:spcBef>
                <a:spcPts val="2134"/>
              </a:spcBef>
              <a:spcAft>
                <a:spcPts val="0"/>
              </a:spcAft>
              <a:buSzPts val="1400"/>
              <a:buChar char="○"/>
              <a:defRPr/>
            </a:lvl5pPr>
            <a:lvl6pPr marL="3657646" lvl="5" indent="-423339" rtl="0">
              <a:spcBef>
                <a:spcPts val="2134"/>
              </a:spcBef>
              <a:spcAft>
                <a:spcPts val="0"/>
              </a:spcAft>
              <a:buSzPts val="1400"/>
              <a:buChar char="■"/>
              <a:defRPr/>
            </a:lvl6pPr>
            <a:lvl7pPr marL="4267254" lvl="6" indent="-423339" rtl="0">
              <a:spcBef>
                <a:spcPts val="2134"/>
              </a:spcBef>
              <a:spcAft>
                <a:spcPts val="0"/>
              </a:spcAft>
              <a:buSzPts val="1400"/>
              <a:buChar char="●"/>
              <a:defRPr/>
            </a:lvl7pPr>
            <a:lvl8pPr marL="4876861" lvl="7" indent="-423339" rtl="0">
              <a:spcBef>
                <a:spcPts val="2134"/>
              </a:spcBef>
              <a:spcAft>
                <a:spcPts val="0"/>
              </a:spcAft>
              <a:buSzPts val="1400"/>
              <a:buChar char="○"/>
              <a:defRPr/>
            </a:lvl8pPr>
            <a:lvl9pPr marL="5486469" lvl="8" indent="-423339" rtl="0">
              <a:spcBef>
                <a:spcPts val="2134"/>
              </a:spcBef>
              <a:spcAft>
                <a:spcPts val="2134"/>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309469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69" name="Slide Title"/>
          <p:cNvSpPr txBox="1">
            <a:spLocks noGrp="1"/>
          </p:cNvSpPr>
          <p:nvPr>
            <p:ph type="title" hasCustomPrompt="1"/>
          </p:nvPr>
        </p:nvSpPr>
        <p:spPr>
          <a:prstGeom prst="rect">
            <a:avLst/>
          </a:prstGeom>
        </p:spPr>
        <p:txBody>
          <a:bodyPr/>
          <a:lstStyle/>
          <a:p>
            <a:r>
              <a:t>Slide Title</a:t>
            </a:r>
          </a:p>
        </p:txBody>
      </p:sp>
      <p:sp>
        <p:nvSpPr>
          <p:cNvPr id="17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171" name="Body Level One…"/>
          <p:cNvSpPr txBox="1">
            <a:spLocks noGrp="1"/>
          </p:cNvSpPr>
          <p:nvPr>
            <p:ph type="body" idx="1" hasCustomPrompt="1"/>
          </p:nvPr>
        </p:nvSpPr>
        <p:spPr>
          <a:xfrm>
            <a:off x="603250" y="2124252"/>
            <a:ext cx="10985500" cy="3478566"/>
          </a:xfrm>
          <a:prstGeom prst="rect">
            <a:avLst/>
          </a:prstGeom>
        </p:spPr>
        <p:txBody>
          <a:bodyPr/>
          <a:lstStyle/>
          <a:p>
            <a:r>
              <a:t>Slide bullet text</a:t>
            </a:r>
          </a:p>
          <a:p>
            <a:pPr lvl="1"/>
            <a:endParaRPr/>
          </a:p>
          <a:p>
            <a:pPr lvl="2"/>
            <a:endParaRPr/>
          </a:p>
          <a:p>
            <a:pPr lvl="3"/>
            <a:endParaRPr/>
          </a:p>
          <a:p>
            <a:pPr lvl="4"/>
            <a:endParaRPr/>
          </a:p>
        </p:txBody>
      </p:sp>
      <p:grpSp>
        <p:nvGrpSpPr>
          <p:cNvPr id="174" name="Group"/>
          <p:cNvGrpSpPr/>
          <p:nvPr/>
        </p:nvGrpSpPr>
        <p:grpSpPr>
          <a:xfrm>
            <a:off x="-6704205" y="6613095"/>
            <a:ext cx="20058941" cy="3917116"/>
            <a:chOff x="0" y="0"/>
            <a:chExt cx="40117879" cy="7834231"/>
          </a:xfrm>
        </p:grpSpPr>
        <p:sp>
          <p:nvSpPr>
            <p:cNvPr id="172" name="Rectangle"/>
            <p:cNvSpPr/>
            <p:nvPr/>
          </p:nvSpPr>
          <p:spPr>
            <a:xfrm>
              <a:off x="1559486" y="0"/>
              <a:ext cx="37413416" cy="7834232"/>
            </a:xfrm>
            <a:prstGeom prst="rect">
              <a:avLst/>
            </a:prstGeom>
            <a:solidFill>
              <a:srgbClr val="B99885"/>
            </a:solidFill>
            <a:ln w="12700" cap="flat">
              <a:noFill/>
              <a:miter lim="400000"/>
            </a:ln>
            <a:effectLst/>
          </p:spPr>
          <p:txBody>
            <a:bodyPr wrap="square" lIns="304800" tIns="304800" rIns="304800" bIns="304800" numCol="1" anchor="ctr">
              <a:noAutofit/>
            </a:bodyPr>
            <a:lstStyle/>
            <a:p>
              <a:pPr algn="ctr" defTabSz="2336800">
                <a:lnSpc>
                  <a:spcPct val="100000"/>
                </a:lnSpc>
                <a:spcBef>
                  <a:spcPts val="0"/>
                </a:spcBef>
                <a:defRPr sz="17000">
                  <a:solidFill>
                    <a:srgbClr val="FFFFFF"/>
                  </a:solidFill>
                  <a:latin typeface="Helvetica Neue Medium"/>
                  <a:ea typeface="Helvetica Neue Medium"/>
                  <a:cs typeface="Helvetica Neue Medium"/>
                  <a:sym typeface="Helvetica Neue Medium"/>
                </a:defRPr>
              </a:pPr>
              <a:endParaRPr sz="8500"/>
            </a:p>
          </p:txBody>
        </p:sp>
        <p:sp>
          <p:nvSpPr>
            <p:cNvPr id="173" name="Shape"/>
            <p:cNvSpPr/>
            <p:nvPr/>
          </p:nvSpPr>
          <p:spPr>
            <a:xfrm>
              <a:off x="0" y="1090801"/>
              <a:ext cx="40117880" cy="3977074"/>
            </a:xfrm>
            <a:custGeom>
              <a:avLst/>
              <a:gdLst/>
              <a:ahLst/>
              <a:cxnLst>
                <a:cxn ang="0">
                  <a:pos x="wd2" y="hd2"/>
                </a:cxn>
                <a:cxn ang="5400000">
                  <a:pos x="wd2" y="hd2"/>
                </a:cxn>
                <a:cxn ang="10800000">
                  <a:pos x="wd2" y="hd2"/>
                </a:cxn>
                <a:cxn ang="16200000">
                  <a:pos x="wd2" y="hd2"/>
                </a:cxn>
              </a:cxnLst>
              <a:rect l="0" t="0" r="r" b="b"/>
              <a:pathLst>
                <a:path w="21600" h="21298" extrusionOk="0">
                  <a:moveTo>
                    <a:pt x="0" y="417"/>
                  </a:moveTo>
                  <a:cubicBezTo>
                    <a:pt x="1634" y="497"/>
                    <a:pt x="3268" y="439"/>
                    <a:pt x="4901" y="244"/>
                  </a:cubicBezTo>
                  <a:cubicBezTo>
                    <a:pt x="6575" y="43"/>
                    <a:pt x="8250" y="-302"/>
                    <a:pt x="9923" y="538"/>
                  </a:cubicBezTo>
                  <a:cubicBezTo>
                    <a:pt x="11621" y="1391"/>
                    <a:pt x="13310" y="3461"/>
                    <a:pt x="15006" y="4593"/>
                  </a:cubicBezTo>
                  <a:cubicBezTo>
                    <a:pt x="16755" y="5761"/>
                    <a:pt x="18509" y="5930"/>
                    <a:pt x="20260" y="5099"/>
                  </a:cubicBezTo>
                  <a:lnTo>
                    <a:pt x="21600" y="21298"/>
                  </a:lnTo>
                  <a:cubicBezTo>
                    <a:pt x="18383" y="19537"/>
                    <a:pt x="15171" y="18454"/>
                    <a:pt x="11964" y="18040"/>
                  </a:cubicBezTo>
                  <a:cubicBezTo>
                    <a:pt x="8595" y="17604"/>
                    <a:pt x="5171" y="17868"/>
                    <a:pt x="1930" y="7794"/>
                  </a:cubicBezTo>
                  <a:cubicBezTo>
                    <a:pt x="1272" y="5748"/>
                    <a:pt x="627" y="3283"/>
                    <a:pt x="0" y="417"/>
                  </a:cubicBezTo>
                  <a:close/>
                </a:path>
              </a:pathLst>
            </a:custGeom>
            <a:solidFill>
              <a:srgbClr val="C3B0A3"/>
            </a:solidFill>
            <a:ln w="12700" cap="flat">
              <a:noFill/>
              <a:miter lim="400000"/>
            </a:ln>
            <a:effectLst/>
          </p:spPr>
          <p:txBody>
            <a:bodyPr wrap="square" lIns="304800" tIns="304800" rIns="304800" bIns="304800" numCol="1" anchor="ctr">
              <a:noAutofit/>
            </a:bodyPr>
            <a:lstStyle/>
            <a:p>
              <a:pPr algn="ctr" defTabSz="2336800">
                <a:lnSpc>
                  <a:spcPct val="100000"/>
                </a:lnSpc>
                <a:spcBef>
                  <a:spcPts val="0"/>
                </a:spcBef>
                <a:defRPr sz="17000">
                  <a:solidFill>
                    <a:srgbClr val="FFFFFF"/>
                  </a:solidFill>
                  <a:latin typeface="Helvetica Neue Medium"/>
                  <a:ea typeface="Helvetica Neue Medium"/>
                  <a:cs typeface="Helvetica Neue Medium"/>
                  <a:sym typeface="Helvetica Neue Medium"/>
                </a:defRPr>
              </a:pPr>
              <a:endParaRPr sz="8500"/>
            </a:p>
          </p:txBody>
        </p:sp>
      </p:grpSp>
      <p:grpSp>
        <p:nvGrpSpPr>
          <p:cNvPr id="212" name="Group"/>
          <p:cNvGrpSpPr/>
          <p:nvPr/>
        </p:nvGrpSpPr>
        <p:grpSpPr>
          <a:xfrm>
            <a:off x="-2237927" y="5833854"/>
            <a:ext cx="6331399" cy="1173598"/>
            <a:chOff x="0" y="0"/>
            <a:chExt cx="12662796" cy="2347193"/>
          </a:xfrm>
        </p:grpSpPr>
        <p:grpSp>
          <p:nvGrpSpPr>
            <p:cNvPr id="182" name="Group"/>
            <p:cNvGrpSpPr/>
            <p:nvPr/>
          </p:nvGrpSpPr>
          <p:grpSpPr>
            <a:xfrm>
              <a:off x="0" y="351615"/>
              <a:ext cx="12662797" cy="1464478"/>
              <a:chOff x="0" y="17"/>
              <a:chExt cx="12662796" cy="1464477"/>
            </a:xfrm>
          </p:grpSpPr>
          <p:sp>
            <p:nvSpPr>
              <p:cNvPr id="175" name="Shape"/>
              <p:cNvSpPr/>
              <p:nvPr/>
            </p:nvSpPr>
            <p:spPr>
              <a:xfrm>
                <a:off x="0" y="17"/>
                <a:ext cx="12662797" cy="1449842"/>
              </a:xfrm>
              <a:custGeom>
                <a:avLst/>
                <a:gdLst/>
                <a:ahLst/>
                <a:cxnLst>
                  <a:cxn ang="0">
                    <a:pos x="wd2" y="hd2"/>
                  </a:cxn>
                  <a:cxn ang="5400000">
                    <a:pos x="wd2" y="hd2"/>
                  </a:cxn>
                  <a:cxn ang="10800000">
                    <a:pos x="wd2" y="hd2"/>
                  </a:cxn>
                  <a:cxn ang="16200000">
                    <a:pos x="wd2" y="hd2"/>
                  </a:cxn>
                </a:cxnLst>
                <a:rect l="0" t="0" r="r" b="b"/>
                <a:pathLst>
                  <a:path w="21600" h="21317" extrusionOk="0">
                    <a:moveTo>
                      <a:pt x="1427" y="15750"/>
                    </a:moveTo>
                    <a:cubicBezTo>
                      <a:pt x="2158" y="14583"/>
                      <a:pt x="2912" y="14661"/>
                      <a:pt x="3634" y="13084"/>
                    </a:cubicBezTo>
                    <a:cubicBezTo>
                      <a:pt x="4077" y="12118"/>
                      <a:pt x="4507" y="10593"/>
                      <a:pt x="4937" y="9100"/>
                    </a:cubicBezTo>
                    <a:cubicBezTo>
                      <a:pt x="5773" y="6192"/>
                      <a:pt x="6611" y="3222"/>
                      <a:pt x="7482" y="1756"/>
                    </a:cubicBezTo>
                    <a:cubicBezTo>
                      <a:pt x="7812" y="1200"/>
                      <a:pt x="8146" y="864"/>
                      <a:pt x="8477" y="523"/>
                    </a:cubicBezTo>
                    <a:cubicBezTo>
                      <a:pt x="8811" y="180"/>
                      <a:pt x="9145" y="-169"/>
                      <a:pt x="9480" y="91"/>
                    </a:cubicBezTo>
                    <a:cubicBezTo>
                      <a:pt x="9695" y="257"/>
                      <a:pt x="9908" y="675"/>
                      <a:pt x="10123" y="672"/>
                    </a:cubicBezTo>
                    <a:cubicBezTo>
                      <a:pt x="10338" y="668"/>
                      <a:pt x="10552" y="246"/>
                      <a:pt x="10766" y="434"/>
                    </a:cubicBezTo>
                    <a:cubicBezTo>
                      <a:pt x="11162" y="781"/>
                      <a:pt x="11507" y="3103"/>
                      <a:pt x="11869" y="4789"/>
                    </a:cubicBezTo>
                    <a:cubicBezTo>
                      <a:pt x="12658" y="8466"/>
                      <a:pt x="13527" y="9114"/>
                      <a:pt x="14368" y="10623"/>
                    </a:cubicBezTo>
                    <a:cubicBezTo>
                      <a:pt x="15068" y="11880"/>
                      <a:pt x="15759" y="13754"/>
                      <a:pt x="16467" y="14688"/>
                    </a:cubicBezTo>
                    <a:cubicBezTo>
                      <a:pt x="16965" y="15345"/>
                      <a:pt x="17467" y="15531"/>
                      <a:pt x="17968" y="15642"/>
                    </a:cubicBezTo>
                    <a:cubicBezTo>
                      <a:pt x="18596" y="15780"/>
                      <a:pt x="19222" y="15816"/>
                      <a:pt x="19851" y="16474"/>
                    </a:cubicBezTo>
                    <a:cubicBezTo>
                      <a:pt x="20431" y="17082"/>
                      <a:pt x="21014" y="18195"/>
                      <a:pt x="21600" y="19713"/>
                    </a:cubicBezTo>
                    <a:cubicBezTo>
                      <a:pt x="20417" y="20210"/>
                      <a:pt x="19235" y="20300"/>
                      <a:pt x="18055" y="19988"/>
                    </a:cubicBezTo>
                    <a:cubicBezTo>
                      <a:pt x="17138" y="19746"/>
                      <a:pt x="16223" y="19261"/>
                      <a:pt x="15306" y="19153"/>
                    </a:cubicBezTo>
                    <a:cubicBezTo>
                      <a:pt x="14396" y="19047"/>
                      <a:pt x="13488" y="19263"/>
                      <a:pt x="12580" y="19656"/>
                    </a:cubicBezTo>
                    <a:cubicBezTo>
                      <a:pt x="11704" y="20036"/>
                      <a:pt x="10829" y="20585"/>
                      <a:pt x="9951" y="20724"/>
                    </a:cubicBezTo>
                    <a:cubicBezTo>
                      <a:pt x="8088" y="21020"/>
                      <a:pt x="6273" y="20946"/>
                      <a:pt x="4413" y="21293"/>
                    </a:cubicBezTo>
                    <a:cubicBezTo>
                      <a:pt x="3670" y="21431"/>
                      <a:pt x="2927" y="20959"/>
                      <a:pt x="2186" y="20567"/>
                    </a:cubicBezTo>
                    <a:cubicBezTo>
                      <a:pt x="1456" y="20181"/>
                      <a:pt x="726" y="19876"/>
                      <a:pt x="0" y="19965"/>
                    </a:cubicBezTo>
                    <a:cubicBezTo>
                      <a:pt x="459" y="17989"/>
                      <a:pt x="937" y="16534"/>
                      <a:pt x="1427" y="15750"/>
                    </a:cubicBezTo>
                    <a:close/>
                  </a:path>
                </a:pathLst>
              </a:custGeom>
              <a:solidFill>
                <a:srgbClr val="876157"/>
              </a:solidFill>
              <a:ln w="12700" cap="flat">
                <a:noFill/>
                <a:miter lim="400000"/>
              </a:ln>
              <a:effectLst/>
            </p:spPr>
            <p:txBody>
              <a:bodyPr wrap="square" lIns="304800" tIns="304800" rIns="304800" bIns="304800" numCol="1" anchor="ctr">
                <a:noAutofit/>
              </a:bodyPr>
              <a:lstStyle/>
              <a:p>
                <a:pPr algn="ctr" defTabSz="2336800">
                  <a:lnSpc>
                    <a:spcPct val="100000"/>
                  </a:lnSpc>
                  <a:spcBef>
                    <a:spcPts val="0"/>
                  </a:spcBef>
                  <a:defRPr sz="17000">
                    <a:solidFill>
                      <a:srgbClr val="FFFFFF"/>
                    </a:solidFill>
                    <a:latin typeface="Helvetica Neue Medium"/>
                    <a:ea typeface="Helvetica Neue Medium"/>
                    <a:cs typeface="Helvetica Neue Medium"/>
                    <a:sym typeface="Helvetica Neue Medium"/>
                  </a:defRPr>
                </a:pPr>
                <a:endParaRPr sz="8500"/>
              </a:p>
            </p:txBody>
          </p:sp>
          <p:sp>
            <p:nvSpPr>
              <p:cNvPr id="176" name="Shape"/>
              <p:cNvSpPr/>
              <p:nvPr/>
            </p:nvSpPr>
            <p:spPr>
              <a:xfrm>
                <a:off x="1445356" y="469217"/>
                <a:ext cx="2760786" cy="995278"/>
              </a:xfrm>
              <a:custGeom>
                <a:avLst/>
                <a:gdLst/>
                <a:ahLst/>
                <a:cxnLst>
                  <a:cxn ang="0">
                    <a:pos x="wd2" y="hd2"/>
                  </a:cxn>
                  <a:cxn ang="5400000">
                    <a:pos x="wd2" y="hd2"/>
                  </a:cxn>
                  <a:cxn ang="10800000">
                    <a:pos x="wd2" y="hd2"/>
                  </a:cxn>
                  <a:cxn ang="16200000">
                    <a:pos x="wd2" y="hd2"/>
                  </a:cxn>
                </a:cxnLst>
                <a:rect l="0" t="0" r="r" b="b"/>
                <a:pathLst>
                  <a:path w="21600" h="21545" extrusionOk="0">
                    <a:moveTo>
                      <a:pt x="16242" y="20927"/>
                    </a:moveTo>
                    <a:cubicBezTo>
                      <a:pt x="16333" y="17281"/>
                      <a:pt x="16676" y="13759"/>
                      <a:pt x="17242" y="10645"/>
                    </a:cubicBezTo>
                    <a:cubicBezTo>
                      <a:pt x="18220" y="5276"/>
                      <a:pt x="19788" y="1446"/>
                      <a:pt x="21600" y="0"/>
                    </a:cubicBezTo>
                    <a:cubicBezTo>
                      <a:pt x="17836" y="3659"/>
                      <a:pt x="14067" y="7276"/>
                      <a:pt x="10296" y="10849"/>
                    </a:cubicBezTo>
                    <a:cubicBezTo>
                      <a:pt x="6867" y="14098"/>
                      <a:pt x="3435" y="17311"/>
                      <a:pt x="0" y="20489"/>
                    </a:cubicBezTo>
                    <a:cubicBezTo>
                      <a:pt x="2727" y="21116"/>
                      <a:pt x="5459" y="21464"/>
                      <a:pt x="8193" y="21533"/>
                    </a:cubicBezTo>
                    <a:cubicBezTo>
                      <a:pt x="10877" y="21600"/>
                      <a:pt x="13561" y="21398"/>
                      <a:pt x="16242" y="20927"/>
                    </a:cubicBezTo>
                    <a:close/>
                  </a:path>
                </a:pathLst>
              </a:custGeom>
              <a:solidFill>
                <a:srgbClr val="A1796E"/>
              </a:solidFill>
              <a:ln w="12700" cap="flat">
                <a:noFill/>
                <a:miter lim="400000"/>
              </a:ln>
              <a:effectLst/>
            </p:spPr>
            <p:txBody>
              <a:bodyPr wrap="square" lIns="304800" tIns="304800" rIns="304800" bIns="304800" numCol="1" anchor="ctr">
                <a:noAutofit/>
              </a:bodyPr>
              <a:lstStyle/>
              <a:p>
                <a:pPr algn="ctr" defTabSz="2336800">
                  <a:lnSpc>
                    <a:spcPct val="100000"/>
                  </a:lnSpc>
                  <a:spcBef>
                    <a:spcPts val="0"/>
                  </a:spcBef>
                  <a:defRPr sz="17000">
                    <a:solidFill>
                      <a:srgbClr val="FFFFFF"/>
                    </a:solidFill>
                    <a:latin typeface="Helvetica Neue Medium"/>
                    <a:ea typeface="Helvetica Neue Medium"/>
                    <a:cs typeface="Helvetica Neue Medium"/>
                    <a:sym typeface="Helvetica Neue Medium"/>
                  </a:defRPr>
                </a:pPr>
                <a:endParaRPr sz="8500"/>
              </a:p>
            </p:txBody>
          </p:sp>
          <p:sp>
            <p:nvSpPr>
              <p:cNvPr id="177" name="Shape"/>
              <p:cNvSpPr/>
              <p:nvPr/>
            </p:nvSpPr>
            <p:spPr>
              <a:xfrm>
                <a:off x="5071454" y="209443"/>
                <a:ext cx="7578484" cy="11595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593" y="2606"/>
                      <a:pt x="5184" y="5313"/>
                      <a:pt x="7772" y="8121"/>
                    </a:cubicBezTo>
                    <a:cubicBezTo>
                      <a:pt x="9136" y="9601"/>
                      <a:pt x="10500" y="11108"/>
                      <a:pt x="11855" y="13055"/>
                    </a:cubicBezTo>
                    <a:cubicBezTo>
                      <a:pt x="12696" y="14264"/>
                      <a:pt x="13537" y="15644"/>
                      <a:pt x="14391" y="15975"/>
                    </a:cubicBezTo>
                    <a:cubicBezTo>
                      <a:pt x="15348" y="16346"/>
                      <a:pt x="16305" y="15393"/>
                      <a:pt x="17263" y="15330"/>
                    </a:cubicBezTo>
                    <a:cubicBezTo>
                      <a:pt x="18717" y="15234"/>
                      <a:pt x="20176" y="17194"/>
                      <a:pt x="21600" y="20946"/>
                    </a:cubicBezTo>
                    <a:cubicBezTo>
                      <a:pt x="18754" y="20488"/>
                      <a:pt x="15914" y="20323"/>
                      <a:pt x="13076" y="20457"/>
                    </a:cubicBezTo>
                    <a:cubicBezTo>
                      <a:pt x="10447" y="20581"/>
                      <a:pt x="7819" y="20963"/>
                      <a:pt x="5189" y="21600"/>
                    </a:cubicBezTo>
                    <a:cubicBezTo>
                      <a:pt x="5754" y="21437"/>
                      <a:pt x="6269" y="20090"/>
                      <a:pt x="6813" y="18449"/>
                    </a:cubicBezTo>
                    <a:cubicBezTo>
                      <a:pt x="7132" y="17486"/>
                      <a:pt x="7465" y="15985"/>
                      <a:pt x="7359" y="13466"/>
                    </a:cubicBezTo>
                    <a:cubicBezTo>
                      <a:pt x="7296" y="11988"/>
                      <a:pt x="7093" y="11421"/>
                      <a:pt x="6901" y="11010"/>
                    </a:cubicBezTo>
                    <a:cubicBezTo>
                      <a:pt x="4634" y="6161"/>
                      <a:pt x="2326" y="2476"/>
                      <a:pt x="0" y="0"/>
                    </a:cubicBezTo>
                    <a:close/>
                  </a:path>
                </a:pathLst>
              </a:custGeom>
              <a:solidFill>
                <a:srgbClr val="A1796E"/>
              </a:solidFill>
              <a:ln w="12700" cap="flat">
                <a:noFill/>
                <a:miter lim="400000"/>
              </a:ln>
              <a:effectLst/>
            </p:spPr>
            <p:txBody>
              <a:bodyPr wrap="square" lIns="304800" tIns="304800" rIns="304800" bIns="304800" numCol="1" anchor="ctr">
                <a:noAutofit/>
              </a:bodyPr>
              <a:lstStyle/>
              <a:p>
                <a:pPr algn="ctr" defTabSz="2336800">
                  <a:lnSpc>
                    <a:spcPct val="100000"/>
                  </a:lnSpc>
                  <a:spcBef>
                    <a:spcPts val="0"/>
                  </a:spcBef>
                  <a:defRPr sz="17000">
                    <a:solidFill>
                      <a:srgbClr val="FFFFFF"/>
                    </a:solidFill>
                    <a:latin typeface="Helvetica Neue Medium"/>
                    <a:ea typeface="Helvetica Neue Medium"/>
                    <a:cs typeface="Helvetica Neue Medium"/>
                    <a:sym typeface="Helvetica Neue Medium"/>
                  </a:defRPr>
                </a:pPr>
                <a:endParaRPr sz="8500"/>
              </a:p>
            </p:txBody>
          </p:sp>
          <p:sp>
            <p:nvSpPr>
              <p:cNvPr id="178" name="Shape"/>
              <p:cNvSpPr/>
              <p:nvPr/>
            </p:nvSpPr>
            <p:spPr>
              <a:xfrm>
                <a:off x="4357157" y="651988"/>
                <a:ext cx="2872291" cy="757502"/>
              </a:xfrm>
              <a:custGeom>
                <a:avLst/>
                <a:gdLst/>
                <a:ahLst/>
                <a:cxnLst>
                  <a:cxn ang="0">
                    <a:pos x="wd2" y="hd2"/>
                  </a:cxn>
                  <a:cxn ang="5400000">
                    <a:pos x="wd2" y="hd2"/>
                  </a:cxn>
                  <a:cxn ang="10800000">
                    <a:pos x="wd2" y="hd2"/>
                  </a:cxn>
                  <a:cxn ang="16200000">
                    <a:pos x="wd2" y="hd2"/>
                  </a:cxn>
                </a:cxnLst>
                <a:rect l="0" t="0" r="r" b="b"/>
                <a:pathLst>
                  <a:path w="21572" h="21537" extrusionOk="0">
                    <a:moveTo>
                      <a:pt x="21569" y="9858"/>
                    </a:moveTo>
                    <a:cubicBezTo>
                      <a:pt x="21527" y="7184"/>
                      <a:pt x="20870" y="6191"/>
                      <a:pt x="20264" y="5611"/>
                    </a:cubicBezTo>
                    <a:cubicBezTo>
                      <a:pt x="19286" y="4675"/>
                      <a:pt x="18422" y="3153"/>
                      <a:pt x="17488" y="2178"/>
                    </a:cubicBezTo>
                    <a:cubicBezTo>
                      <a:pt x="16423" y="1067"/>
                      <a:pt x="15249" y="330"/>
                      <a:pt x="14058" y="148"/>
                    </a:cubicBezTo>
                    <a:cubicBezTo>
                      <a:pt x="12683" y="-63"/>
                      <a:pt x="11175" y="-36"/>
                      <a:pt x="9649" y="148"/>
                    </a:cubicBezTo>
                    <a:cubicBezTo>
                      <a:pt x="8089" y="335"/>
                      <a:pt x="6478" y="639"/>
                      <a:pt x="4994" y="3784"/>
                    </a:cubicBezTo>
                    <a:cubicBezTo>
                      <a:pt x="4163" y="5545"/>
                      <a:pt x="3415" y="8005"/>
                      <a:pt x="2694" y="10602"/>
                    </a:cubicBezTo>
                    <a:cubicBezTo>
                      <a:pt x="1756" y="13978"/>
                      <a:pt x="857" y="17625"/>
                      <a:pt x="0" y="21537"/>
                    </a:cubicBezTo>
                    <a:lnTo>
                      <a:pt x="9467" y="21535"/>
                    </a:lnTo>
                    <a:cubicBezTo>
                      <a:pt x="9717" y="20555"/>
                      <a:pt x="9986" y="19681"/>
                      <a:pt x="10272" y="18943"/>
                    </a:cubicBezTo>
                    <a:cubicBezTo>
                      <a:pt x="13002" y="11897"/>
                      <a:pt x="16245" y="17724"/>
                      <a:pt x="19305" y="16416"/>
                    </a:cubicBezTo>
                    <a:cubicBezTo>
                      <a:pt x="19927" y="16151"/>
                      <a:pt x="20499" y="15124"/>
                      <a:pt x="20939" y="14012"/>
                    </a:cubicBezTo>
                    <a:cubicBezTo>
                      <a:pt x="21315" y="13063"/>
                      <a:pt x="21600" y="11803"/>
                      <a:pt x="21569" y="9858"/>
                    </a:cubicBezTo>
                    <a:close/>
                  </a:path>
                </a:pathLst>
              </a:custGeom>
              <a:solidFill>
                <a:srgbClr val="A1796F"/>
              </a:solidFill>
              <a:ln w="12700" cap="flat">
                <a:noFill/>
                <a:miter lim="400000"/>
              </a:ln>
              <a:effectLst/>
            </p:spPr>
            <p:txBody>
              <a:bodyPr wrap="square" lIns="304800" tIns="304800" rIns="304800" bIns="304800" numCol="1" anchor="ctr">
                <a:noAutofit/>
              </a:bodyPr>
              <a:lstStyle/>
              <a:p>
                <a:pPr algn="ctr" defTabSz="2336800">
                  <a:lnSpc>
                    <a:spcPct val="100000"/>
                  </a:lnSpc>
                  <a:spcBef>
                    <a:spcPts val="0"/>
                  </a:spcBef>
                  <a:defRPr sz="17000">
                    <a:solidFill>
                      <a:srgbClr val="FFFFFF"/>
                    </a:solidFill>
                    <a:latin typeface="Helvetica Neue Medium"/>
                    <a:ea typeface="Helvetica Neue Medium"/>
                    <a:cs typeface="Helvetica Neue Medium"/>
                    <a:sym typeface="Helvetica Neue Medium"/>
                  </a:defRPr>
                </a:pPr>
                <a:endParaRPr sz="8500"/>
              </a:p>
            </p:txBody>
          </p:sp>
          <p:sp>
            <p:nvSpPr>
              <p:cNvPr id="179" name="Shape"/>
              <p:cNvSpPr/>
              <p:nvPr/>
            </p:nvSpPr>
            <p:spPr>
              <a:xfrm>
                <a:off x="4369694" y="746051"/>
                <a:ext cx="1262900" cy="682246"/>
              </a:xfrm>
              <a:custGeom>
                <a:avLst/>
                <a:gdLst/>
                <a:ahLst/>
                <a:cxnLst>
                  <a:cxn ang="0">
                    <a:pos x="wd2" y="hd2"/>
                  </a:cxn>
                  <a:cxn ang="5400000">
                    <a:pos x="wd2" y="hd2"/>
                  </a:cxn>
                  <a:cxn ang="10800000">
                    <a:pos x="wd2" y="hd2"/>
                  </a:cxn>
                  <a:cxn ang="16200000">
                    <a:pos x="wd2" y="hd2"/>
                  </a:cxn>
                </a:cxnLst>
                <a:rect l="0" t="0" r="r" b="b"/>
                <a:pathLst>
                  <a:path w="20931" h="21146" extrusionOk="0">
                    <a:moveTo>
                      <a:pt x="20697" y="20630"/>
                    </a:moveTo>
                    <a:cubicBezTo>
                      <a:pt x="21600" y="12689"/>
                      <a:pt x="19820" y="4530"/>
                      <a:pt x="16580" y="1329"/>
                    </a:cubicBezTo>
                    <a:cubicBezTo>
                      <a:pt x="14775" y="-454"/>
                      <a:pt x="12718" y="-373"/>
                      <a:pt x="10814" y="1154"/>
                    </a:cubicBezTo>
                    <a:cubicBezTo>
                      <a:pt x="8880" y="2704"/>
                      <a:pt x="7264" y="5604"/>
                      <a:pt x="5738" y="8586"/>
                    </a:cubicBezTo>
                    <a:cubicBezTo>
                      <a:pt x="3738" y="12492"/>
                      <a:pt x="1822" y="16680"/>
                      <a:pt x="0" y="21146"/>
                    </a:cubicBezTo>
                    <a:lnTo>
                      <a:pt x="20697" y="20630"/>
                    </a:lnTo>
                    <a:close/>
                  </a:path>
                </a:pathLst>
              </a:custGeom>
              <a:solidFill>
                <a:srgbClr val="A8867A"/>
              </a:solidFill>
              <a:ln w="12700" cap="flat">
                <a:noFill/>
                <a:miter lim="400000"/>
              </a:ln>
              <a:effectLst/>
            </p:spPr>
            <p:txBody>
              <a:bodyPr wrap="square" lIns="304800" tIns="304800" rIns="304800" bIns="304800" numCol="1" anchor="ctr">
                <a:noAutofit/>
              </a:bodyPr>
              <a:lstStyle/>
              <a:p>
                <a:pPr algn="ctr" defTabSz="2336800">
                  <a:lnSpc>
                    <a:spcPct val="100000"/>
                  </a:lnSpc>
                  <a:spcBef>
                    <a:spcPts val="0"/>
                  </a:spcBef>
                  <a:defRPr sz="17000">
                    <a:solidFill>
                      <a:srgbClr val="FFFFFF"/>
                    </a:solidFill>
                    <a:latin typeface="Helvetica Neue Medium"/>
                    <a:ea typeface="Helvetica Neue Medium"/>
                    <a:cs typeface="Helvetica Neue Medium"/>
                    <a:sym typeface="Helvetica Neue Medium"/>
                  </a:defRPr>
                </a:pPr>
                <a:endParaRPr sz="8500"/>
              </a:p>
            </p:txBody>
          </p:sp>
          <p:sp>
            <p:nvSpPr>
              <p:cNvPr id="180" name="Shape"/>
              <p:cNvSpPr/>
              <p:nvPr/>
            </p:nvSpPr>
            <p:spPr>
              <a:xfrm>
                <a:off x="3995021" y="55844"/>
                <a:ext cx="956677" cy="306509"/>
              </a:xfrm>
              <a:custGeom>
                <a:avLst/>
                <a:gdLst/>
                <a:ahLst/>
                <a:cxnLst>
                  <a:cxn ang="0">
                    <a:pos x="wd2" y="hd2"/>
                  </a:cxn>
                  <a:cxn ang="5400000">
                    <a:pos x="wd2" y="hd2"/>
                  </a:cxn>
                  <a:cxn ang="10800000">
                    <a:pos x="wd2" y="hd2"/>
                  </a:cxn>
                  <a:cxn ang="16200000">
                    <a:pos x="wd2" y="hd2"/>
                  </a:cxn>
                </a:cxnLst>
                <a:rect l="0" t="0" r="r" b="b"/>
                <a:pathLst>
                  <a:path w="21600" h="19504" extrusionOk="0">
                    <a:moveTo>
                      <a:pt x="0" y="16441"/>
                    </a:moveTo>
                    <a:cubicBezTo>
                      <a:pt x="3521" y="19676"/>
                      <a:pt x="7199" y="20357"/>
                      <a:pt x="10800" y="18442"/>
                    </a:cubicBezTo>
                    <a:cubicBezTo>
                      <a:pt x="14670" y="16385"/>
                      <a:pt x="18359" y="11383"/>
                      <a:pt x="21600" y="3798"/>
                    </a:cubicBezTo>
                    <a:cubicBezTo>
                      <a:pt x="17908" y="-852"/>
                      <a:pt x="13877" y="-1243"/>
                      <a:pt x="10115" y="2684"/>
                    </a:cubicBezTo>
                    <a:cubicBezTo>
                      <a:pt x="8450" y="4422"/>
                      <a:pt x="6875" y="6974"/>
                      <a:pt x="5286" y="9337"/>
                    </a:cubicBezTo>
                    <a:cubicBezTo>
                      <a:pt x="3552" y="11914"/>
                      <a:pt x="1789" y="14284"/>
                      <a:pt x="0" y="16441"/>
                    </a:cubicBezTo>
                    <a:close/>
                  </a:path>
                </a:pathLst>
              </a:custGeom>
              <a:solidFill>
                <a:srgbClr val="6B5455"/>
              </a:solidFill>
              <a:ln w="12700" cap="flat">
                <a:noFill/>
                <a:miter lim="400000"/>
              </a:ln>
              <a:effectLst/>
            </p:spPr>
            <p:txBody>
              <a:bodyPr wrap="square" lIns="304800" tIns="304800" rIns="304800" bIns="304800" numCol="1" anchor="ctr">
                <a:noAutofit/>
              </a:bodyPr>
              <a:lstStyle/>
              <a:p>
                <a:pPr algn="ctr" defTabSz="2336800">
                  <a:lnSpc>
                    <a:spcPct val="100000"/>
                  </a:lnSpc>
                  <a:spcBef>
                    <a:spcPts val="0"/>
                  </a:spcBef>
                  <a:defRPr sz="17000">
                    <a:solidFill>
                      <a:srgbClr val="FFFFFF"/>
                    </a:solidFill>
                    <a:latin typeface="Helvetica Neue Medium"/>
                    <a:ea typeface="Helvetica Neue Medium"/>
                    <a:cs typeface="Helvetica Neue Medium"/>
                    <a:sym typeface="Helvetica Neue Medium"/>
                  </a:defRPr>
                </a:pPr>
                <a:endParaRPr sz="8500"/>
              </a:p>
            </p:txBody>
          </p:sp>
          <p:sp>
            <p:nvSpPr>
              <p:cNvPr id="181" name="Shape"/>
              <p:cNvSpPr/>
              <p:nvPr/>
            </p:nvSpPr>
            <p:spPr>
              <a:xfrm>
                <a:off x="5521523" y="31474"/>
                <a:ext cx="1342237" cy="363372"/>
              </a:xfrm>
              <a:custGeom>
                <a:avLst/>
                <a:gdLst/>
                <a:ahLst/>
                <a:cxnLst>
                  <a:cxn ang="0">
                    <a:pos x="wd2" y="hd2"/>
                  </a:cxn>
                  <a:cxn ang="5400000">
                    <a:pos x="wd2" y="hd2"/>
                  </a:cxn>
                  <a:cxn ang="10800000">
                    <a:pos x="wd2" y="hd2"/>
                  </a:cxn>
                  <a:cxn ang="16200000">
                    <a:pos x="wd2" y="hd2"/>
                  </a:cxn>
                </a:cxnLst>
                <a:rect l="0" t="0" r="r" b="b"/>
                <a:pathLst>
                  <a:path w="21600" h="21224" extrusionOk="0">
                    <a:moveTo>
                      <a:pt x="0" y="5048"/>
                    </a:moveTo>
                    <a:cubicBezTo>
                      <a:pt x="2412" y="7901"/>
                      <a:pt x="4844" y="10427"/>
                      <a:pt x="7291" y="12622"/>
                    </a:cubicBezTo>
                    <a:cubicBezTo>
                      <a:pt x="9636" y="14726"/>
                      <a:pt x="11996" y="16524"/>
                      <a:pt x="14367" y="17963"/>
                    </a:cubicBezTo>
                    <a:cubicBezTo>
                      <a:pt x="16769" y="19421"/>
                      <a:pt x="19181" y="20508"/>
                      <a:pt x="21600" y="21224"/>
                    </a:cubicBezTo>
                    <a:cubicBezTo>
                      <a:pt x="20081" y="12691"/>
                      <a:pt x="18043" y="6276"/>
                      <a:pt x="15728" y="2738"/>
                    </a:cubicBezTo>
                    <a:cubicBezTo>
                      <a:pt x="14851" y="1399"/>
                      <a:pt x="13945" y="491"/>
                      <a:pt x="13024" y="32"/>
                    </a:cubicBezTo>
                    <a:cubicBezTo>
                      <a:pt x="13727" y="-376"/>
                      <a:pt x="14178" y="3257"/>
                      <a:pt x="13726" y="5684"/>
                    </a:cubicBezTo>
                    <a:cubicBezTo>
                      <a:pt x="13435" y="7246"/>
                      <a:pt x="12923" y="7033"/>
                      <a:pt x="12461" y="6734"/>
                    </a:cubicBezTo>
                    <a:cubicBezTo>
                      <a:pt x="10384" y="5390"/>
                      <a:pt x="8281" y="5658"/>
                      <a:pt x="6187" y="5683"/>
                    </a:cubicBezTo>
                    <a:cubicBezTo>
                      <a:pt x="4126" y="5708"/>
                      <a:pt x="2063" y="5496"/>
                      <a:pt x="0" y="5048"/>
                    </a:cubicBezTo>
                    <a:close/>
                  </a:path>
                </a:pathLst>
              </a:custGeom>
              <a:solidFill>
                <a:srgbClr val="6C5455"/>
              </a:solidFill>
              <a:ln w="12700" cap="flat">
                <a:noFill/>
                <a:miter lim="400000"/>
              </a:ln>
              <a:effectLst/>
            </p:spPr>
            <p:txBody>
              <a:bodyPr wrap="square" lIns="304800" tIns="304800" rIns="304800" bIns="304800" numCol="1" anchor="ctr">
                <a:noAutofit/>
              </a:bodyPr>
              <a:lstStyle/>
              <a:p>
                <a:pPr algn="ctr" defTabSz="2336800">
                  <a:lnSpc>
                    <a:spcPct val="100000"/>
                  </a:lnSpc>
                  <a:spcBef>
                    <a:spcPts val="0"/>
                  </a:spcBef>
                  <a:defRPr sz="17000">
                    <a:solidFill>
                      <a:srgbClr val="FFFFFF"/>
                    </a:solidFill>
                    <a:latin typeface="Helvetica Neue Medium"/>
                    <a:ea typeface="Helvetica Neue Medium"/>
                    <a:cs typeface="Helvetica Neue Medium"/>
                    <a:sym typeface="Helvetica Neue Medium"/>
                  </a:defRPr>
                </a:pPr>
                <a:endParaRPr sz="8500"/>
              </a:p>
            </p:txBody>
          </p:sp>
        </p:grpSp>
        <p:sp>
          <p:nvSpPr>
            <p:cNvPr id="183" name="Shape"/>
            <p:cNvSpPr/>
            <p:nvPr/>
          </p:nvSpPr>
          <p:spPr>
            <a:xfrm>
              <a:off x="7250376" y="928241"/>
              <a:ext cx="5403908" cy="817927"/>
            </a:xfrm>
            <a:custGeom>
              <a:avLst/>
              <a:gdLst/>
              <a:ahLst/>
              <a:cxnLst>
                <a:cxn ang="0">
                  <a:pos x="wd2" y="hd2"/>
                </a:cxn>
                <a:cxn ang="5400000">
                  <a:pos x="wd2" y="hd2"/>
                </a:cxn>
                <a:cxn ang="10800000">
                  <a:pos x="wd2" y="hd2"/>
                </a:cxn>
                <a:cxn ang="16200000">
                  <a:pos x="wd2" y="hd2"/>
                </a:cxn>
              </a:cxnLst>
              <a:rect l="0" t="0" r="r" b="b"/>
              <a:pathLst>
                <a:path w="21600" h="21503" extrusionOk="0">
                  <a:moveTo>
                    <a:pt x="523" y="0"/>
                  </a:moveTo>
                  <a:cubicBezTo>
                    <a:pt x="491" y="753"/>
                    <a:pt x="460" y="1509"/>
                    <a:pt x="430" y="2267"/>
                  </a:cubicBezTo>
                  <a:cubicBezTo>
                    <a:pt x="401" y="3025"/>
                    <a:pt x="373" y="3785"/>
                    <a:pt x="346" y="4547"/>
                  </a:cubicBezTo>
                  <a:cubicBezTo>
                    <a:pt x="560" y="4990"/>
                    <a:pt x="774" y="5420"/>
                    <a:pt x="987" y="5878"/>
                  </a:cubicBezTo>
                  <a:cubicBezTo>
                    <a:pt x="1256" y="6458"/>
                    <a:pt x="1541" y="7262"/>
                    <a:pt x="1628" y="9348"/>
                  </a:cubicBezTo>
                  <a:cubicBezTo>
                    <a:pt x="1777" y="12903"/>
                    <a:pt x="1310" y="15023"/>
                    <a:pt x="863" y="16383"/>
                  </a:cubicBezTo>
                  <a:cubicBezTo>
                    <a:pt x="578" y="17247"/>
                    <a:pt x="299" y="18012"/>
                    <a:pt x="20" y="18696"/>
                  </a:cubicBezTo>
                  <a:cubicBezTo>
                    <a:pt x="16" y="19000"/>
                    <a:pt x="13" y="19304"/>
                    <a:pt x="9" y="19609"/>
                  </a:cubicBezTo>
                  <a:cubicBezTo>
                    <a:pt x="6" y="19913"/>
                    <a:pt x="3" y="20217"/>
                    <a:pt x="0" y="20522"/>
                  </a:cubicBezTo>
                  <a:cubicBezTo>
                    <a:pt x="1611" y="19853"/>
                    <a:pt x="3224" y="19587"/>
                    <a:pt x="4837" y="19732"/>
                  </a:cubicBezTo>
                  <a:cubicBezTo>
                    <a:pt x="6440" y="19876"/>
                    <a:pt x="8042" y="20424"/>
                    <a:pt x="9643" y="20826"/>
                  </a:cubicBezTo>
                  <a:cubicBezTo>
                    <a:pt x="11641" y="21327"/>
                    <a:pt x="13641" y="21600"/>
                    <a:pt x="15642" y="21471"/>
                  </a:cubicBezTo>
                  <a:cubicBezTo>
                    <a:pt x="17629" y="21344"/>
                    <a:pt x="19615" y="20822"/>
                    <a:pt x="21600" y="19903"/>
                  </a:cubicBezTo>
                  <a:cubicBezTo>
                    <a:pt x="19603" y="14609"/>
                    <a:pt x="17556" y="11846"/>
                    <a:pt x="15518" y="11981"/>
                  </a:cubicBezTo>
                  <a:cubicBezTo>
                    <a:pt x="14173" y="12070"/>
                    <a:pt x="12832" y="13414"/>
                    <a:pt x="11490" y="12891"/>
                  </a:cubicBezTo>
                  <a:cubicBezTo>
                    <a:pt x="10292" y="12424"/>
                    <a:pt x="9114" y="10472"/>
                    <a:pt x="7934" y="8766"/>
                  </a:cubicBezTo>
                  <a:cubicBezTo>
                    <a:pt x="6033" y="6019"/>
                    <a:pt x="4120" y="3892"/>
                    <a:pt x="2208" y="1804"/>
                  </a:cubicBezTo>
                  <a:cubicBezTo>
                    <a:pt x="1646" y="1191"/>
                    <a:pt x="1085" y="606"/>
                    <a:pt x="523" y="0"/>
                  </a:cubicBezTo>
                  <a:close/>
                </a:path>
              </a:pathLst>
            </a:custGeom>
            <a:solidFill>
              <a:srgbClr val="A1796E"/>
            </a:solidFill>
            <a:ln w="12700" cap="flat">
              <a:noFill/>
              <a:miter lim="400000"/>
            </a:ln>
            <a:effectLst/>
          </p:spPr>
          <p:txBody>
            <a:bodyPr wrap="square" lIns="304800" tIns="304800" rIns="304800" bIns="304800" numCol="1" anchor="ctr">
              <a:noAutofit/>
            </a:bodyPr>
            <a:lstStyle/>
            <a:p>
              <a:pPr algn="ctr" defTabSz="2336800">
                <a:lnSpc>
                  <a:spcPct val="100000"/>
                </a:lnSpc>
                <a:spcBef>
                  <a:spcPts val="0"/>
                </a:spcBef>
                <a:defRPr sz="17000">
                  <a:solidFill>
                    <a:srgbClr val="FFFFFF"/>
                  </a:solidFill>
                  <a:latin typeface="Helvetica Neue Medium"/>
                  <a:ea typeface="Helvetica Neue Medium"/>
                  <a:cs typeface="Helvetica Neue Medium"/>
                  <a:sym typeface="Helvetica Neue Medium"/>
                </a:defRPr>
              </a:pPr>
              <a:endParaRPr sz="8500"/>
            </a:p>
          </p:txBody>
        </p:sp>
        <p:grpSp>
          <p:nvGrpSpPr>
            <p:cNvPr id="211" name="Group"/>
            <p:cNvGrpSpPr/>
            <p:nvPr/>
          </p:nvGrpSpPr>
          <p:grpSpPr>
            <a:xfrm>
              <a:off x="3900303" y="-1"/>
              <a:ext cx="3095548" cy="2347195"/>
              <a:chOff x="0" y="-114966"/>
              <a:chExt cx="3095547" cy="2347193"/>
            </a:xfrm>
          </p:grpSpPr>
          <p:sp>
            <p:nvSpPr>
              <p:cNvPr id="184" name="Shape"/>
              <p:cNvSpPr/>
              <p:nvPr/>
            </p:nvSpPr>
            <p:spPr>
              <a:xfrm rot="10800000" flipH="1">
                <a:off x="963429" y="1663753"/>
                <a:ext cx="942785" cy="157890"/>
              </a:xfrm>
              <a:custGeom>
                <a:avLst/>
                <a:gdLst/>
                <a:ahLst/>
                <a:cxnLst>
                  <a:cxn ang="0">
                    <a:pos x="wd2" y="hd2"/>
                  </a:cxn>
                  <a:cxn ang="5400000">
                    <a:pos x="wd2" y="hd2"/>
                  </a:cxn>
                  <a:cxn ang="10800000">
                    <a:pos x="wd2" y="hd2"/>
                  </a:cxn>
                  <a:cxn ang="16200000">
                    <a:pos x="wd2" y="hd2"/>
                  </a:cxn>
                </a:cxnLst>
                <a:rect l="0" t="0" r="r" b="b"/>
                <a:pathLst>
                  <a:path w="21229" h="21513" extrusionOk="0">
                    <a:moveTo>
                      <a:pt x="11161" y="1"/>
                    </a:moveTo>
                    <a:cubicBezTo>
                      <a:pt x="10595" y="-9"/>
                      <a:pt x="10069" y="85"/>
                      <a:pt x="9588" y="261"/>
                    </a:cubicBezTo>
                    <a:lnTo>
                      <a:pt x="9581" y="249"/>
                    </a:lnTo>
                    <a:lnTo>
                      <a:pt x="7900" y="962"/>
                    </a:lnTo>
                    <a:lnTo>
                      <a:pt x="7905" y="974"/>
                    </a:lnTo>
                    <a:cubicBezTo>
                      <a:pt x="6632" y="1624"/>
                      <a:pt x="5777" y="2980"/>
                      <a:pt x="5619" y="4929"/>
                    </a:cubicBezTo>
                    <a:cubicBezTo>
                      <a:pt x="5590" y="5286"/>
                      <a:pt x="5596" y="5653"/>
                      <a:pt x="5615" y="6025"/>
                    </a:cubicBezTo>
                    <a:cubicBezTo>
                      <a:pt x="4669" y="6225"/>
                      <a:pt x="3768" y="6702"/>
                      <a:pt x="3034" y="7461"/>
                    </a:cubicBezTo>
                    <a:cubicBezTo>
                      <a:pt x="1346" y="9208"/>
                      <a:pt x="1094" y="11872"/>
                      <a:pt x="2267" y="13900"/>
                    </a:cubicBezTo>
                    <a:lnTo>
                      <a:pt x="2482" y="17313"/>
                    </a:lnTo>
                    <a:lnTo>
                      <a:pt x="2482" y="18189"/>
                    </a:lnTo>
                    <a:cubicBezTo>
                      <a:pt x="1865" y="18304"/>
                      <a:pt x="1611" y="18430"/>
                      <a:pt x="1770" y="18555"/>
                    </a:cubicBezTo>
                    <a:lnTo>
                      <a:pt x="1716" y="18555"/>
                    </a:lnTo>
                    <a:lnTo>
                      <a:pt x="1716" y="18625"/>
                    </a:lnTo>
                    <a:cubicBezTo>
                      <a:pt x="519" y="18777"/>
                      <a:pt x="-62" y="18957"/>
                      <a:pt x="16" y="19138"/>
                    </a:cubicBezTo>
                    <a:cubicBezTo>
                      <a:pt x="13" y="19131"/>
                      <a:pt x="3" y="19123"/>
                      <a:pt x="2" y="19116"/>
                    </a:cubicBezTo>
                    <a:lnTo>
                      <a:pt x="0" y="19116"/>
                    </a:lnTo>
                    <a:lnTo>
                      <a:pt x="0" y="20709"/>
                    </a:lnTo>
                    <a:lnTo>
                      <a:pt x="0" y="20723"/>
                    </a:lnTo>
                    <a:lnTo>
                      <a:pt x="2" y="20723"/>
                    </a:lnTo>
                    <a:cubicBezTo>
                      <a:pt x="36" y="20924"/>
                      <a:pt x="858" y="21124"/>
                      <a:pt x="2468" y="21277"/>
                    </a:cubicBezTo>
                    <a:cubicBezTo>
                      <a:pt x="5758" y="21591"/>
                      <a:pt x="11091" y="21591"/>
                      <a:pt x="14381" y="21277"/>
                    </a:cubicBezTo>
                    <a:cubicBezTo>
                      <a:pt x="15991" y="21124"/>
                      <a:pt x="16812" y="20924"/>
                      <a:pt x="16846" y="20723"/>
                    </a:cubicBezTo>
                    <a:lnTo>
                      <a:pt x="16849" y="20723"/>
                    </a:lnTo>
                    <a:lnTo>
                      <a:pt x="16849" y="20709"/>
                    </a:lnTo>
                    <a:lnTo>
                      <a:pt x="16849" y="19116"/>
                    </a:lnTo>
                    <a:lnTo>
                      <a:pt x="16846" y="19116"/>
                    </a:lnTo>
                    <a:cubicBezTo>
                      <a:pt x="16845" y="19124"/>
                      <a:pt x="16834" y="19132"/>
                      <a:pt x="16830" y="19140"/>
                    </a:cubicBezTo>
                    <a:cubicBezTo>
                      <a:pt x="16914" y="18959"/>
                      <a:pt x="16333" y="18777"/>
                      <a:pt x="15132" y="18625"/>
                    </a:cubicBezTo>
                    <a:lnTo>
                      <a:pt x="15132" y="18555"/>
                    </a:lnTo>
                    <a:lnTo>
                      <a:pt x="15076" y="18555"/>
                    </a:lnTo>
                    <a:cubicBezTo>
                      <a:pt x="15174" y="18479"/>
                      <a:pt x="15111" y="18402"/>
                      <a:pt x="14922" y="18327"/>
                    </a:cubicBezTo>
                    <a:lnTo>
                      <a:pt x="14922" y="17649"/>
                    </a:lnTo>
                    <a:cubicBezTo>
                      <a:pt x="15738" y="17774"/>
                      <a:pt x="16495" y="17718"/>
                      <a:pt x="17162" y="17488"/>
                    </a:cubicBezTo>
                    <a:lnTo>
                      <a:pt x="17169" y="17500"/>
                    </a:lnTo>
                    <a:lnTo>
                      <a:pt x="18851" y="16787"/>
                    </a:lnTo>
                    <a:lnTo>
                      <a:pt x="18843" y="16775"/>
                    </a:lnTo>
                    <a:cubicBezTo>
                      <a:pt x="20155" y="16140"/>
                      <a:pt x="21043" y="14775"/>
                      <a:pt x="21204" y="12790"/>
                    </a:cubicBezTo>
                    <a:cubicBezTo>
                      <a:pt x="21538" y="8651"/>
                      <a:pt x="18602" y="3416"/>
                      <a:pt x="14648" y="1097"/>
                    </a:cubicBezTo>
                    <a:cubicBezTo>
                      <a:pt x="13412" y="372"/>
                      <a:pt x="12223" y="19"/>
                      <a:pt x="11161" y="1"/>
                    </a:cubicBezTo>
                    <a:close/>
                    <a:moveTo>
                      <a:pt x="47" y="19187"/>
                    </a:moveTo>
                    <a:cubicBezTo>
                      <a:pt x="61" y="19200"/>
                      <a:pt x="86" y="19214"/>
                      <a:pt x="108" y="19228"/>
                    </a:cubicBezTo>
                    <a:cubicBezTo>
                      <a:pt x="86" y="19214"/>
                      <a:pt x="61" y="19200"/>
                      <a:pt x="47" y="19187"/>
                    </a:cubicBezTo>
                    <a:close/>
                    <a:moveTo>
                      <a:pt x="16799" y="19187"/>
                    </a:moveTo>
                    <a:cubicBezTo>
                      <a:pt x="16789" y="19197"/>
                      <a:pt x="16769" y="19206"/>
                      <a:pt x="16755" y="19216"/>
                    </a:cubicBezTo>
                    <a:cubicBezTo>
                      <a:pt x="16769" y="19206"/>
                      <a:pt x="16789" y="19197"/>
                      <a:pt x="16799" y="19187"/>
                    </a:cubicBezTo>
                    <a:close/>
                    <a:moveTo>
                      <a:pt x="162" y="19260"/>
                    </a:moveTo>
                    <a:cubicBezTo>
                      <a:pt x="211" y="19285"/>
                      <a:pt x="308" y="19308"/>
                      <a:pt x="382" y="19332"/>
                    </a:cubicBezTo>
                    <a:cubicBezTo>
                      <a:pt x="308" y="19308"/>
                      <a:pt x="212" y="19285"/>
                      <a:pt x="162" y="19260"/>
                    </a:cubicBezTo>
                    <a:close/>
                    <a:moveTo>
                      <a:pt x="16682" y="19262"/>
                    </a:moveTo>
                    <a:cubicBezTo>
                      <a:pt x="16634" y="19286"/>
                      <a:pt x="16540" y="19307"/>
                      <a:pt x="16469" y="19330"/>
                    </a:cubicBezTo>
                    <a:cubicBezTo>
                      <a:pt x="16539" y="19307"/>
                      <a:pt x="16634" y="19286"/>
                      <a:pt x="16682" y="19262"/>
                    </a:cubicBezTo>
                    <a:close/>
                  </a:path>
                </a:pathLst>
              </a:custGeom>
              <a:solidFill>
                <a:srgbClr val="877C74"/>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85" name="Shape"/>
              <p:cNvSpPr/>
              <p:nvPr/>
            </p:nvSpPr>
            <p:spPr>
              <a:xfrm>
                <a:off x="1164794" y="1063834"/>
                <a:ext cx="584879" cy="49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8905" y="21600"/>
                    </a:lnTo>
                    <a:lnTo>
                      <a:pt x="18905" y="18430"/>
                    </a:lnTo>
                    <a:lnTo>
                      <a:pt x="21535" y="17953"/>
                    </a:lnTo>
                    <a:lnTo>
                      <a:pt x="21600" y="14737"/>
                    </a:lnTo>
                    <a:lnTo>
                      <a:pt x="18905" y="15272"/>
                    </a:lnTo>
                    <a:lnTo>
                      <a:pt x="18905" y="0"/>
                    </a:lnTo>
                    <a:lnTo>
                      <a:pt x="0" y="0"/>
                    </a:lnTo>
                    <a:close/>
                  </a:path>
                </a:pathLst>
              </a:custGeom>
              <a:solidFill>
                <a:srgbClr val="2D2D2D"/>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86" name="Shape"/>
              <p:cNvSpPr/>
              <p:nvPr/>
            </p:nvSpPr>
            <p:spPr>
              <a:xfrm>
                <a:off x="963704" y="1573587"/>
                <a:ext cx="895770" cy="146518"/>
              </a:xfrm>
              <a:custGeom>
                <a:avLst/>
                <a:gdLst/>
                <a:ahLst/>
                <a:cxnLst>
                  <a:cxn ang="0">
                    <a:pos x="wd2" y="hd2"/>
                  </a:cxn>
                  <a:cxn ang="5400000">
                    <a:pos x="wd2" y="hd2"/>
                  </a:cxn>
                  <a:cxn ang="10800000">
                    <a:pos x="wd2" y="hd2"/>
                  </a:cxn>
                  <a:cxn ang="16200000">
                    <a:pos x="wd2" y="hd2"/>
                  </a:cxn>
                </a:cxnLst>
                <a:rect l="0" t="0" r="r" b="b"/>
                <a:pathLst>
                  <a:path w="21600" h="20916" extrusionOk="0">
                    <a:moveTo>
                      <a:pt x="0" y="0"/>
                    </a:moveTo>
                    <a:lnTo>
                      <a:pt x="0" y="13907"/>
                    </a:lnTo>
                    <a:lnTo>
                      <a:pt x="0" y="14021"/>
                    </a:lnTo>
                    <a:lnTo>
                      <a:pt x="4" y="14021"/>
                    </a:lnTo>
                    <a:cubicBezTo>
                      <a:pt x="47" y="15776"/>
                      <a:pt x="1099" y="17523"/>
                      <a:pt x="3163" y="18863"/>
                    </a:cubicBezTo>
                    <a:cubicBezTo>
                      <a:pt x="7381" y="21600"/>
                      <a:pt x="14219" y="21600"/>
                      <a:pt x="18437" y="18863"/>
                    </a:cubicBezTo>
                    <a:cubicBezTo>
                      <a:pt x="20501" y="17523"/>
                      <a:pt x="21553" y="15776"/>
                      <a:pt x="21596" y="14021"/>
                    </a:cubicBezTo>
                    <a:lnTo>
                      <a:pt x="21600" y="14021"/>
                    </a:lnTo>
                    <a:lnTo>
                      <a:pt x="21600" y="13907"/>
                    </a:lnTo>
                    <a:lnTo>
                      <a:pt x="21600" y="0"/>
                    </a:lnTo>
                    <a:lnTo>
                      <a:pt x="21596" y="0"/>
                    </a:lnTo>
                    <a:cubicBezTo>
                      <a:pt x="21561" y="1763"/>
                      <a:pt x="20510" y="3520"/>
                      <a:pt x="18437" y="4865"/>
                    </a:cubicBezTo>
                    <a:cubicBezTo>
                      <a:pt x="14219" y="7602"/>
                      <a:pt x="7381" y="7602"/>
                      <a:pt x="3163" y="4865"/>
                    </a:cubicBezTo>
                    <a:cubicBezTo>
                      <a:pt x="1090" y="3520"/>
                      <a:pt x="39" y="1763"/>
                      <a:pt x="4" y="0"/>
                    </a:cubicBezTo>
                    <a:lnTo>
                      <a:pt x="0" y="0"/>
                    </a:lnTo>
                    <a:close/>
                  </a:path>
                </a:pathLst>
              </a:custGeom>
              <a:solidFill>
                <a:srgbClr val="8C8C8C"/>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87" name="Oval"/>
              <p:cNvSpPr/>
              <p:nvPr/>
            </p:nvSpPr>
            <p:spPr>
              <a:xfrm>
                <a:off x="963691" y="1523839"/>
                <a:ext cx="895775" cy="98205"/>
              </a:xfrm>
              <a:prstGeom prst="ellipse">
                <a:avLst/>
              </a:prstGeom>
              <a:solidFill>
                <a:srgbClr val="DBDBDB"/>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88" name="Shape"/>
              <p:cNvSpPr/>
              <p:nvPr/>
            </p:nvSpPr>
            <p:spPr>
              <a:xfrm>
                <a:off x="1054953" y="1532899"/>
                <a:ext cx="713272" cy="78178"/>
              </a:xfrm>
              <a:custGeom>
                <a:avLst/>
                <a:gdLst/>
                <a:ahLst/>
                <a:cxnLst>
                  <a:cxn ang="0">
                    <a:pos x="wd2" y="hd2"/>
                  </a:cxn>
                  <a:cxn ang="5400000">
                    <a:pos x="wd2" y="hd2"/>
                  </a:cxn>
                  <a:cxn ang="10800000">
                    <a:pos x="wd2" y="hd2"/>
                  </a:cxn>
                  <a:cxn ang="16200000">
                    <a:pos x="wd2" y="hd2"/>
                  </a:cxn>
                </a:cxnLst>
                <a:rect l="0" t="0" r="r" b="b"/>
                <a:pathLst>
                  <a:path w="21600" h="20594" extrusionOk="0">
                    <a:moveTo>
                      <a:pt x="10800" y="0"/>
                    </a:moveTo>
                    <a:cubicBezTo>
                      <a:pt x="8716" y="0"/>
                      <a:pt x="6634" y="566"/>
                      <a:pt x="4831" y="1710"/>
                    </a:cubicBezTo>
                    <a:lnTo>
                      <a:pt x="0" y="1710"/>
                    </a:lnTo>
                    <a:lnTo>
                      <a:pt x="0" y="10299"/>
                    </a:lnTo>
                    <a:lnTo>
                      <a:pt x="0" y="11285"/>
                    </a:lnTo>
                    <a:lnTo>
                      <a:pt x="49" y="11285"/>
                    </a:lnTo>
                    <a:cubicBezTo>
                      <a:pt x="280" y="13583"/>
                      <a:pt x="1318" y="15818"/>
                      <a:pt x="3164" y="17578"/>
                    </a:cubicBezTo>
                    <a:cubicBezTo>
                      <a:pt x="7381" y="21600"/>
                      <a:pt x="14219" y="21600"/>
                      <a:pt x="18436" y="17578"/>
                    </a:cubicBezTo>
                    <a:cubicBezTo>
                      <a:pt x="20282" y="15818"/>
                      <a:pt x="21320" y="13583"/>
                      <a:pt x="21551" y="11285"/>
                    </a:cubicBezTo>
                    <a:lnTo>
                      <a:pt x="21600" y="11285"/>
                    </a:lnTo>
                    <a:lnTo>
                      <a:pt x="21600" y="10299"/>
                    </a:lnTo>
                    <a:lnTo>
                      <a:pt x="21600" y="1710"/>
                    </a:lnTo>
                    <a:lnTo>
                      <a:pt x="16769" y="1710"/>
                    </a:lnTo>
                    <a:cubicBezTo>
                      <a:pt x="14966" y="566"/>
                      <a:pt x="12884" y="0"/>
                      <a:pt x="10800" y="0"/>
                    </a:cubicBezTo>
                    <a:close/>
                  </a:path>
                </a:pathLst>
              </a:custGeom>
              <a:solidFill>
                <a:srgbClr val="8C8C8C"/>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89" name="Oval"/>
              <p:cNvSpPr/>
              <p:nvPr/>
            </p:nvSpPr>
            <p:spPr>
              <a:xfrm>
                <a:off x="1054942" y="1495595"/>
                <a:ext cx="713294" cy="78200"/>
              </a:xfrm>
              <a:prstGeom prst="ellipse">
                <a:avLst/>
              </a:prstGeom>
              <a:solidFill>
                <a:srgbClr val="DBDBDB"/>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90" name="Oval"/>
              <p:cNvSpPr/>
              <p:nvPr/>
            </p:nvSpPr>
            <p:spPr>
              <a:xfrm>
                <a:off x="1252001" y="739962"/>
                <a:ext cx="542751" cy="645277"/>
              </a:xfrm>
              <a:prstGeom prst="ellipse">
                <a:avLst/>
              </a:prstGeom>
              <a:solidFill>
                <a:srgbClr val="141414"/>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nvGrpSpPr>
              <p:cNvPr id="206" name="Group"/>
              <p:cNvGrpSpPr/>
              <p:nvPr/>
            </p:nvGrpSpPr>
            <p:grpSpPr>
              <a:xfrm rot="20820000">
                <a:off x="163582" y="173728"/>
                <a:ext cx="2768383" cy="1769804"/>
                <a:chOff x="-869980" y="-69957"/>
                <a:chExt cx="2768381" cy="1769803"/>
              </a:xfrm>
            </p:grpSpPr>
            <p:sp>
              <p:nvSpPr>
                <p:cNvPr id="191" name="Rectangle"/>
                <p:cNvSpPr/>
                <p:nvPr/>
              </p:nvSpPr>
              <p:spPr>
                <a:xfrm rot="21600000">
                  <a:off x="-869981" y="-69958"/>
                  <a:ext cx="2768383" cy="1769804"/>
                </a:xfrm>
                <a:prstGeom prst="rect">
                  <a:avLst/>
                </a:prstGeom>
                <a:solidFill>
                  <a:srgbClr val="000000">
                    <a:alpha val="0"/>
                  </a:srgbClr>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92" name="Oval"/>
                <p:cNvSpPr/>
                <p:nvPr/>
              </p:nvSpPr>
              <p:spPr>
                <a:xfrm rot="21600000">
                  <a:off x="-1" y="484046"/>
                  <a:ext cx="542752" cy="645277"/>
                </a:xfrm>
                <a:prstGeom prst="ellipse">
                  <a:avLst/>
                </a:prstGeom>
                <a:solidFill>
                  <a:srgbClr val="8C8C8C"/>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93" name="Oval"/>
                <p:cNvSpPr/>
                <p:nvPr/>
              </p:nvSpPr>
              <p:spPr>
                <a:xfrm rot="21600000">
                  <a:off x="26450" y="515493"/>
                  <a:ext cx="489850" cy="582383"/>
                </a:xfrm>
                <a:prstGeom prst="ellipse">
                  <a:avLst/>
                </a:prstGeom>
                <a:solidFill>
                  <a:srgbClr val="DBDBDB"/>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94" name="Oval"/>
                <p:cNvSpPr/>
                <p:nvPr/>
              </p:nvSpPr>
              <p:spPr>
                <a:xfrm rot="3840000">
                  <a:off x="95505" y="548614"/>
                  <a:ext cx="706907" cy="408476"/>
                </a:xfrm>
                <a:prstGeom prst="ellipse">
                  <a:avLst/>
                </a:prstGeom>
                <a:solidFill>
                  <a:srgbClr val="2D2D2D"/>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95" name="Shape"/>
                <p:cNvSpPr/>
                <p:nvPr/>
              </p:nvSpPr>
              <p:spPr>
                <a:xfrm rot="3840000">
                  <a:off x="-72381" y="528103"/>
                  <a:ext cx="1124291" cy="409693"/>
                </a:xfrm>
                <a:custGeom>
                  <a:avLst/>
                  <a:gdLst/>
                  <a:ahLst/>
                  <a:cxnLst>
                    <a:cxn ang="0">
                      <a:pos x="wd2" y="hd2"/>
                    </a:cxn>
                    <a:cxn ang="5400000">
                      <a:pos x="wd2" y="hd2"/>
                    </a:cxn>
                    <a:cxn ang="10800000">
                      <a:pos x="wd2" y="hd2"/>
                    </a:cxn>
                    <a:cxn ang="16200000">
                      <a:pos x="wd2" y="hd2"/>
                    </a:cxn>
                  </a:cxnLst>
                  <a:rect l="0" t="0" r="r" b="b"/>
                  <a:pathLst>
                    <a:path w="21600" h="20048" extrusionOk="0">
                      <a:moveTo>
                        <a:pt x="0" y="0"/>
                      </a:moveTo>
                      <a:lnTo>
                        <a:pt x="0" y="4867"/>
                      </a:lnTo>
                      <a:lnTo>
                        <a:pt x="15" y="4867"/>
                      </a:lnTo>
                      <a:cubicBezTo>
                        <a:pt x="130" y="8694"/>
                        <a:pt x="1178" y="12470"/>
                        <a:pt x="3164" y="15393"/>
                      </a:cubicBezTo>
                      <a:cubicBezTo>
                        <a:pt x="7381" y="21600"/>
                        <a:pt x="14219" y="21600"/>
                        <a:pt x="18436" y="15393"/>
                      </a:cubicBezTo>
                      <a:cubicBezTo>
                        <a:pt x="20422" y="12470"/>
                        <a:pt x="21470" y="8694"/>
                        <a:pt x="21585" y="4867"/>
                      </a:cubicBezTo>
                      <a:lnTo>
                        <a:pt x="21600" y="4867"/>
                      </a:lnTo>
                      <a:lnTo>
                        <a:pt x="21600" y="0"/>
                      </a:lnTo>
                      <a:lnTo>
                        <a:pt x="0" y="0"/>
                      </a:lnTo>
                      <a:close/>
                    </a:path>
                  </a:pathLst>
                </a:custGeom>
                <a:solidFill>
                  <a:srgbClr val="8C8C8C"/>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96" name="Oval"/>
                <p:cNvSpPr/>
                <p:nvPr/>
              </p:nvSpPr>
              <p:spPr>
                <a:xfrm rot="3840000">
                  <a:off x="102550" y="322814"/>
                  <a:ext cx="1124270" cy="649643"/>
                </a:xfrm>
                <a:prstGeom prst="ellipse">
                  <a:avLst/>
                </a:prstGeom>
                <a:solidFill>
                  <a:srgbClr val="DBDBDB"/>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97" name="Oval"/>
                <p:cNvSpPr/>
                <p:nvPr/>
              </p:nvSpPr>
              <p:spPr>
                <a:xfrm rot="3840000">
                  <a:off x="415290" y="661295"/>
                  <a:ext cx="202669" cy="117109"/>
                </a:xfrm>
                <a:prstGeom prst="ellipse">
                  <a:avLst/>
                </a:prstGeom>
                <a:solidFill>
                  <a:srgbClr val="2D2D2D"/>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98" name="Shape"/>
                <p:cNvSpPr/>
                <p:nvPr/>
              </p:nvSpPr>
              <p:spPr>
                <a:xfrm rot="18723259">
                  <a:off x="449689" y="814971"/>
                  <a:ext cx="388325" cy="89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154" y="21600"/>
                      </a:lnTo>
                      <a:lnTo>
                        <a:pt x="21600" y="0"/>
                      </a:lnTo>
                      <a:lnTo>
                        <a:pt x="1200" y="710"/>
                      </a:lnTo>
                      <a:lnTo>
                        <a:pt x="0" y="21600"/>
                      </a:lnTo>
                      <a:close/>
                    </a:path>
                  </a:pathLst>
                </a:custGeom>
                <a:solidFill>
                  <a:srgbClr val="2D2D2D"/>
                </a:solidFill>
                <a:ln w="12700" cap="flat">
                  <a:noFill/>
                  <a:miter lim="400000"/>
                </a:ln>
                <a:effectLst/>
              </p:spPr>
              <p:txBody>
                <a:bodyPr wrap="square" lIns="50800" tIns="50800" rIns="50800" bIns="50800" numCol="1" anchor="ctr">
                  <a:noAutofit/>
                </a:bodyPr>
                <a:lstStyle/>
                <a:p>
                  <a:pPr algn="ctr">
                    <a:lnSpc>
                      <a:spcPct val="100000"/>
                    </a:lnSpc>
                    <a:spcBef>
                      <a:spcPts val="0"/>
                    </a:spcBef>
                    <a:defRPr sz="2400">
                      <a:solidFill>
                        <a:srgbClr val="5E5E5E"/>
                      </a:solidFill>
                    </a:defRPr>
                  </a:pPr>
                  <a:endParaRPr sz="1200"/>
                </a:p>
              </p:txBody>
            </p:sp>
            <p:sp>
              <p:nvSpPr>
                <p:cNvPr id="199" name="Shape"/>
                <p:cNvSpPr/>
                <p:nvPr/>
              </p:nvSpPr>
              <p:spPr>
                <a:xfrm rot="16887209">
                  <a:off x="725349" y="780871"/>
                  <a:ext cx="255363" cy="122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389" y="21600"/>
                      </a:lnTo>
                      <a:lnTo>
                        <a:pt x="21600" y="192"/>
                      </a:lnTo>
                      <a:lnTo>
                        <a:pt x="226" y="0"/>
                      </a:lnTo>
                      <a:lnTo>
                        <a:pt x="0" y="21600"/>
                      </a:lnTo>
                      <a:close/>
                    </a:path>
                  </a:pathLst>
                </a:custGeom>
                <a:solidFill>
                  <a:srgbClr val="2D2D2D"/>
                </a:solidFill>
                <a:ln w="12700" cap="flat">
                  <a:noFill/>
                  <a:miter lim="400000"/>
                </a:ln>
                <a:effectLst/>
              </p:spPr>
              <p:txBody>
                <a:bodyPr wrap="square" lIns="50800" tIns="50800" rIns="50800" bIns="50800" numCol="1" anchor="ctr">
                  <a:noAutofit/>
                </a:bodyPr>
                <a:lstStyle/>
                <a:p>
                  <a:pPr algn="ctr">
                    <a:lnSpc>
                      <a:spcPct val="100000"/>
                    </a:lnSpc>
                    <a:spcBef>
                      <a:spcPts val="0"/>
                    </a:spcBef>
                    <a:defRPr sz="2400">
                      <a:solidFill>
                        <a:srgbClr val="5E5E5E"/>
                      </a:solidFill>
                    </a:defRPr>
                  </a:pPr>
                  <a:endParaRPr sz="1200"/>
                </a:p>
              </p:txBody>
            </p:sp>
            <p:sp>
              <p:nvSpPr>
                <p:cNvPr id="200" name="Shape"/>
                <p:cNvSpPr/>
                <p:nvPr/>
              </p:nvSpPr>
              <p:spPr>
                <a:xfrm rot="362236">
                  <a:off x="334194" y="483489"/>
                  <a:ext cx="368366" cy="106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3" y="21122"/>
                      </a:lnTo>
                      <a:lnTo>
                        <a:pt x="21494" y="21600"/>
                      </a:lnTo>
                      <a:lnTo>
                        <a:pt x="21600" y="0"/>
                      </a:lnTo>
                      <a:lnTo>
                        <a:pt x="0" y="0"/>
                      </a:lnTo>
                      <a:close/>
                    </a:path>
                  </a:pathLst>
                </a:custGeom>
                <a:solidFill>
                  <a:srgbClr val="2D2D2D"/>
                </a:solidFill>
                <a:ln w="12700" cap="flat">
                  <a:noFill/>
                  <a:miter lim="400000"/>
                </a:ln>
                <a:effectLst/>
              </p:spPr>
              <p:txBody>
                <a:bodyPr wrap="square" lIns="50800" tIns="50800" rIns="50800" bIns="50800" numCol="1" anchor="ctr">
                  <a:noAutofit/>
                </a:bodyPr>
                <a:lstStyle/>
                <a:p>
                  <a:pPr algn="ctr">
                    <a:lnSpc>
                      <a:spcPct val="100000"/>
                    </a:lnSpc>
                    <a:spcBef>
                      <a:spcPts val="0"/>
                    </a:spcBef>
                    <a:defRPr sz="2400">
                      <a:solidFill>
                        <a:srgbClr val="5E5E5E"/>
                      </a:solidFill>
                    </a:defRPr>
                  </a:pPr>
                  <a:endParaRPr sz="1200"/>
                </a:p>
              </p:txBody>
            </p:sp>
            <p:sp>
              <p:nvSpPr>
                <p:cNvPr id="201" name="Shape"/>
                <p:cNvSpPr/>
                <p:nvPr/>
              </p:nvSpPr>
              <p:spPr>
                <a:xfrm rot="1316750">
                  <a:off x="640650" y="434966"/>
                  <a:ext cx="126814" cy="17828"/>
                </a:xfrm>
                <a:custGeom>
                  <a:avLst/>
                  <a:gdLst/>
                  <a:ahLst/>
                  <a:cxnLst>
                    <a:cxn ang="0">
                      <a:pos x="wd2" y="hd2"/>
                    </a:cxn>
                    <a:cxn ang="5400000">
                      <a:pos x="wd2" y="hd2"/>
                    </a:cxn>
                    <a:cxn ang="10800000">
                      <a:pos x="wd2" y="hd2"/>
                    </a:cxn>
                    <a:cxn ang="16200000">
                      <a:pos x="wd2" y="hd2"/>
                    </a:cxn>
                  </a:cxnLst>
                  <a:rect l="0" t="0" r="r" b="b"/>
                  <a:pathLst>
                    <a:path w="21600" h="21600" extrusionOk="0">
                      <a:moveTo>
                        <a:pt x="78" y="0"/>
                      </a:moveTo>
                      <a:lnTo>
                        <a:pt x="21600" y="2962"/>
                      </a:lnTo>
                      <a:lnTo>
                        <a:pt x="20481" y="21600"/>
                      </a:lnTo>
                      <a:lnTo>
                        <a:pt x="0" y="19151"/>
                      </a:lnTo>
                      <a:lnTo>
                        <a:pt x="78" y="0"/>
                      </a:lnTo>
                      <a:close/>
                    </a:path>
                  </a:pathLst>
                </a:custGeom>
                <a:solidFill>
                  <a:srgbClr val="2D2D2D"/>
                </a:solidFill>
                <a:ln w="12700" cap="flat">
                  <a:noFill/>
                  <a:miter lim="400000"/>
                </a:ln>
                <a:effectLst/>
              </p:spPr>
              <p:txBody>
                <a:bodyPr wrap="square" lIns="50800" tIns="50800" rIns="50800" bIns="50800" numCol="1" anchor="ctr">
                  <a:noAutofit/>
                </a:bodyPr>
                <a:lstStyle/>
                <a:p>
                  <a:pPr algn="ctr">
                    <a:lnSpc>
                      <a:spcPct val="100000"/>
                    </a:lnSpc>
                    <a:spcBef>
                      <a:spcPts val="0"/>
                    </a:spcBef>
                    <a:defRPr sz="2400">
                      <a:solidFill>
                        <a:srgbClr val="5E5E5E"/>
                      </a:solidFill>
                    </a:defRPr>
                  </a:pPr>
                  <a:endParaRPr sz="1200"/>
                </a:p>
              </p:txBody>
            </p:sp>
            <p:grpSp>
              <p:nvGrpSpPr>
                <p:cNvPr id="205" name="Group"/>
                <p:cNvGrpSpPr/>
                <p:nvPr/>
              </p:nvGrpSpPr>
              <p:grpSpPr>
                <a:xfrm rot="3840000">
                  <a:off x="652995" y="499024"/>
                  <a:ext cx="266741" cy="178528"/>
                  <a:chOff x="0" y="0"/>
                  <a:chExt cx="266740" cy="178526"/>
                </a:xfrm>
              </p:grpSpPr>
              <p:sp>
                <p:nvSpPr>
                  <p:cNvPr id="202" name="Shape"/>
                  <p:cNvSpPr/>
                  <p:nvPr/>
                </p:nvSpPr>
                <p:spPr>
                  <a:xfrm rot="21600000">
                    <a:off x="0" y="73107"/>
                    <a:ext cx="266741" cy="105420"/>
                  </a:xfrm>
                  <a:custGeom>
                    <a:avLst/>
                    <a:gdLst/>
                    <a:ahLst/>
                    <a:cxnLst>
                      <a:cxn ang="0">
                        <a:pos x="wd2" y="hd2"/>
                      </a:cxn>
                      <a:cxn ang="5400000">
                        <a:pos x="wd2" y="hd2"/>
                      </a:cxn>
                      <a:cxn ang="10800000">
                        <a:pos x="wd2" y="hd2"/>
                      </a:cxn>
                      <a:cxn ang="16200000">
                        <a:pos x="wd2" y="hd2"/>
                      </a:cxn>
                    </a:cxnLst>
                    <a:rect l="0" t="0" r="r" b="b"/>
                    <a:pathLst>
                      <a:path w="21600" h="20161" extrusionOk="0">
                        <a:moveTo>
                          <a:pt x="0" y="0"/>
                        </a:moveTo>
                        <a:lnTo>
                          <a:pt x="0" y="6129"/>
                        </a:lnTo>
                        <a:lnTo>
                          <a:pt x="26" y="6129"/>
                        </a:lnTo>
                        <a:cubicBezTo>
                          <a:pt x="149" y="9662"/>
                          <a:pt x="1186" y="13147"/>
                          <a:pt x="3163" y="15845"/>
                        </a:cubicBezTo>
                        <a:cubicBezTo>
                          <a:pt x="7380" y="21600"/>
                          <a:pt x="14220" y="21600"/>
                          <a:pt x="18437" y="15845"/>
                        </a:cubicBezTo>
                        <a:cubicBezTo>
                          <a:pt x="20414" y="13147"/>
                          <a:pt x="21451" y="9662"/>
                          <a:pt x="21574" y="6129"/>
                        </a:cubicBezTo>
                        <a:lnTo>
                          <a:pt x="21600" y="6129"/>
                        </a:lnTo>
                        <a:lnTo>
                          <a:pt x="21600" y="0"/>
                        </a:lnTo>
                        <a:lnTo>
                          <a:pt x="0" y="0"/>
                        </a:lnTo>
                        <a:close/>
                      </a:path>
                    </a:pathLst>
                  </a:custGeom>
                  <a:solidFill>
                    <a:srgbClr val="8C8C8C"/>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3" name="Oval"/>
                  <p:cNvSpPr/>
                  <p:nvPr/>
                </p:nvSpPr>
                <p:spPr>
                  <a:xfrm rot="21600000">
                    <a:off x="2" y="0"/>
                    <a:ext cx="266728" cy="154125"/>
                  </a:xfrm>
                  <a:prstGeom prst="ellipse">
                    <a:avLst/>
                  </a:prstGeom>
                  <a:solidFill>
                    <a:srgbClr val="DBDBDB"/>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4" name="Oval"/>
                  <p:cNvSpPr/>
                  <p:nvPr/>
                </p:nvSpPr>
                <p:spPr>
                  <a:xfrm rot="21600000">
                    <a:off x="32032" y="3589"/>
                    <a:ext cx="202669" cy="117110"/>
                  </a:xfrm>
                  <a:prstGeom prst="ellipse">
                    <a:avLst/>
                  </a:prstGeom>
                  <a:solidFill>
                    <a:srgbClr val="EFEFEF"/>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grpSp>
          <p:sp>
            <p:nvSpPr>
              <p:cNvPr id="207" name="Shape"/>
              <p:cNvSpPr/>
              <p:nvPr/>
            </p:nvSpPr>
            <p:spPr>
              <a:xfrm>
                <a:off x="1074781" y="1073588"/>
                <a:ext cx="682297" cy="492117"/>
              </a:xfrm>
              <a:custGeom>
                <a:avLst/>
                <a:gdLst/>
                <a:ahLst/>
                <a:cxnLst>
                  <a:cxn ang="0">
                    <a:pos x="wd2" y="hd2"/>
                  </a:cxn>
                  <a:cxn ang="5400000">
                    <a:pos x="wd2" y="hd2"/>
                  </a:cxn>
                  <a:cxn ang="10800000">
                    <a:pos x="wd2" y="hd2"/>
                  </a:cxn>
                  <a:cxn ang="16200000">
                    <a:pos x="wd2" y="hd2"/>
                  </a:cxn>
                </a:cxnLst>
                <a:rect l="0" t="0" r="r" b="b"/>
                <a:pathLst>
                  <a:path w="21600" h="21600" extrusionOk="0">
                    <a:moveTo>
                      <a:pt x="5213" y="482"/>
                    </a:moveTo>
                    <a:lnTo>
                      <a:pt x="660" y="0"/>
                    </a:lnTo>
                    <a:lnTo>
                      <a:pt x="0" y="370"/>
                    </a:lnTo>
                    <a:lnTo>
                      <a:pt x="660" y="17111"/>
                    </a:lnTo>
                    <a:lnTo>
                      <a:pt x="660" y="20635"/>
                    </a:lnTo>
                    <a:lnTo>
                      <a:pt x="9765" y="21600"/>
                    </a:lnTo>
                    <a:lnTo>
                      <a:pt x="15215" y="21600"/>
                    </a:lnTo>
                    <a:lnTo>
                      <a:pt x="21600" y="20227"/>
                    </a:lnTo>
                    <a:lnTo>
                      <a:pt x="21600" y="17719"/>
                    </a:lnTo>
                    <a:lnTo>
                      <a:pt x="15215" y="19091"/>
                    </a:lnTo>
                    <a:lnTo>
                      <a:pt x="9765" y="14679"/>
                    </a:lnTo>
                    <a:lnTo>
                      <a:pt x="5213" y="482"/>
                    </a:lnTo>
                    <a:close/>
                  </a:path>
                </a:pathLst>
              </a:custGeom>
              <a:solidFill>
                <a:srgbClr val="8C8C8C"/>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8" name="Triangle"/>
              <p:cNvSpPr/>
              <p:nvPr/>
            </p:nvSpPr>
            <p:spPr>
              <a:xfrm>
                <a:off x="1383242" y="1408019"/>
                <a:ext cx="172148" cy="1005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16943"/>
                    </a:lnTo>
                    <a:lnTo>
                      <a:pt x="21600" y="21600"/>
                    </a:lnTo>
                    <a:close/>
                  </a:path>
                </a:pathLst>
              </a:custGeom>
              <a:solidFill>
                <a:srgbClr val="DBDBDB"/>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9" name="Shape"/>
              <p:cNvSpPr/>
              <p:nvPr/>
            </p:nvSpPr>
            <p:spPr>
              <a:xfrm>
                <a:off x="1383242" y="1486861"/>
                <a:ext cx="172148" cy="788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5938"/>
                    </a:lnTo>
                    <a:lnTo>
                      <a:pt x="0" y="0"/>
                    </a:lnTo>
                    <a:lnTo>
                      <a:pt x="0" y="21600"/>
                    </a:lnTo>
                    <a:close/>
                  </a:path>
                </a:pathLst>
              </a:custGeom>
              <a:solidFill>
                <a:srgbClr val="2D2D2D"/>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10" name="Shape"/>
              <p:cNvSpPr/>
              <p:nvPr/>
            </p:nvSpPr>
            <p:spPr>
              <a:xfrm>
                <a:off x="963360" y="1671457"/>
                <a:ext cx="895768" cy="97910"/>
              </a:xfrm>
              <a:custGeom>
                <a:avLst/>
                <a:gdLst/>
                <a:ahLst/>
                <a:cxnLst>
                  <a:cxn ang="0">
                    <a:pos x="wd2" y="hd2"/>
                  </a:cxn>
                  <a:cxn ang="5400000">
                    <a:pos x="wd2" y="hd2"/>
                  </a:cxn>
                  <a:cxn ang="10800000">
                    <a:pos x="wd2" y="hd2"/>
                  </a:cxn>
                  <a:cxn ang="16200000">
                    <a:pos x="wd2" y="hd2"/>
                  </a:cxn>
                </a:cxnLst>
                <a:rect l="0" t="0" r="r" b="b"/>
                <a:pathLst>
                  <a:path w="21600" h="20592" extrusionOk="0">
                    <a:moveTo>
                      <a:pt x="0" y="0"/>
                    </a:moveTo>
                    <a:lnTo>
                      <a:pt x="0" y="10263"/>
                    </a:lnTo>
                    <a:lnTo>
                      <a:pt x="0" y="10446"/>
                    </a:lnTo>
                    <a:lnTo>
                      <a:pt x="3" y="10446"/>
                    </a:lnTo>
                    <a:cubicBezTo>
                      <a:pt x="47" y="13033"/>
                      <a:pt x="1099" y="15593"/>
                      <a:pt x="3164" y="17567"/>
                    </a:cubicBezTo>
                    <a:cubicBezTo>
                      <a:pt x="7381" y="21600"/>
                      <a:pt x="14219" y="21600"/>
                      <a:pt x="18436" y="17567"/>
                    </a:cubicBezTo>
                    <a:cubicBezTo>
                      <a:pt x="20501" y="15593"/>
                      <a:pt x="21553" y="13033"/>
                      <a:pt x="21597" y="10446"/>
                    </a:cubicBezTo>
                    <a:lnTo>
                      <a:pt x="21600" y="10446"/>
                    </a:lnTo>
                    <a:lnTo>
                      <a:pt x="21600" y="10263"/>
                    </a:lnTo>
                    <a:lnTo>
                      <a:pt x="21600" y="0"/>
                    </a:lnTo>
                    <a:lnTo>
                      <a:pt x="21597" y="0"/>
                    </a:lnTo>
                    <a:cubicBezTo>
                      <a:pt x="21553" y="2587"/>
                      <a:pt x="20501" y="5173"/>
                      <a:pt x="18436" y="7147"/>
                    </a:cubicBezTo>
                    <a:cubicBezTo>
                      <a:pt x="14219" y="11180"/>
                      <a:pt x="7381" y="11180"/>
                      <a:pt x="3164" y="7147"/>
                    </a:cubicBezTo>
                    <a:cubicBezTo>
                      <a:pt x="1099" y="5173"/>
                      <a:pt x="47" y="2587"/>
                      <a:pt x="3" y="0"/>
                    </a:cubicBezTo>
                    <a:lnTo>
                      <a:pt x="0" y="0"/>
                    </a:lnTo>
                    <a:close/>
                  </a:path>
                </a:pathLst>
              </a:custGeom>
              <a:solidFill>
                <a:srgbClr val="877C74"/>
              </a:solidFill>
              <a:ln w="12700" cap="flat">
                <a:noFill/>
                <a:miter lim="400000"/>
              </a:ln>
              <a:effectLst/>
            </p:spPr>
            <p:txBody>
              <a:bodyPr wrap="square" lIns="50800" tIns="50800" rIns="50800" bIns="50800" numCol="1" anchor="ctr">
                <a:noAutofit/>
              </a:body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grpSp>
      <p:sp>
        <p:nvSpPr>
          <p:cNvPr id="213" name="Slide Number"/>
          <p:cNvSpPr txBox="1">
            <a:spLocks noGrp="1"/>
          </p:cNvSpPr>
          <p:nvPr>
            <p:ph type="sldNum" sz="quarter" idx="2"/>
          </p:nvPr>
        </p:nvSpPr>
        <p:spPr>
          <a:xfrm>
            <a:off x="6003874" y="6645047"/>
            <a:ext cx="184252" cy="187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23880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alphaModFix amt="75000"/>
            <a:lum/>
          </a:blip>
          <a:srcRect/>
          <a:stretch>
            <a:fillRect l="-16000" r="-16000"/>
          </a:stretch>
        </a:blipFill>
        <a:effectLst/>
      </p:bgPr>
    </p:bg>
    <p:spTree>
      <p:nvGrpSpPr>
        <p:cNvPr id="1" name=""/>
        <p:cNvGrpSpPr/>
        <p:nvPr/>
      </p:nvGrpSpPr>
      <p:grpSpPr>
        <a:xfrm>
          <a:off x="0" y="0"/>
          <a:ext cx="0" cy="0"/>
          <a:chOff x="0" y="0"/>
          <a:chExt cx="0" cy="0"/>
        </a:xfrm>
      </p:grpSpPr>
      <p:pic>
        <p:nvPicPr>
          <p:cNvPr id="2" name="Picture 1" descr="Blue text on a black background&#10;&#10;Description automatically generated">
            <a:extLst>
              <a:ext uri="{FF2B5EF4-FFF2-40B4-BE49-F238E27FC236}">
                <a16:creationId xmlns:a16="http://schemas.microsoft.com/office/drawing/2014/main" id="{F598E07B-8684-1ACD-B8A3-F74AE9BA82C6}"/>
              </a:ext>
            </a:extLst>
          </p:cNvPr>
          <p:cNvPicPr>
            <a:picLocks noChangeAspect="1"/>
          </p:cNvPicPr>
          <p:nvPr userDrawn="1"/>
        </p:nvPicPr>
        <p:blipFill>
          <a:blip r:embed="rId3"/>
          <a:stretch>
            <a:fillRect/>
          </a:stretch>
        </p:blipFill>
        <p:spPr>
          <a:xfrm>
            <a:off x="18472" y="9236"/>
            <a:ext cx="4031678" cy="895928"/>
          </a:xfrm>
          <a:prstGeom prst="rect">
            <a:avLst/>
          </a:prstGeom>
        </p:spPr>
      </p:pic>
      <p:sp>
        <p:nvSpPr>
          <p:cNvPr id="4" name="Title 1">
            <a:extLst>
              <a:ext uri="{FF2B5EF4-FFF2-40B4-BE49-F238E27FC236}">
                <a16:creationId xmlns:a16="http://schemas.microsoft.com/office/drawing/2014/main" id="{5F918AF3-DE33-D106-8567-D0BB26C3722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a:t>Title slide site II</a:t>
            </a:r>
          </a:p>
        </p:txBody>
      </p:sp>
      <p:sp>
        <p:nvSpPr>
          <p:cNvPr id="5" name="Subtitle 2">
            <a:extLst>
              <a:ext uri="{FF2B5EF4-FFF2-40B4-BE49-F238E27FC236}">
                <a16:creationId xmlns:a16="http://schemas.microsoft.com/office/drawing/2014/main" id="{C6DB48B4-517D-9EF1-02BB-799919C1277F}"/>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With EU Monochrome blue logo version</a:t>
            </a:r>
          </a:p>
        </p:txBody>
      </p:sp>
      <p:sp>
        <p:nvSpPr>
          <p:cNvPr id="6" name="Date Placeholder 3">
            <a:extLst>
              <a:ext uri="{FF2B5EF4-FFF2-40B4-BE49-F238E27FC236}">
                <a16:creationId xmlns:a16="http://schemas.microsoft.com/office/drawing/2014/main" id="{CF90321F-D7CD-D9A7-B2AE-ABD31DFDBFAB}"/>
              </a:ext>
            </a:extLst>
          </p:cNvPr>
          <p:cNvSpPr>
            <a:spLocks noGrp="1"/>
          </p:cNvSpPr>
          <p:nvPr>
            <p:ph type="dt" sz="half" idx="10"/>
          </p:nvPr>
        </p:nvSpPr>
        <p:spPr>
          <a:xfrm>
            <a:off x="838200" y="6356350"/>
            <a:ext cx="2743200" cy="365125"/>
          </a:xfrm>
        </p:spPr>
        <p:txBody>
          <a:bodyPr/>
          <a:lstStyle/>
          <a:p>
            <a:fld id="{D60A0B51-C61F-644E-A7D3-93DE1CA5E257}" type="datetimeFigureOut">
              <a:rPr lang="en-GB" smtClean="0"/>
              <a:t>04/06/2026</a:t>
            </a:fld>
            <a:endParaRPr lang="en-GB"/>
          </a:p>
        </p:txBody>
      </p:sp>
      <p:sp>
        <p:nvSpPr>
          <p:cNvPr id="7" name="Footer Placeholder 4">
            <a:extLst>
              <a:ext uri="{FF2B5EF4-FFF2-40B4-BE49-F238E27FC236}">
                <a16:creationId xmlns:a16="http://schemas.microsoft.com/office/drawing/2014/main" id="{6C0EADDE-8A60-A964-FD2D-417AEDC3DB37}"/>
              </a:ext>
            </a:extLst>
          </p:cNvPr>
          <p:cNvSpPr>
            <a:spLocks noGrp="1"/>
          </p:cNvSpPr>
          <p:nvPr>
            <p:ph type="ftr" sz="quarter" idx="11"/>
          </p:nvPr>
        </p:nvSpPr>
        <p:spPr>
          <a:xfrm>
            <a:off x="4038600" y="6356350"/>
            <a:ext cx="4114800" cy="365125"/>
          </a:xfrm>
        </p:spPr>
        <p:txBody>
          <a:bodyPr/>
          <a:lstStyle/>
          <a:p>
            <a:endParaRPr lang="en-GB"/>
          </a:p>
        </p:txBody>
      </p:sp>
      <p:sp>
        <p:nvSpPr>
          <p:cNvPr id="8" name="Slide Number Placeholder 5">
            <a:extLst>
              <a:ext uri="{FF2B5EF4-FFF2-40B4-BE49-F238E27FC236}">
                <a16:creationId xmlns:a16="http://schemas.microsoft.com/office/drawing/2014/main" id="{D62DD903-C582-8D06-2F2C-0D6306C93619}"/>
              </a:ext>
            </a:extLst>
          </p:cNvPr>
          <p:cNvSpPr>
            <a:spLocks noGrp="1"/>
          </p:cNvSpPr>
          <p:nvPr>
            <p:ph type="sldNum" sz="quarter" idx="12"/>
          </p:nvPr>
        </p:nvSpPr>
        <p:spPr>
          <a:xfrm>
            <a:off x="8610600" y="6356350"/>
            <a:ext cx="2743200" cy="365125"/>
          </a:xfrm>
        </p:spPr>
        <p:txBody>
          <a:bodyPr/>
          <a:lstStyle/>
          <a:p>
            <a:fld id="{8EDFCFCA-9F12-0D4D-80B5-DD692D51A188}" type="slidenum">
              <a:rPr lang="en-GB" smtClean="0"/>
              <a:t>‹#›</a:t>
            </a:fld>
            <a:endParaRPr lang="en-GB"/>
          </a:p>
        </p:txBody>
      </p:sp>
    </p:spTree>
    <p:extLst>
      <p:ext uri="{BB962C8B-B14F-4D97-AF65-F5344CB8AC3E}">
        <p14:creationId xmlns:p14="http://schemas.microsoft.com/office/powerpoint/2010/main" val="3284103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75000"/>
            <a:lum/>
            <a:extLst>
              <a:ext uri="{BEBA8EAE-BF5A-486C-A8C5-ECC9F3942E4B}">
                <a14:imgProps xmlns:a14="http://schemas.microsoft.com/office/drawing/2010/main">
                  <a14:imgLayer r:embed="rId3">
                    <a14:imgEffect>
                      <a14:sharpenSoften amount="-5000"/>
                    </a14:imgEffect>
                    <a14:imgEffect>
                      <a14:saturation sat="1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BFAF-33D5-4220-BA58-DA20E35B548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a:t>Title slide site I with simulated sky</a:t>
            </a:r>
          </a:p>
        </p:txBody>
      </p:sp>
      <p:sp>
        <p:nvSpPr>
          <p:cNvPr id="3" name="Subtitle 2">
            <a:extLst>
              <a:ext uri="{FF2B5EF4-FFF2-40B4-BE49-F238E27FC236}">
                <a16:creationId xmlns:a16="http://schemas.microsoft.com/office/drawing/2014/main" id="{1CF6D38A-7295-2197-8001-1E58091C40CA}"/>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With RGB NEG EU logo version</a:t>
            </a:r>
          </a:p>
        </p:txBody>
      </p:sp>
      <p:sp>
        <p:nvSpPr>
          <p:cNvPr id="4" name="Date Placeholder 3">
            <a:extLst>
              <a:ext uri="{FF2B5EF4-FFF2-40B4-BE49-F238E27FC236}">
                <a16:creationId xmlns:a16="http://schemas.microsoft.com/office/drawing/2014/main" id="{8DE8E582-DC38-9DCF-987F-674CE9FD5B14}"/>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a:t>
            </a:fld>
            <a:endParaRPr lang="en-GB"/>
          </a:p>
        </p:txBody>
      </p:sp>
      <p:pic>
        <p:nvPicPr>
          <p:cNvPr id="9" name="Picture 8" descr="A black background with white text&#10;&#10;Description automatically generated">
            <a:extLst>
              <a:ext uri="{FF2B5EF4-FFF2-40B4-BE49-F238E27FC236}">
                <a16:creationId xmlns:a16="http://schemas.microsoft.com/office/drawing/2014/main" id="{7021DC74-35DF-7234-BBF6-59C0FCFFC55A}"/>
              </a:ext>
            </a:extLst>
          </p:cNvPr>
          <p:cNvPicPr>
            <a:picLocks noChangeAspect="1"/>
          </p:cNvPicPr>
          <p:nvPr userDrawn="1"/>
        </p:nvPicPr>
        <p:blipFill>
          <a:blip r:embed="rId4"/>
          <a:stretch>
            <a:fillRect/>
          </a:stretch>
        </p:blipFill>
        <p:spPr>
          <a:xfrm>
            <a:off x="36944" y="23813"/>
            <a:ext cx="3914773" cy="869949"/>
          </a:xfrm>
          <a:prstGeom prst="rect">
            <a:avLst/>
          </a:prstGeom>
        </p:spPr>
      </p:pic>
    </p:spTree>
    <p:extLst>
      <p:ext uri="{BB962C8B-B14F-4D97-AF65-F5344CB8AC3E}">
        <p14:creationId xmlns:p14="http://schemas.microsoft.com/office/powerpoint/2010/main" val="3077766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alphaModFix amt="75000"/>
            <a:lum/>
            <a:extLst>
              <a:ext uri="{BEBA8EAE-BF5A-486C-A8C5-ECC9F3942E4B}">
                <a14:imgProps xmlns:a14="http://schemas.microsoft.com/office/drawing/2010/main">
                  <a14:imgLayer r:embed="rId3">
                    <a14:imgEffect>
                      <a14:sharpenSoften amount="-5000"/>
                    </a14:imgEffect>
                    <a14:imgEffect>
                      <a14:saturation sat="1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BFAF-33D5-4220-BA58-DA20E35B548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a:t>Title slide site I with simulated sky</a:t>
            </a:r>
          </a:p>
        </p:txBody>
      </p:sp>
      <p:sp>
        <p:nvSpPr>
          <p:cNvPr id="3" name="Subtitle 2">
            <a:extLst>
              <a:ext uri="{FF2B5EF4-FFF2-40B4-BE49-F238E27FC236}">
                <a16:creationId xmlns:a16="http://schemas.microsoft.com/office/drawing/2014/main" id="{1CF6D38A-7295-2197-8001-1E58091C40CA}"/>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With White outline EU logo version</a:t>
            </a:r>
          </a:p>
        </p:txBody>
      </p:sp>
      <p:sp>
        <p:nvSpPr>
          <p:cNvPr id="4" name="Date Placeholder 3">
            <a:extLst>
              <a:ext uri="{FF2B5EF4-FFF2-40B4-BE49-F238E27FC236}">
                <a16:creationId xmlns:a16="http://schemas.microsoft.com/office/drawing/2014/main" id="{8DE8E582-DC38-9DCF-987F-674CE9FD5B14}"/>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a:t>
            </a:fld>
            <a:endParaRPr lang="en-GB"/>
          </a:p>
        </p:txBody>
      </p:sp>
      <p:pic>
        <p:nvPicPr>
          <p:cNvPr id="8" name="Picture 7" descr="A black background with white text&#10;&#10;Description automatically generated">
            <a:extLst>
              <a:ext uri="{FF2B5EF4-FFF2-40B4-BE49-F238E27FC236}">
                <a16:creationId xmlns:a16="http://schemas.microsoft.com/office/drawing/2014/main" id="{3031E025-0018-97A4-B4F2-1EFC19383723}"/>
              </a:ext>
            </a:extLst>
          </p:cNvPr>
          <p:cNvPicPr>
            <a:picLocks noChangeAspect="1"/>
          </p:cNvPicPr>
          <p:nvPr userDrawn="1"/>
        </p:nvPicPr>
        <p:blipFill>
          <a:blip r:embed="rId4"/>
          <a:stretch>
            <a:fillRect/>
          </a:stretch>
        </p:blipFill>
        <p:spPr>
          <a:xfrm>
            <a:off x="27708" y="36944"/>
            <a:ext cx="4038600" cy="897466"/>
          </a:xfrm>
          <a:prstGeom prst="rect">
            <a:avLst/>
          </a:prstGeom>
        </p:spPr>
      </p:pic>
    </p:spTree>
    <p:extLst>
      <p:ext uri="{BB962C8B-B14F-4D97-AF65-F5344CB8AC3E}">
        <p14:creationId xmlns:p14="http://schemas.microsoft.com/office/powerpoint/2010/main" val="208898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1_Title Slide">
    <p:bg>
      <p:bgPr>
        <a:blipFill dpi="0" rotWithShape="1">
          <a:blip r:embed="rId2">
            <a:alphaModFix amt="75000"/>
            <a:lum/>
            <a:extLst>
              <a:ext uri="{BEBA8EAE-BF5A-486C-A8C5-ECC9F3942E4B}">
                <a14:imgProps xmlns:a14="http://schemas.microsoft.com/office/drawing/2010/main">
                  <a14:imgLayer r:embed="rId3">
                    <a14:imgEffect>
                      <a14:sharpenSoften amount="-5000"/>
                    </a14:imgEffect>
                    <a14:imgEffect>
                      <a14:saturation sat="1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BFAF-33D5-4220-BA58-DA20E35B548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a:t>Title slide site I with simulated sky</a:t>
            </a:r>
          </a:p>
        </p:txBody>
      </p:sp>
      <p:sp>
        <p:nvSpPr>
          <p:cNvPr id="3" name="Subtitle 2">
            <a:extLst>
              <a:ext uri="{FF2B5EF4-FFF2-40B4-BE49-F238E27FC236}">
                <a16:creationId xmlns:a16="http://schemas.microsoft.com/office/drawing/2014/main" id="{1CF6D38A-7295-2197-8001-1E58091C40CA}"/>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With White EU logo version</a:t>
            </a:r>
          </a:p>
        </p:txBody>
      </p:sp>
      <p:sp>
        <p:nvSpPr>
          <p:cNvPr id="4" name="Date Placeholder 3">
            <a:extLst>
              <a:ext uri="{FF2B5EF4-FFF2-40B4-BE49-F238E27FC236}">
                <a16:creationId xmlns:a16="http://schemas.microsoft.com/office/drawing/2014/main" id="{8DE8E582-DC38-9DCF-987F-674CE9FD5B14}"/>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a:t>
            </a:fld>
            <a:endParaRPr lang="en-GB"/>
          </a:p>
        </p:txBody>
      </p:sp>
      <p:pic>
        <p:nvPicPr>
          <p:cNvPr id="9" name="Picture 8" descr="A black background with white text&#10;&#10;Description automatically generated">
            <a:extLst>
              <a:ext uri="{FF2B5EF4-FFF2-40B4-BE49-F238E27FC236}">
                <a16:creationId xmlns:a16="http://schemas.microsoft.com/office/drawing/2014/main" id="{59D73453-A441-6125-247B-85C22939847F}"/>
              </a:ext>
            </a:extLst>
          </p:cNvPr>
          <p:cNvPicPr>
            <a:picLocks noChangeAspect="1"/>
          </p:cNvPicPr>
          <p:nvPr userDrawn="1"/>
        </p:nvPicPr>
        <p:blipFill>
          <a:blip r:embed="rId4"/>
          <a:stretch>
            <a:fillRect/>
          </a:stretch>
        </p:blipFill>
        <p:spPr>
          <a:xfrm>
            <a:off x="-1" y="0"/>
            <a:ext cx="4197931" cy="932873"/>
          </a:xfrm>
          <a:prstGeom prst="rect">
            <a:avLst/>
          </a:prstGeom>
        </p:spPr>
      </p:pic>
    </p:spTree>
    <p:extLst>
      <p:ext uri="{BB962C8B-B14F-4D97-AF65-F5344CB8AC3E}">
        <p14:creationId xmlns:p14="http://schemas.microsoft.com/office/powerpoint/2010/main" val="29031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alphaModFix amt="75000"/>
            <a:lum/>
            <a:extLst>
              <a:ext uri="{BEBA8EAE-BF5A-486C-A8C5-ECC9F3942E4B}">
                <a14:imgProps xmlns:a14="http://schemas.microsoft.com/office/drawing/2010/main">
                  <a14:imgLayer r:embed="rId3">
                    <a14:imgEffect>
                      <a14:sharpenSoften amount="-5000"/>
                    </a14:imgEffect>
                    <a14:imgEffect>
                      <a14:saturation sat="1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BFAF-33D5-4220-BA58-DA20E35B5486}"/>
              </a:ext>
            </a:extLst>
          </p:cNvPr>
          <p:cNvSpPr>
            <a:spLocks noGrp="1"/>
          </p:cNvSpPr>
          <p:nvPr>
            <p:ph type="ctrTitle" hasCustomPrompt="1"/>
          </p:nvPr>
        </p:nvSpPr>
        <p:spPr>
          <a:xfrm>
            <a:off x="1524000" y="1122363"/>
            <a:ext cx="9144000" cy="2387600"/>
          </a:xfrm>
          <a:noFill/>
        </p:spPr>
        <p:txBody>
          <a:bodyPr anchor="b"/>
          <a:lstStyle>
            <a:lvl1pPr algn="ctr">
              <a:defRPr sz="6000"/>
            </a:lvl1pPr>
          </a:lstStyle>
          <a:p>
            <a:r>
              <a:rPr lang="en-GB"/>
              <a:t>Title slide site I with simulated sky</a:t>
            </a:r>
          </a:p>
        </p:txBody>
      </p:sp>
      <p:sp>
        <p:nvSpPr>
          <p:cNvPr id="3" name="Subtitle 2">
            <a:extLst>
              <a:ext uri="{FF2B5EF4-FFF2-40B4-BE49-F238E27FC236}">
                <a16:creationId xmlns:a16="http://schemas.microsoft.com/office/drawing/2014/main" id="{1CF6D38A-7295-2197-8001-1E58091C40CA}"/>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With Monochrome EU logo version at the bottom</a:t>
            </a:r>
          </a:p>
          <a:p>
            <a:endParaRPr lang="en-GB"/>
          </a:p>
        </p:txBody>
      </p:sp>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a:t>
            </a:fld>
            <a:endParaRPr lang="en-GB"/>
          </a:p>
        </p:txBody>
      </p:sp>
      <p:pic>
        <p:nvPicPr>
          <p:cNvPr id="8" name="Picture 7" descr="Blue text on a black background&#10;&#10;Description automatically generated">
            <a:extLst>
              <a:ext uri="{FF2B5EF4-FFF2-40B4-BE49-F238E27FC236}">
                <a16:creationId xmlns:a16="http://schemas.microsoft.com/office/drawing/2014/main" id="{AEDD82D1-A065-23E5-5563-373A0AAABF14}"/>
              </a:ext>
            </a:extLst>
          </p:cNvPr>
          <p:cNvPicPr>
            <a:picLocks noChangeAspect="1"/>
          </p:cNvPicPr>
          <p:nvPr userDrawn="1"/>
        </p:nvPicPr>
        <p:blipFill>
          <a:blip r:embed="rId4"/>
          <a:stretch>
            <a:fillRect/>
          </a:stretch>
        </p:blipFill>
        <p:spPr>
          <a:xfrm>
            <a:off x="18472" y="6005176"/>
            <a:ext cx="3796146" cy="843588"/>
          </a:xfrm>
          <a:prstGeom prst="rect">
            <a:avLst/>
          </a:prstGeom>
        </p:spPr>
      </p:pic>
    </p:spTree>
    <p:extLst>
      <p:ext uri="{BB962C8B-B14F-4D97-AF65-F5344CB8AC3E}">
        <p14:creationId xmlns:p14="http://schemas.microsoft.com/office/powerpoint/2010/main" val="3570288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D7D9080-ECC2-CC1B-0933-820A6D9001D3}"/>
              </a:ext>
            </a:extLst>
          </p:cNvPr>
          <p:cNvSpPr>
            <a:spLocks noGrp="1"/>
          </p:cNvSpPr>
          <p:nvPr>
            <p:ph type="dt" sz="half" idx="10"/>
          </p:nvPr>
        </p:nvSpPr>
        <p:spPr/>
        <p:txBody>
          <a:bodyPr/>
          <a:lstStyle/>
          <a:p>
            <a:fld id="{D60A0B51-C61F-644E-A7D3-93DE1CA5E257}" type="datetimeFigureOut">
              <a:rPr lang="en-GB" smtClean="0"/>
              <a:t>04/06/2026</a:t>
            </a:fld>
            <a:endParaRPr lang="en-GB"/>
          </a:p>
        </p:txBody>
      </p:sp>
      <p:sp>
        <p:nvSpPr>
          <p:cNvPr id="5" name="Footer Placeholder 4">
            <a:extLst>
              <a:ext uri="{FF2B5EF4-FFF2-40B4-BE49-F238E27FC236}">
                <a16:creationId xmlns:a16="http://schemas.microsoft.com/office/drawing/2014/main" id="{BB5B65EF-08FF-D0CC-AB65-2A157D52C6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F1AE5E-5697-ADB8-963F-86277D590C10}"/>
              </a:ext>
            </a:extLst>
          </p:cNvPr>
          <p:cNvSpPr>
            <a:spLocks noGrp="1"/>
          </p:cNvSpPr>
          <p:nvPr>
            <p:ph type="sldNum" sz="quarter" idx="12"/>
          </p:nvPr>
        </p:nvSpPr>
        <p:spPr/>
        <p:txBody>
          <a:bodyPr/>
          <a:lstStyle/>
          <a:p>
            <a:fld id="{8EDFCFCA-9F12-0D4D-80B5-DD692D51A188}" type="slidenum">
              <a:rPr lang="en-GB" smtClean="0"/>
              <a:t>‹#›</a:t>
            </a:fld>
            <a:endParaRPr lang="en-GB"/>
          </a:p>
        </p:txBody>
      </p:sp>
      <p:pic>
        <p:nvPicPr>
          <p:cNvPr id="9" name="Picture 8">
            <a:extLst>
              <a:ext uri="{FF2B5EF4-FFF2-40B4-BE49-F238E27FC236}">
                <a16:creationId xmlns:a16="http://schemas.microsoft.com/office/drawing/2014/main" id="{E634F361-BD4B-0FAD-AA33-63DBB438ECBD}"/>
              </a:ext>
            </a:extLst>
          </p:cNvPr>
          <p:cNvPicPr>
            <a:picLocks noChangeAspect="1"/>
          </p:cNvPicPr>
          <p:nvPr userDrawn="1"/>
        </p:nvPicPr>
        <p:blipFill>
          <a:blip r:embed="rId2"/>
          <a:srcRect l="4075" r="2760" b="47851"/>
          <a:stretch/>
        </p:blipFill>
        <p:spPr>
          <a:xfrm>
            <a:off x="0" y="5113555"/>
            <a:ext cx="12192000" cy="1744446"/>
          </a:xfrm>
          <a:prstGeom prst="rect">
            <a:avLst/>
          </a:prstGeom>
        </p:spPr>
      </p:pic>
      <p:sp>
        <p:nvSpPr>
          <p:cNvPr id="10" name="Title 1">
            <a:extLst>
              <a:ext uri="{FF2B5EF4-FFF2-40B4-BE49-F238E27FC236}">
                <a16:creationId xmlns:a16="http://schemas.microsoft.com/office/drawing/2014/main" id="{86AA7F0F-9A67-7136-A64D-CB6CB3C253E4}"/>
              </a:ext>
            </a:extLst>
          </p:cNvPr>
          <p:cNvSpPr>
            <a:spLocks noGrp="1"/>
          </p:cNvSpPr>
          <p:nvPr>
            <p:ph type="title"/>
          </p:nvPr>
        </p:nvSpPr>
        <p:spPr>
          <a:xfrm>
            <a:off x="838200" y="365125"/>
            <a:ext cx="10515600" cy="1325563"/>
          </a:xfrm>
        </p:spPr>
        <p:txBody>
          <a:bodyPr/>
          <a:lstStyle/>
          <a:p>
            <a:r>
              <a:rPr lang="en-GB"/>
              <a:t>Click to edit Master title style</a:t>
            </a:r>
          </a:p>
        </p:txBody>
      </p:sp>
      <p:sp>
        <p:nvSpPr>
          <p:cNvPr id="11" name="Content Placeholder 2">
            <a:extLst>
              <a:ext uri="{FF2B5EF4-FFF2-40B4-BE49-F238E27FC236}">
                <a16:creationId xmlns:a16="http://schemas.microsoft.com/office/drawing/2014/main" id="{1F6655AA-0D2F-5567-003D-A78C6ECFE193}"/>
              </a:ext>
            </a:extLst>
          </p:cNvPr>
          <p:cNvSpPr>
            <a:spLocks noGrp="1"/>
          </p:cNvSpPr>
          <p:nvPr>
            <p:ph idx="1"/>
          </p:nvPr>
        </p:nvSpPr>
        <p:spPr>
          <a:xfrm>
            <a:off x="838200" y="1825625"/>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descr="Blue text on a black background&#10;&#10;Description automatically generated">
            <a:extLst>
              <a:ext uri="{FF2B5EF4-FFF2-40B4-BE49-F238E27FC236}">
                <a16:creationId xmlns:a16="http://schemas.microsoft.com/office/drawing/2014/main" id="{B4252A1D-C084-8CCF-20FD-C9BDFDEC1630}"/>
              </a:ext>
            </a:extLst>
          </p:cNvPr>
          <p:cNvPicPr>
            <a:picLocks noChangeAspect="1"/>
          </p:cNvPicPr>
          <p:nvPr userDrawn="1"/>
        </p:nvPicPr>
        <p:blipFill>
          <a:blip r:embed="rId3"/>
          <a:stretch>
            <a:fillRect/>
          </a:stretch>
        </p:blipFill>
        <p:spPr>
          <a:xfrm>
            <a:off x="18472" y="6005176"/>
            <a:ext cx="3796146" cy="843588"/>
          </a:xfrm>
          <a:prstGeom prst="rect">
            <a:avLst/>
          </a:prstGeom>
        </p:spPr>
      </p:pic>
    </p:spTree>
    <p:extLst>
      <p:ext uri="{BB962C8B-B14F-4D97-AF65-F5344CB8AC3E}">
        <p14:creationId xmlns:p14="http://schemas.microsoft.com/office/powerpoint/2010/main" val="300581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80D7D8F-7A31-8FC9-FEF8-C1A375353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B7039-8DBE-BB44-4449-9D2708C25F11}"/>
              </a:ext>
            </a:extLst>
          </p:cNvPr>
          <p:cNvSpPr>
            <a:spLocks noGrp="1"/>
          </p:cNvSpPr>
          <p:nvPr>
            <p:ph type="sldNum" sz="quarter" idx="12"/>
          </p:nvPr>
        </p:nvSpPr>
        <p:spPr/>
        <p:txBody>
          <a:bodyPr/>
          <a:lstStyle/>
          <a:p>
            <a:fld id="{8EDFCFCA-9F12-0D4D-80B5-DD692D51A188}" type="slidenum">
              <a:rPr lang="en-GB" smtClean="0"/>
              <a:t>‹#›</a:t>
            </a:fld>
            <a:endParaRPr lang="en-GB"/>
          </a:p>
        </p:txBody>
      </p:sp>
      <p:sp>
        <p:nvSpPr>
          <p:cNvPr id="7" name="Title 1">
            <a:extLst>
              <a:ext uri="{FF2B5EF4-FFF2-40B4-BE49-F238E27FC236}">
                <a16:creationId xmlns:a16="http://schemas.microsoft.com/office/drawing/2014/main" id="{094CBDF7-CD17-2CEF-726E-9743C280D9D4}"/>
              </a:ext>
            </a:extLst>
          </p:cNvPr>
          <p:cNvSpPr>
            <a:spLocks noGrp="1"/>
          </p:cNvSpPr>
          <p:nvPr>
            <p:ph type="title"/>
          </p:nvPr>
        </p:nvSpPr>
        <p:spPr>
          <a:xfrm>
            <a:off x="838200" y="365125"/>
            <a:ext cx="10515600" cy="1325563"/>
          </a:xfrm>
        </p:spPr>
        <p:txBody>
          <a:bodyPr/>
          <a:lstStyle/>
          <a:p>
            <a:r>
              <a:rPr lang="en-GB"/>
              <a:t>Click to edit Master title style</a:t>
            </a:r>
          </a:p>
        </p:txBody>
      </p:sp>
      <p:sp>
        <p:nvSpPr>
          <p:cNvPr id="8" name="Content Placeholder 2">
            <a:extLst>
              <a:ext uri="{FF2B5EF4-FFF2-40B4-BE49-F238E27FC236}">
                <a16:creationId xmlns:a16="http://schemas.microsoft.com/office/drawing/2014/main" id="{F41C4DAC-0FE9-5220-29CF-5D5CCB662B59}"/>
              </a:ext>
            </a:extLst>
          </p:cNvPr>
          <p:cNvSpPr>
            <a:spLocks noGrp="1"/>
          </p:cNvSpPr>
          <p:nvPr>
            <p:ph idx="1"/>
          </p:nvPr>
        </p:nvSpPr>
        <p:spPr>
          <a:xfrm>
            <a:off x="838200" y="1825625"/>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 name="Picture 2" descr="Blue text on a black background&#10;&#10;Description automatically generated">
            <a:extLst>
              <a:ext uri="{FF2B5EF4-FFF2-40B4-BE49-F238E27FC236}">
                <a16:creationId xmlns:a16="http://schemas.microsoft.com/office/drawing/2014/main" id="{C4053B06-10E0-D1F3-C38D-BFA09D09A90A}"/>
              </a:ext>
            </a:extLst>
          </p:cNvPr>
          <p:cNvPicPr>
            <a:picLocks noChangeAspect="1"/>
          </p:cNvPicPr>
          <p:nvPr userDrawn="1"/>
        </p:nvPicPr>
        <p:blipFill>
          <a:blip r:embed="rId2"/>
          <a:stretch>
            <a:fillRect/>
          </a:stretch>
        </p:blipFill>
        <p:spPr>
          <a:xfrm>
            <a:off x="0" y="6132657"/>
            <a:ext cx="3241964" cy="720436"/>
          </a:xfrm>
          <a:prstGeom prst="rect">
            <a:avLst/>
          </a:prstGeom>
        </p:spPr>
      </p:pic>
    </p:spTree>
    <p:extLst>
      <p:ext uri="{BB962C8B-B14F-4D97-AF65-F5344CB8AC3E}">
        <p14:creationId xmlns:p14="http://schemas.microsoft.com/office/powerpoint/2010/main" val="399557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057123-6964-7092-3307-1BD58D38D9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BD30540-4877-EE80-41D4-C09BAFDDDD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DE06BB-8A4D-3150-DE23-DFEC35946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0A0B51-C61F-644E-A7D3-93DE1CA5E257}" type="datetimeFigureOut">
              <a:rPr lang="en-GB" smtClean="0"/>
              <a:t>04/06/2026</a:t>
            </a:fld>
            <a:endParaRPr lang="en-GB"/>
          </a:p>
        </p:txBody>
      </p:sp>
      <p:sp>
        <p:nvSpPr>
          <p:cNvPr id="5" name="Footer Placeholder 4">
            <a:extLst>
              <a:ext uri="{FF2B5EF4-FFF2-40B4-BE49-F238E27FC236}">
                <a16:creationId xmlns:a16="http://schemas.microsoft.com/office/drawing/2014/main" id="{85AEB661-1E5C-990D-B8C2-69E7BA1FBC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1B084A1-228D-7507-5547-EE68B7DA5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DFCFCA-9F12-0D4D-80B5-DD692D51A188}" type="slidenum">
              <a:rPr lang="en-GB" smtClean="0"/>
              <a:t>‹#›</a:t>
            </a:fld>
            <a:endParaRPr lang="en-GB"/>
          </a:p>
        </p:txBody>
      </p:sp>
    </p:spTree>
    <p:extLst>
      <p:ext uri="{BB962C8B-B14F-4D97-AF65-F5344CB8AC3E}">
        <p14:creationId xmlns:p14="http://schemas.microsoft.com/office/powerpoint/2010/main" val="4061641848"/>
      </p:ext>
    </p:extLst>
  </p:cSld>
  <p:clrMap bg1="lt1" tx1="dk1" bg2="lt2" tx2="dk2" accent1="accent1" accent2="accent2" accent3="accent3" accent4="accent4" accent5="accent5" accent6="accent6" hlink="hlink" folHlink="folHlink"/>
  <p:sldLayoutIdLst>
    <p:sldLayoutId id="2147483665" r:id="rId1"/>
    <p:sldLayoutId id="2147483669" r:id="rId2"/>
    <p:sldLayoutId id="2147483671" r:id="rId3"/>
    <p:sldLayoutId id="2147483649" r:id="rId4"/>
    <p:sldLayoutId id="2147483670" r:id="rId5"/>
    <p:sldLayoutId id="2147483672" r:id="rId6"/>
    <p:sldLayoutId id="2147483663" r:id="rId7"/>
    <p:sldLayoutId id="2147483651" r:id="rId8"/>
    <p:sldLayoutId id="2147483666" r:id="rId9"/>
    <p:sldLayoutId id="2147483668" r:id="rId10"/>
    <p:sldLayoutId id="2147483650"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73"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hyperlink" Target="https://thomaswmorris.com/maria/tutorials/custom-map-simulations.html"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thomaswmorris.com/maria/installation.html"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thomaswmorris.com/maria/tutorials.html"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F58E4E-C00E-DDC9-E007-8CA29272FFF0}"/>
              </a:ext>
            </a:extLst>
          </p:cNvPr>
          <p:cNvSpPr>
            <a:spLocks noGrp="1"/>
          </p:cNvSpPr>
          <p:nvPr>
            <p:ph type="ctrTitle"/>
          </p:nvPr>
        </p:nvSpPr>
        <p:spPr>
          <a:xfrm>
            <a:off x="1524000" y="1122363"/>
            <a:ext cx="9144000" cy="863191"/>
          </a:xfrm>
        </p:spPr>
        <p:txBody>
          <a:bodyPr>
            <a:noAutofit/>
          </a:bodyPr>
          <a:lstStyle/>
          <a:p>
            <a:r>
              <a:rPr lang="en-GB" sz="3600" i="1" dirty="0"/>
              <a:t>Simulating mapping observations with AtLAST</a:t>
            </a:r>
          </a:p>
        </p:txBody>
      </p:sp>
      <p:sp>
        <p:nvSpPr>
          <p:cNvPr id="5" name="Subtitle 2">
            <a:extLst>
              <a:ext uri="{FF2B5EF4-FFF2-40B4-BE49-F238E27FC236}">
                <a16:creationId xmlns:a16="http://schemas.microsoft.com/office/drawing/2014/main" id="{A2CB0244-E637-365E-700A-E4EF0AA34D71}"/>
              </a:ext>
            </a:extLst>
          </p:cNvPr>
          <p:cNvSpPr>
            <a:spLocks noGrp="1"/>
          </p:cNvSpPr>
          <p:nvPr>
            <p:ph type="subTitle" idx="1"/>
          </p:nvPr>
        </p:nvSpPr>
        <p:spPr>
          <a:xfrm>
            <a:off x="574767" y="4679018"/>
            <a:ext cx="10528662" cy="1655762"/>
          </a:xfrm>
          <a:noFill/>
        </p:spPr>
        <p:txBody>
          <a:bodyPr>
            <a:normAutofit lnSpcReduction="10000"/>
          </a:bodyPr>
          <a:lstStyle/>
          <a:p>
            <a:r>
              <a:rPr lang="en-GB" b="1" dirty="0"/>
              <a:t>Tony Mroczkowski </a:t>
            </a:r>
            <a:r>
              <a:rPr lang="en-GB" dirty="0"/>
              <a:t>(ICE-CSIC), with help and inputs from Thomas Morris, Mats </a:t>
            </a:r>
            <a:r>
              <a:rPr lang="en-GB" dirty="0" err="1"/>
              <a:t>Kirkaune</a:t>
            </a:r>
            <a:r>
              <a:rPr lang="en-GB" dirty="0"/>
              <a:t>, Jonas </a:t>
            </a:r>
            <a:r>
              <a:rPr lang="en-GB" dirty="0" err="1"/>
              <a:t>Würzinger</a:t>
            </a:r>
            <a:r>
              <a:rPr lang="en-GB" dirty="0"/>
              <a:t>, </a:t>
            </a:r>
            <a:r>
              <a:rPr lang="en-GB" dirty="0" err="1"/>
              <a:t>Joshiwa</a:t>
            </a:r>
            <a:r>
              <a:rPr lang="en-GB" dirty="0"/>
              <a:t> van </a:t>
            </a:r>
            <a:r>
              <a:rPr lang="en-GB" dirty="0" err="1"/>
              <a:t>Marrewijk</a:t>
            </a:r>
            <a:r>
              <a:rPr lang="en-GB" dirty="0"/>
              <a:t>, and Luca Di Mascolo</a:t>
            </a:r>
          </a:p>
          <a:p>
            <a:endParaRPr lang="en-GB" dirty="0"/>
          </a:p>
          <a:p>
            <a:r>
              <a:rPr lang="en-GB" dirty="0"/>
              <a:t>4 June 2026, AtLAST Iberian Days, Universidad Complutense de Madrid</a:t>
            </a:r>
          </a:p>
        </p:txBody>
      </p:sp>
      <p:sp>
        <p:nvSpPr>
          <p:cNvPr id="2" name="TextBox 1">
            <a:extLst>
              <a:ext uri="{FF2B5EF4-FFF2-40B4-BE49-F238E27FC236}">
                <a16:creationId xmlns:a16="http://schemas.microsoft.com/office/drawing/2014/main" id="{B63533C0-D3E4-9D68-11A3-A1AE262A3B51}"/>
              </a:ext>
            </a:extLst>
          </p:cNvPr>
          <p:cNvSpPr txBox="1"/>
          <p:nvPr/>
        </p:nvSpPr>
        <p:spPr>
          <a:xfrm>
            <a:off x="57665" y="6334780"/>
            <a:ext cx="12076670" cy="523220"/>
          </a:xfrm>
          <a:prstGeom prst="rect">
            <a:avLst/>
          </a:prstGeom>
          <a:noFill/>
        </p:spPr>
        <p:txBody>
          <a:bodyPr wrap="square" rtlCol="0">
            <a:spAutoFit/>
          </a:bodyPr>
          <a:lstStyle/>
          <a:p>
            <a:r>
              <a:rPr lang="en-US" sz="1400"/>
              <a:t>Funded by the European Union. Views and opinions expressed are however those of the author(s) only and do not necessarily reflect those of the European Union or European Research Executive Agency. Neither the European Union nor the European Research Executive Agency can be held responsible for them.</a:t>
            </a:r>
          </a:p>
        </p:txBody>
      </p:sp>
    </p:spTree>
    <p:extLst>
      <p:ext uri="{BB962C8B-B14F-4D97-AF65-F5344CB8AC3E}">
        <p14:creationId xmlns:p14="http://schemas.microsoft.com/office/powerpoint/2010/main" val="921112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487F62-901B-7DD5-EE2E-B9A6853E2893}"/>
              </a:ext>
            </a:extLst>
          </p:cNvPr>
          <p:cNvPicPr>
            <a:picLocks noChangeAspect="1"/>
          </p:cNvPicPr>
          <p:nvPr/>
        </p:nvPicPr>
        <p:blipFill>
          <a:blip r:embed="rId2"/>
          <a:stretch>
            <a:fillRect/>
          </a:stretch>
        </p:blipFill>
        <p:spPr>
          <a:xfrm>
            <a:off x="173477" y="143523"/>
            <a:ext cx="6149502" cy="3576960"/>
          </a:xfrm>
          <a:prstGeom prst="rect">
            <a:avLst/>
          </a:prstGeom>
        </p:spPr>
      </p:pic>
      <p:pic>
        <p:nvPicPr>
          <p:cNvPr id="6" name="Picture 5">
            <a:extLst>
              <a:ext uri="{FF2B5EF4-FFF2-40B4-BE49-F238E27FC236}">
                <a16:creationId xmlns:a16="http://schemas.microsoft.com/office/drawing/2014/main" id="{258D5873-D8E4-A936-9074-3EBE0F66A0AE}"/>
              </a:ext>
            </a:extLst>
          </p:cNvPr>
          <p:cNvPicPr>
            <a:picLocks noChangeAspect="1"/>
          </p:cNvPicPr>
          <p:nvPr/>
        </p:nvPicPr>
        <p:blipFill>
          <a:blip r:embed="rId3"/>
          <a:stretch>
            <a:fillRect/>
          </a:stretch>
        </p:blipFill>
        <p:spPr>
          <a:xfrm>
            <a:off x="0" y="4925997"/>
            <a:ext cx="11965814" cy="1105152"/>
          </a:xfrm>
          <a:prstGeom prst="rect">
            <a:avLst/>
          </a:prstGeom>
        </p:spPr>
      </p:pic>
    </p:spTree>
    <p:extLst>
      <p:ext uri="{BB962C8B-B14F-4D97-AF65-F5344CB8AC3E}">
        <p14:creationId xmlns:p14="http://schemas.microsoft.com/office/powerpoint/2010/main" val="4258086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A4BB2-DF55-1718-EF8A-A7692E4BE2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99ACA8D-0473-425F-54A2-42D59AFB5A8E}"/>
              </a:ext>
            </a:extLst>
          </p:cNvPr>
          <p:cNvPicPr>
            <a:picLocks noChangeAspect="1"/>
          </p:cNvPicPr>
          <p:nvPr/>
        </p:nvPicPr>
        <p:blipFill>
          <a:blip r:embed="rId2"/>
          <a:stretch>
            <a:fillRect/>
          </a:stretch>
        </p:blipFill>
        <p:spPr>
          <a:xfrm>
            <a:off x="173477" y="143523"/>
            <a:ext cx="6149502" cy="3576960"/>
          </a:xfrm>
          <a:prstGeom prst="rect">
            <a:avLst/>
          </a:prstGeom>
        </p:spPr>
      </p:pic>
      <p:pic>
        <p:nvPicPr>
          <p:cNvPr id="6" name="Picture 5">
            <a:extLst>
              <a:ext uri="{FF2B5EF4-FFF2-40B4-BE49-F238E27FC236}">
                <a16:creationId xmlns:a16="http://schemas.microsoft.com/office/drawing/2014/main" id="{5562B5BB-4A1D-38B5-36CC-A5BD1C38AF73}"/>
              </a:ext>
            </a:extLst>
          </p:cNvPr>
          <p:cNvPicPr>
            <a:picLocks noChangeAspect="1"/>
          </p:cNvPicPr>
          <p:nvPr/>
        </p:nvPicPr>
        <p:blipFill>
          <a:blip r:embed="rId3"/>
          <a:stretch>
            <a:fillRect/>
          </a:stretch>
        </p:blipFill>
        <p:spPr>
          <a:xfrm>
            <a:off x="0" y="4925997"/>
            <a:ext cx="11965814" cy="1105152"/>
          </a:xfrm>
          <a:prstGeom prst="rect">
            <a:avLst/>
          </a:prstGeom>
        </p:spPr>
      </p:pic>
      <p:pic>
        <p:nvPicPr>
          <p:cNvPr id="8" name="Picture 7">
            <a:extLst>
              <a:ext uri="{FF2B5EF4-FFF2-40B4-BE49-F238E27FC236}">
                <a16:creationId xmlns:a16="http://schemas.microsoft.com/office/drawing/2014/main" id="{1D5C8055-AF96-91B6-C89C-ABD88345634C}"/>
              </a:ext>
            </a:extLst>
          </p:cNvPr>
          <p:cNvPicPr>
            <a:picLocks noChangeAspect="1"/>
          </p:cNvPicPr>
          <p:nvPr/>
        </p:nvPicPr>
        <p:blipFill>
          <a:blip r:embed="rId4"/>
          <a:stretch>
            <a:fillRect/>
          </a:stretch>
        </p:blipFill>
        <p:spPr>
          <a:xfrm>
            <a:off x="6322978" y="290884"/>
            <a:ext cx="5642835" cy="3951143"/>
          </a:xfrm>
          <a:prstGeom prst="rect">
            <a:avLst/>
          </a:prstGeom>
        </p:spPr>
      </p:pic>
    </p:spTree>
    <p:extLst>
      <p:ext uri="{BB962C8B-B14F-4D97-AF65-F5344CB8AC3E}">
        <p14:creationId xmlns:p14="http://schemas.microsoft.com/office/powerpoint/2010/main" val="3402611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7EB418-D55C-13A1-7FAA-8BA4D10053DC}"/>
              </a:ext>
            </a:extLst>
          </p:cNvPr>
          <p:cNvPicPr>
            <a:picLocks noChangeAspect="1"/>
          </p:cNvPicPr>
          <p:nvPr/>
        </p:nvPicPr>
        <p:blipFill>
          <a:blip r:embed="rId2"/>
          <a:stretch>
            <a:fillRect/>
          </a:stretch>
        </p:blipFill>
        <p:spPr>
          <a:xfrm>
            <a:off x="0" y="0"/>
            <a:ext cx="7772400" cy="2482709"/>
          </a:xfrm>
          <a:prstGeom prst="rect">
            <a:avLst/>
          </a:prstGeom>
        </p:spPr>
      </p:pic>
      <p:pic>
        <p:nvPicPr>
          <p:cNvPr id="4" name="Picture 3">
            <a:extLst>
              <a:ext uri="{FF2B5EF4-FFF2-40B4-BE49-F238E27FC236}">
                <a16:creationId xmlns:a16="http://schemas.microsoft.com/office/drawing/2014/main" id="{98B704B1-D639-D758-49A4-D383631C837D}"/>
              </a:ext>
            </a:extLst>
          </p:cNvPr>
          <p:cNvPicPr>
            <a:picLocks noChangeAspect="1"/>
          </p:cNvPicPr>
          <p:nvPr/>
        </p:nvPicPr>
        <p:blipFill>
          <a:blip r:embed="rId3"/>
          <a:stretch>
            <a:fillRect/>
          </a:stretch>
        </p:blipFill>
        <p:spPr>
          <a:xfrm>
            <a:off x="64854" y="2777247"/>
            <a:ext cx="7772400" cy="3886200"/>
          </a:xfrm>
          <a:prstGeom prst="rect">
            <a:avLst/>
          </a:prstGeom>
        </p:spPr>
      </p:pic>
      <p:pic>
        <p:nvPicPr>
          <p:cNvPr id="6" name="Picture 5">
            <a:extLst>
              <a:ext uri="{FF2B5EF4-FFF2-40B4-BE49-F238E27FC236}">
                <a16:creationId xmlns:a16="http://schemas.microsoft.com/office/drawing/2014/main" id="{573509CD-525E-F4B4-BBA5-21B185349B2E}"/>
              </a:ext>
            </a:extLst>
          </p:cNvPr>
          <p:cNvPicPr>
            <a:picLocks noChangeAspect="1"/>
          </p:cNvPicPr>
          <p:nvPr/>
        </p:nvPicPr>
        <p:blipFill>
          <a:blip r:embed="rId4"/>
          <a:stretch>
            <a:fillRect/>
          </a:stretch>
        </p:blipFill>
        <p:spPr>
          <a:xfrm>
            <a:off x="7837254" y="2777247"/>
            <a:ext cx="4595677" cy="3686783"/>
          </a:xfrm>
          <a:prstGeom prst="rect">
            <a:avLst/>
          </a:prstGeom>
        </p:spPr>
      </p:pic>
    </p:spTree>
    <p:extLst>
      <p:ext uri="{BB962C8B-B14F-4D97-AF65-F5344CB8AC3E}">
        <p14:creationId xmlns:p14="http://schemas.microsoft.com/office/powerpoint/2010/main" val="2106513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D8DB12-46F7-5F0E-3D07-F89EF96356CC}"/>
              </a:ext>
            </a:extLst>
          </p:cNvPr>
          <p:cNvSpPr>
            <a:spLocks noGrp="1"/>
          </p:cNvSpPr>
          <p:nvPr>
            <p:ph type="title"/>
          </p:nvPr>
        </p:nvSpPr>
        <p:spPr/>
        <p:txBody>
          <a:bodyPr/>
          <a:lstStyle/>
          <a:p>
            <a:r>
              <a:rPr lang="en-US" dirty="0"/>
              <a:t>Next: defining an instrument</a:t>
            </a:r>
          </a:p>
        </p:txBody>
      </p:sp>
      <p:sp>
        <p:nvSpPr>
          <p:cNvPr id="5" name="Content Placeholder 4">
            <a:extLst>
              <a:ext uri="{FF2B5EF4-FFF2-40B4-BE49-F238E27FC236}">
                <a16:creationId xmlns:a16="http://schemas.microsoft.com/office/drawing/2014/main" id="{03D85A8F-B0BD-42D0-85A4-DCFDA273C0F5}"/>
              </a:ext>
            </a:extLst>
          </p:cNvPr>
          <p:cNvSpPr>
            <a:spLocks noGrp="1"/>
          </p:cNvSpPr>
          <p:nvPr>
            <p:ph idx="1"/>
          </p:nvPr>
        </p:nvSpPr>
        <p:spPr>
          <a:xfrm>
            <a:off x="838200" y="1825625"/>
            <a:ext cx="6963383" cy="4351338"/>
          </a:xfrm>
        </p:spPr>
        <p:txBody>
          <a:bodyPr/>
          <a:lstStyle/>
          <a:p>
            <a:r>
              <a:rPr lang="en-US" dirty="0"/>
              <a:t>Examples are given here: </a:t>
            </a:r>
            <a:r>
              <a:rPr lang="en-US" dirty="0">
                <a:hlinkClick r:id="rId2"/>
              </a:rPr>
              <a:t>https://thomaswmorris.com/maria/tutorials/custom-map-simulations.html</a:t>
            </a:r>
            <a:endParaRPr lang="en-US" dirty="0"/>
          </a:p>
          <a:p>
            <a:r>
              <a:rPr lang="en-US" dirty="0"/>
              <a:t>Things to consider first: spacing, field of view, bandwidth, pixel counts, frequencies</a:t>
            </a:r>
          </a:p>
        </p:txBody>
      </p:sp>
    </p:spTree>
    <p:extLst>
      <p:ext uri="{BB962C8B-B14F-4D97-AF65-F5344CB8AC3E}">
        <p14:creationId xmlns:p14="http://schemas.microsoft.com/office/powerpoint/2010/main" val="3289263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7D13-EC9E-E751-5678-570DB2DD6FC6}"/>
              </a:ext>
            </a:extLst>
          </p:cNvPr>
          <p:cNvSpPr>
            <a:spLocks noGrp="1"/>
          </p:cNvSpPr>
          <p:nvPr>
            <p:ph type="title"/>
          </p:nvPr>
        </p:nvSpPr>
        <p:spPr>
          <a:xfrm>
            <a:off x="301611" y="668814"/>
            <a:ext cx="11360800" cy="763600"/>
          </a:xfrm>
        </p:spPr>
        <p:txBody>
          <a:bodyPr/>
          <a:lstStyle/>
          <a:p>
            <a:r>
              <a:rPr lang="en-US" dirty="0"/>
              <a:t>AtLAST </a:t>
            </a:r>
            <a:r>
              <a:rPr lang="en-US" dirty="0" err="1"/>
              <a:t>FoV</a:t>
            </a:r>
            <a:endParaRPr lang="en-US" dirty="0"/>
          </a:p>
        </p:txBody>
      </p:sp>
      <p:sp>
        <p:nvSpPr>
          <p:cNvPr id="3" name="Text Placeholder 2">
            <a:extLst>
              <a:ext uri="{FF2B5EF4-FFF2-40B4-BE49-F238E27FC236}">
                <a16:creationId xmlns:a16="http://schemas.microsoft.com/office/drawing/2014/main" id="{31C878A3-84CB-E196-8E39-742ED93900D4}"/>
              </a:ext>
            </a:extLst>
          </p:cNvPr>
          <p:cNvSpPr>
            <a:spLocks noGrp="1"/>
          </p:cNvSpPr>
          <p:nvPr>
            <p:ph type="body" idx="1"/>
          </p:nvPr>
        </p:nvSpPr>
        <p:spPr>
          <a:xfrm>
            <a:off x="415600" y="1536634"/>
            <a:ext cx="5680400" cy="1892366"/>
          </a:xfrm>
        </p:spPr>
        <p:txBody>
          <a:bodyPr numCol="1"/>
          <a:lstStyle/>
          <a:p>
            <a:r>
              <a:rPr lang="en-US" sz="1600" dirty="0"/>
              <a:t>With a huge (4.7 meter) focal surface, one idea is to break it up into modular cameras. Each camera then has corrective optics to recover a large field of view.</a:t>
            </a:r>
          </a:p>
          <a:p>
            <a:r>
              <a:rPr lang="en-US" sz="1600" dirty="0"/>
              <a:t>Lower frequencies (&lt;300 GHz) are shown on right.  Left column is </a:t>
            </a:r>
            <a:r>
              <a:rPr lang="en-US" sz="1600" i="1" dirty="0"/>
              <a:t>uncorrected</a:t>
            </a:r>
            <a:r>
              <a:rPr lang="en-US" sz="1600" dirty="0"/>
              <a:t>; right column is </a:t>
            </a:r>
            <a:r>
              <a:rPr lang="en-US" sz="1600" i="1" dirty="0"/>
              <a:t>corrected</a:t>
            </a:r>
            <a:r>
              <a:rPr lang="en-US" sz="1600" dirty="0"/>
              <a:t>.</a:t>
            </a:r>
          </a:p>
        </p:txBody>
      </p:sp>
      <p:sp>
        <p:nvSpPr>
          <p:cNvPr id="4" name="Slide Number Placeholder 3">
            <a:extLst>
              <a:ext uri="{FF2B5EF4-FFF2-40B4-BE49-F238E27FC236}">
                <a16:creationId xmlns:a16="http://schemas.microsoft.com/office/drawing/2014/main" id="{6DC2B23D-5A4B-6F62-2B6B-945A317CD19C}"/>
              </a:ext>
            </a:extLst>
          </p:cNvPr>
          <p:cNvSpPr>
            <a:spLocks noGrp="1"/>
          </p:cNvSpPr>
          <p:nvPr>
            <p:ph type="sldNum" idx="12"/>
          </p:nvPr>
        </p:nvSpPr>
        <p:spPr/>
        <p:txBody>
          <a:bodyPr/>
          <a:lstStyle/>
          <a:p>
            <a:pPr algn="r"/>
            <a:fld id="{00000000-1234-1234-1234-123412341234}" type="slidenum">
              <a:rPr lang="en" smtClean="0"/>
              <a:pPr algn="r"/>
              <a:t>14</a:t>
            </a:fld>
            <a:endParaRPr lang="en"/>
          </a:p>
        </p:txBody>
      </p:sp>
      <p:pic>
        <p:nvPicPr>
          <p:cNvPr id="5" name="Picture 4">
            <a:extLst>
              <a:ext uri="{FF2B5EF4-FFF2-40B4-BE49-F238E27FC236}">
                <a16:creationId xmlns:a16="http://schemas.microsoft.com/office/drawing/2014/main" id="{E2CE51CC-E950-D6ED-FA1B-A2B36254BF36}"/>
              </a:ext>
            </a:extLst>
          </p:cNvPr>
          <p:cNvPicPr>
            <a:picLocks noChangeAspect="1"/>
          </p:cNvPicPr>
          <p:nvPr/>
        </p:nvPicPr>
        <p:blipFill>
          <a:blip r:embed="rId3"/>
          <a:stretch>
            <a:fillRect/>
          </a:stretch>
        </p:blipFill>
        <p:spPr>
          <a:xfrm>
            <a:off x="6096000" y="0"/>
            <a:ext cx="6096000" cy="6589204"/>
          </a:xfrm>
          <a:prstGeom prst="rect">
            <a:avLst/>
          </a:prstGeom>
        </p:spPr>
      </p:pic>
      <p:pic>
        <p:nvPicPr>
          <p:cNvPr id="6" name="Picture 5">
            <a:extLst>
              <a:ext uri="{FF2B5EF4-FFF2-40B4-BE49-F238E27FC236}">
                <a16:creationId xmlns:a16="http://schemas.microsoft.com/office/drawing/2014/main" id="{621FF03D-583A-4AEC-E872-E88D404F7DCE}"/>
              </a:ext>
            </a:extLst>
          </p:cNvPr>
          <p:cNvPicPr>
            <a:picLocks noChangeAspect="1"/>
          </p:cNvPicPr>
          <p:nvPr/>
        </p:nvPicPr>
        <p:blipFill>
          <a:blip r:embed="rId4"/>
          <a:stretch>
            <a:fillRect/>
          </a:stretch>
        </p:blipFill>
        <p:spPr>
          <a:xfrm>
            <a:off x="267320" y="3637441"/>
            <a:ext cx="5828680" cy="2074934"/>
          </a:xfrm>
          <a:prstGeom prst="rect">
            <a:avLst/>
          </a:prstGeom>
        </p:spPr>
      </p:pic>
      <p:sp>
        <p:nvSpPr>
          <p:cNvPr id="8" name="TextBox 7">
            <a:extLst>
              <a:ext uri="{FF2B5EF4-FFF2-40B4-BE49-F238E27FC236}">
                <a16:creationId xmlns:a16="http://schemas.microsoft.com/office/drawing/2014/main" id="{E81DFB35-488D-C0F5-3A2D-8F7A320C4658}"/>
              </a:ext>
            </a:extLst>
          </p:cNvPr>
          <p:cNvSpPr txBox="1"/>
          <p:nvPr/>
        </p:nvSpPr>
        <p:spPr>
          <a:xfrm>
            <a:off x="2028885" y="6283055"/>
            <a:ext cx="541308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Gallardo et al. 2024</a:t>
            </a:r>
          </a:p>
        </p:txBody>
      </p:sp>
      <p:sp>
        <p:nvSpPr>
          <p:cNvPr id="7" name="TextBox 6">
            <a:extLst>
              <a:ext uri="{FF2B5EF4-FFF2-40B4-BE49-F238E27FC236}">
                <a16:creationId xmlns:a16="http://schemas.microsoft.com/office/drawing/2014/main" id="{A12F1C63-67A0-C79A-ACD3-EA12C497B77D}"/>
              </a:ext>
            </a:extLst>
          </p:cNvPr>
          <p:cNvSpPr txBox="1"/>
          <p:nvPr/>
        </p:nvSpPr>
        <p:spPr>
          <a:xfrm>
            <a:off x="0" y="57000"/>
            <a:ext cx="3711389" cy="369332"/>
          </a:xfrm>
          <a:prstGeom prst="rect">
            <a:avLst/>
          </a:prstGeom>
          <a:noFill/>
        </p:spPr>
        <p:txBody>
          <a:bodyPr wrap="square" rtlCol="0">
            <a:spAutoFit/>
          </a:bodyPr>
          <a:lstStyle/>
          <a:p>
            <a:r>
              <a:rPr lang="en-US" b="1" dirty="0">
                <a:solidFill>
                  <a:srgbClr val="FF0000"/>
                </a:solidFill>
              </a:rPr>
              <a:t>Recall from earlier:</a:t>
            </a:r>
          </a:p>
        </p:txBody>
      </p:sp>
    </p:spTree>
    <p:extLst>
      <p:ext uri="{BB962C8B-B14F-4D97-AF65-F5344CB8AC3E}">
        <p14:creationId xmlns:p14="http://schemas.microsoft.com/office/powerpoint/2010/main" val="3232313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7D13-EC9E-E751-5678-570DB2DD6FC6}"/>
              </a:ext>
            </a:extLst>
          </p:cNvPr>
          <p:cNvSpPr>
            <a:spLocks noGrp="1"/>
          </p:cNvSpPr>
          <p:nvPr>
            <p:ph type="title"/>
          </p:nvPr>
        </p:nvSpPr>
        <p:spPr/>
        <p:txBody>
          <a:bodyPr/>
          <a:lstStyle/>
          <a:p>
            <a:r>
              <a:rPr lang="en-US" dirty="0"/>
              <a:t>AtLAST </a:t>
            </a:r>
            <a:r>
              <a:rPr lang="en-US" dirty="0" err="1"/>
              <a:t>FoV</a:t>
            </a:r>
            <a:endParaRPr lang="en-US" dirty="0"/>
          </a:p>
        </p:txBody>
      </p:sp>
      <p:sp>
        <p:nvSpPr>
          <p:cNvPr id="3" name="Text Placeholder 2">
            <a:extLst>
              <a:ext uri="{FF2B5EF4-FFF2-40B4-BE49-F238E27FC236}">
                <a16:creationId xmlns:a16="http://schemas.microsoft.com/office/drawing/2014/main" id="{31C878A3-84CB-E196-8E39-742ED93900D4}"/>
              </a:ext>
            </a:extLst>
          </p:cNvPr>
          <p:cNvSpPr>
            <a:spLocks noGrp="1"/>
          </p:cNvSpPr>
          <p:nvPr>
            <p:ph type="body" idx="1"/>
          </p:nvPr>
        </p:nvSpPr>
        <p:spPr>
          <a:xfrm>
            <a:off x="415600" y="1356966"/>
            <a:ext cx="5242250" cy="2206691"/>
          </a:xfrm>
        </p:spPr>
        <p:txBody>
          <a:bodyPr numCol="1"/>
          <a:lstStyle/>
          <a:p>
            <a:r>
              <a:rPr lang="en-US" sz="1600" dirty="0"/>
              <a:t>Higher frequencies (&gt;300 GHz) are shown on right.  Left column corrected and diffraction-limit (</a:t>
            </a:r>
            <a:r>
              <a:rPr lang="en-US" sz="1600" dirty="0" err="1"/>
              <a:t>Strehl</a:t>
            </a:r>
            <a:r>
              <a:rPr lang="en-US" sz="1600" dirty="0"/>
              <a:t>=0.8).</a:t>
            </a:r>
          </a:p>
          <a:p>
            <a:r>
              <a:rPr lang="en-US" sz="1600" dirty="0"/>
              <a:t>The right column relaxes the requirement for diffraction limited optics (</a:t>
            </a:r>
            <a:r>
              <a:rPr lang="en-US" sz="1600" dirty="0" err="1"/>
              <a:t>Strehl</a:t>
            </a:r>
            <a:r>
              <a:rPr lang="en-US" sz="1600" dirty="0"/>
              <a:t>=0.7).</a:t>
            </a:r>
          </a:p>
          <a:p>
            <a:r>
              <a:rPr lang="en-US" sz="1600" dirty="0"/>
              <a:t>Gallardo et al. 2024 noted that this is for 3 lenses, and that additional optimization using 4 lenses can improve this. </a:t>
            </a:r>
          </a:p>
          <a:p>
            <a:pPr marL="152402" indent="0">
              <a:buNone/>
            </a:pPr>
            <a:endParaRPr lang="en-US" sz="1600" dirty="0"/>
          </a:p>
        </p:txBody>
      </p:sp>
      <p:sp>
        <p:nvSpPr>
          <p:cNvPr id="4" name="Slide Number Placeholder 3">
            <a:extLst>
              <a:ext uri="{FF2B5EF4-FFF2-40B4-BE49-F238E27FC236}">
                <a16:creationId xmlns:a16="http://schemas.microsoft.com/office/drawing/2014/main" id="{6DC2B23D-5A4B-6F62-2B6B-945A317CD19C}"/>
              </a:ext>
            </a:extLst>
          </p:cNvPr>
          <p:cNvSpPr>
            <a:spLocks noGrp="1"/>
          </p:cNvSpPr>
          <p:nvPr>
            <p:ph type="sldNum" idx="12"/>
          </p:nvPr>
        </p:nvSpPr>
        <p:spPr/>
        <p:txBody>
          <a:bodyPr/>
          <a:lstStyle/>
          <a:p>
            <a:pPr algn="r"/>
            <a:fld id="{00000000-1234-1234-1234-123412341234}" type="slidenum">
              <a:rPr lang="en" smtClean="0"/>
              <a:pPr algn="r"/>
              <a:t>15</a:t>
            </a:fld>
            <a:endParaRPr lang="en"/>
          </a:p>
        </p:txBody>
      </p:sp>
      <p:pic>
        <p:nvPicPr>
          <p:cNvPr id="7" name="Picture 6">
            <a:extLst>
              <a:ext uri="{FF2B5EF4-FFF2-40B4-BE49-F238E27FC236}">
                <a16:creationId xmlns:a16="http://schemas.microsoft.com/office/drawing/2014/main" id="{80117457-B837-D089-3B07-AB11D1ABE29D}"/>
              </a:ext>
            </a:extLst>
          </p:cNvPr>
          <p:cNvPicPr>
            <a:picLocks noChangeAspect="1"/>
          </p:cNvPicPr>
          <p:nvPr/>
        </p:nvPicPr>
        <p:blipFill>
          <a:blip r:embed="rId3"/>
          <a:stretch>
            <a:fillRect/>
          </a:stretch>
        </p:blipFill>
        <p:spPr>
          <a:xfrm>
            <a:off x="6096000" y="0"/>
            <a:ext cx="6096000" cy="6510291"/>
          </a:xfrm>
          <a:prstGeom prst="rect">
            <a:avLst/>
          </a:prstGeom>
        </p:spPr>
      </p:pic>
      <p:pic>
        <p:nvPicPr>
          <p:cNvPr id="5" name="Picture 4">
            <a:extLst>
              <a:ext uri="{FF2B5EF4-FFF2-40B4-BE49-F238E27FC236}">
                <a16:creationId xmlns:a16="http://schemas.microsoft.com/office/drawing/2014/main" id="{4E2CB7C3-DFE6-F1DE-B0B1-19F693567CFB}"/>
              </a:ext>
            </a:extLst>
          </p:cNvPr>
          <p:cNvPicPr>
            <a:picLocks noChangeAspect="1"/>
          </p:cNvPicPr>
          <p:nvPr/>
        </p:nvPicPr>
        <p:blipFill>
          <a:blip r:embed="rId4"/>
          <a:stretch>
            <a:fillRect/>
          </a:stretch>
        </p:blipFill>
        <p:spPr>
          <a:xfrm>
            <a:off x="267320" y="3637441"/>
            <a:ext cx="5828680" cy="2074934"/>
          </a:xfrm>
          <a:prstGeom prst="rect">
            <a:avLst/>
          </a:prstGeom>
        </p:spPr>
      </p:pic>
      <p:sp>
        <p:nvSpPr>
          <p:cNvPr id="6" name="TextBox 5">
            <a:extLst>
              <a:ext uri="{FF2B5EF4-FFF2-40B4-BE49-F238E27FC236}">
                <a16:creationId xmlns:a16="http://schemas.microsoft.com/office/drawing/2014/main" id="{E06A5817-A15F-8AC0-3E53-5DA914A7BF67}"/>
              </a:ext>
            </a:extLst>
          </p:cNvPr>
          <p:cNvSpPr txBox="1"/>
          <p:nvPr/>
        </p:nvSpPr>
        <p:spPr>
          <a:xfrm>
            <a:off x="2028885" y="6283055"/>
            <a:ext cx="541308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Gallardo et al. 2024</a:t>
            </a:r>
          </a:p>
        </p:txBody>
      </p:sp>
      <p:sp>
        <p:nvSpPr>
          <p:cNvPr id="8" name="TextBox 7">
            <a:extLst>
              <a:ext uri="{FF2B5EF4-FFF2-40B4-BE49-F238E27FC236}">
                <a16:creationId xmlns:a16="http://schemas.microsoft.com/office/drawing/2014/main" id="{D1F522D8-DDD1-8E4D-A31D-11E857C3EAB3}"/>
              </a:ext>
            </a:extLst>
          </p:cNvPr>
          <p:cNvSpPr txBox="1"/>
          <p:nvPr/>
        </p:nvSpPr>
        <p:spPr>
          <a:xfrm>
            <a:off x="0" y="57000"/>
            <a:ext cx="3711389" cy="369332"/>
          </a:xfrm>
          <a:prstGeom prst="rect">
            <a:avLst/>
          </a:prstGeom>
          <a:noFill/>
        </p:spPr>
        <p:txBody>
          <a:bodyPr wrap="square" rtlCol="0">
            <a:spAutoFit/>
          </a:bodyPr>
          <a:lstStyle/>
          <a:p>
            <a:r>
              <a:rPr lang="en-US" b="1" dirty="0">
                <a:solidFill>
                  <a:srgbClr val="FF0000"/>
                </a:solidFill>
              </a:rPr>
              <a:t>Recall from earlier:</a:t>
            </a:r>
          </a:p>
        </p:txBody>
      </p:sp>
    </p:spTree>
    <p:extLst>
      <p:ext uri="{BB962C8B-B14F-4D97-AF65-F5344CB8AC3E}">
        <p14:creationId xmlns:p14="http://schemas.microsoft.com/office/powerpoint/2010/main" val="4253453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2F73-D586-15FE-A550-5A5B4D69684C}"/>
              </a:ext>
            </a:extLst>
          </p:cNvPr>
          <p:cNvSpPr>
            <a:spLocks noGrp="1"/>
          </p:cNvSpPr>
          <p:nvPr>
            <p:ph type="title"/>
          </p:nvPr>
        </p:nvSpPr>
        <p:spPr/>
        <p:txBody>
          <a:bodyPr/>
          <a:lstStyle/>
          <a:p>
            <a:r>
              <a:rPr lang="en-US" dirty="0"/>
              <a:t>camera concepts in maria: </a:t>
            </a:r>
            <a:r>
              <a:rPr lang="en-US" dirty="0" err="1"/>
              <a:t>atlast-sz</a:t>
            </a:r>
            <a:endParaRPr lang="en-US" dirty="0"/>
          </a:p>
        </p:txBody>
      </p:sp>
      <p:sp>
        <p:nvSpPr>
          <p:cNvPr id="4" name="Content Placeholder 2">
            <a:extLst>
              <a:ext uri="{FF2B5EF4-FFF2-40B4-BE49-F238E27FC236}">
                <a16:creationId xmlns:a16="http://schemas.microsoft.com/office/drawing/2014/main" id="{88E5553F-B688-1E5A-3BD8-2F2634A541F7}"/>
              </a:ext>
            </a:extLst>
          </p:cNvPr>
          <p:cNvSpPr txBox="1">
            <a:spLocks/>
          </p:cNvSpPr>
          <p:nvPr/>
        </p:nvSpPr>
        <p:spPr>
          <a:xfrm>
            <a:off x="404446" y="1452073"/>
            <a:ext cx="4460631" cy="1976927"/>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9-band multichroic camera following Di Mascolo, Perrott et al. 2025.</a:t>
            </a:r>
          </a:p>
          <a:p>
            <a:r>
              <a:rPr lang="en-US" dirty="0"/>
              <a:t>Fills the fields of view in Gallardo et al. 2024.</a:t>
            </a:r>
          </a:p>
          <a:p>
            <a:r>
              <a:rPr lang="en-US" dirty="0"/>
              <a:t>Lowest band is monochromatic. The rest are dichroic.</a:t>
            </a:r>
          </a:p>
          <a:p>
            <a:r>
              <a:rPr lang="en-US" dirty="0"/>
              <a:t>All 9 bands are 1.7 f-lambda spacing.  </a:t>
            </a:r>
          </a:p>
          <a:p>
            <a:r>
              <a:rPr lang="en-US" dirty="0"/>
              <a:t>Polarized!</a:t>
            </a:r>
          </a:p>
          <a:p>
            <a:r>
              <a:rPr lang="en-US" dirty="0"/>
              <a:t>1.4 million detectors total. Going to Nyquist would lead to (1.7/0.5)^2 = 11.56 times more detectors</a:t>
            </a:r>
          </a:p>
          <a:p>
            <a:endParaRPr lang="en-US" dirty="0"/>
          </a:p>
        </p:txBody>
      </p:sp>
      <p:pic>
        <p:nvPicPr>
          <p:cNvPr id="5" name="Picture 4">
            <a:extLst>
              <a:ext uri="{FF2B5EF4-FFF2-40B4-BE49-F238E27FC236}">
                <a16:creationId xmlns:a16="http://schemas.microsoft.com/office/drawing/2014/main" id="{5949B32B-191F-16AA-1228-95B4FF5893B3}"/>
              </a:ext>
            </a:extLst>
          </p:cNvPr>
          <p:cNvPicPr>
            <a:picLocks noChangeAspect="1"/>
          </p:cNvPicPr>
          <p:nvPr/>
        </p:nvPicPr>
        <p:blipFill>
          <a:blip r:embed="rId2"/>
          <a:stretch>
            <a:fillRect/>
          </a:stretch>
        </p:blipFill>
        <p:spPr>
          <a:xfrm>
            <a:off x="0" y="3429000"/>
            <a:ext cx="5017965" cy="2334333"/>
          </a:xfrm>
          <a:prstGeom prst="rect">
            <a:avLst/>
          </a:prstGeom>
        </p:spPr>
      </p:pic>
      <p:pic>
        <p:nvPicPr>
          <p:cNvPr id="6" name="Picture 5">
            <a:extLst>
              <a:ext uri="{FF2B5EF4-FFF2-40B4-BE49-F238E27FC236}">
                <a16:creationId xmlns:a16="http://schemas.microsoft.com/office/drawing/2014/main" id="{5A1C851B-D6BA-95DF-EBFB-CFA1A0EC80CF}"/>
              </a:ext>
            </a:extLst>
          </p:cNvPr>
          <p:cNvPicPr>
            <a:picLocks noChangeAspect="1"/>
          </p:cNvPicPr>
          <p:nvPr/>
        </p:nvPicPr>
        <p:blipFill>
          <a:blip r:embed="rId3"/>
          <a:stretch>
            <a:fillRect/>
          </a:stretch>
        </p:blipFill>
        <p:spPr>
          <a:xfrm>
            <a:off x="5228980" y="1605625"/>
            <a:ext cx="6752005" cy="3477156"/>
          </a:xfrm>
          <a:prstGeom prst="rect">
            <a:avLst/>
          </a:prstGeom>
        </p:spPr>
      </p:pic>
    </p:spTree>
    <p:extLst>
      <p:ext uri="{BB962C8B-B14F-4D97-AF65-F5344CB8AC3E}">
        <p14:creationId xmlns:p14="http://schemas.microsoft.com/office/powerpoint/2010/main" val="4179892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8F18-A62B-4BC2-B4B2-F39E9810E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1902B-B85E-4906-644A-0B03E6679918}"/>
              </a:ext>
            </a:extLst>
          </p:cNvPr>
          <p:cNvSpPr>
            <a:spLocks noGrp="1"/>
          </p:cNvSpPr>
          <p:nvPr>
            <p:ph type="title"/>
          </p:nvPr>
        </p:nvSpPr>
        <p:spPr/>
        <p:txBody>
          <a:bodyPr/>
          <a:lstStyle/>
          <a:p>
            <a:r>
              <a:rPr lang="en-US" dirty="0"/>
              <a:t>camera concepts in maria: </a:t>
            </a:r>
            <a:r>
              <a:rPr lang="en-US" dirty="0" err="1"/>
              <a:t>atlast-sz_mini</a:t>
            </a:r>
            <a:endParaRPr lang="en-US" dirty="0"/>
          </a:p>
        </p:txBody>
      </p:sp>
      <p:sp>
        <p:nvSpPr>
          <p:cNvPr id="3" name="Content Placeholder 2">
            <a:extLst>
              <a:ext uri="{FF2B5EF4-FFF2-40B4-BE49-F238E27FC236}">
                <a16:creationId xmlns:a16="http://schemas.microsoft.com/office/drawing/2014/main" id="{9C3CA4DA-CCCD-1304-D453-323D17927EEE}"/>
              </a:ext>
            </a:extLst>
          </p:cNvPr>
          <p:cNvSpPr>
            <a:spLocks noGrp="1"/>
          </p:cNvSpPr>
          <p:nvPr>
            <p:ph idx="1"/>
          </p:nvPr>
        </p:nvSpPr>
        <p:spPr>
          <a:xfrm>
            <a:off x="838200" y="1520825"/>
            <a:ext cx="3804138" cy="4351338"/>
          </a:xfrm>
        </p:spPr>
        <p:txBody>
          <a:bodyPr>
            <a:normAutofit fontScale="70000" lnSpcReduction="20000"/>
          </a:bodyPr>
          <a:lstStyle/>
          <a:p>
            <a:r>
              <a:rPr lang="en-US" dirty="0"/>
              <a:t>A more modest version of the 9-band multichroic camera</a:t>
            </a:r>
          </a:p>
          <a:p>
            <a:r>
              <a:rPr lang="en-US" dirty="0"/>
              <a:t>Fills only a 6’ field of view.</a:t>
            </a:r>
          </a:p>
          <a:p>
            <a:r>
              <a:rPr lang="en-US" dirty="0"/>
              <a:t>Lowest band is monochromatic. The rest are dichroic.</a:t>
            </a:r>
          </a:p>
          <a:p>
            <a:r>
              <a:rPr lang="en-US" dirty="0"/>
              <a:t>First 7 bands are 1.7 f-lambda.</a:t>
            </a:r>
          </a:p>
          <a:p>
            <a:r>
              <a:rPr lang="en-US" dirty="0"/>
              <a:t>Highest 2 frequencies have a sparser spacing of 3.4 f-lambda.</a:t>
            </a:r>
          </a:p>
          <a:p>
            <a:r>
              <a:rPr lang="en-US" dirty="0"/>
              <a:t>Polarized!</a:t>
            </a:r>
          </a:p>
          <a:p>
            <a:r>
              <a:rPr lang="en-US" dirty="0"/>
              <a:t>19k detectors.  Again, a filled array (1/2-f-lambda) would require &gt;11 times more.</a:t>
            </a:r>
          </a:p>
        </p:txBody>
      </p:sp>
      <p:pic>
        <p:nvPicPr>
          <p:cNvPr id="4" name="Picture 3">
            <a:extLst>
              <a:ext uri="{FF2B5EF4-FFF2-40B4-BE49-F238E27FC236}">
                <a16:creationId xmlns:a16="http://schemas.microsoft.com/office/drawing/2014/main" id="{6BB03BF3-FE24-E967-BAEF-5701B5B4D57E}"/>
              </a:ext>
            </a:extLst>
          </p:cNvPr>
          <p:cNvPicPr>
            <a:picLocks noChangeAspect="1"/>
          </p:cNvPicPr>
          <p:nvPr/>
        </p:nvPicPr>
        <p:blipFill>
          <a:blip r:embed="rId2"/>
          <a:stretch>
            <a:fillRect/>
          </a:stretch>
        </p:blipFill>
        <p:spPr>
          <a:xfrm>
            <a:off x="5005753" y="1304121"/>
            <a:ext cx="7098323" cy="5446954"/>
          </a:xfrm>
          <a:prstGeom prst="rect">
            <a:avLst/>
          </a:prstGeom>
        </p:spPr>
      </p:pic>
    </p:spTree>
    <p:extLst>
      <p:ext uri="{BB962C8B-B14F-4D97-AF65-F5344CB8AC3E}">
        <p14:creationId xmlns:p14="http://schemas.microsoft.com/office/powerpoint/2010/main" val="837486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9457C-76E7-7CAB-6EE2-BE9580AE8A39}"/>
              </a:ext>
            </a:extLst>
          </p:cNvPr>
          <p:cNvSpPr>
            <a:spLocks noGrp="1"/>
          </p:cNvSpPr>
          <p:nvPr>
            <p:ph type="title"/>
          </p:nvPr>
        </p:nvSpPr>
        <p:spPr/>
        <p:txBody>
          <a:bodyPr/>
          <a:lstStyle/>
          <a:p>
            <a:r>
              <a:rPr lang="en-US" dirty="0"/>
              <a:t>Detector spacings: filled vs sparse?</a:t>
            </a:r>
          </a:p>
        </p:txBody>
      </p:sp>
      <p:sp>
        <p:nvSpPr>
          <p:cNvPr id="3" name="Content Placeholder 2">
            <a:extLst>
              <a:ext uri="{FF2B5EF4-FFF2-40B4-BE49-F238E27FC236}">
                <a16:creationId xmlns:a16="http://schemas.microsoft.com/office/drawing/2014/main" id="{4C0E968A-7D28-8BE7-E589-7A440CBB3192}"/>
              </a:ext>
            </a:extLst>
          </p:cNvPr>
          <p:cNvSpPr>
            <a:spLocks noGrp="1"/>
          </p:cNvSpPr>
          <p:nvPr>
            <p:ph idx="1"/>
          </p:nvPr>
        </p:nvSpPr>
        <p:spPr>
          <a:xfrm>
            <a:off x="838200" y="1825625"/>
            <a:ext cx="3452446" cy="4351338"/>
          </a:xfrm>
        </p:spPr>
        <p:txBody>
          <a:bodyPr/>
          <a:lstStyle/>
          <a:p>
            <a:r>
              <a:rPr lang="en-US" dirty="0"/>
              <a:t>From Matt Griffin’s talk</a:t>
            </a:r>
          </a:p>
          <a:p>
            <a:endParaRPr lang="en-US" dirty="0"/>
          </a:p>
        </p:txBody>
      </p:sp>
      <p:pic>
        <p:nvPicPr>
          <p:cNvPr id="4" name="Picture 3">
            <a:extLst>
              <a:ext uri="{FF2B5EF4-FFF2-40B4-BE49-F238E27FC236}">
                <a16:creationId xmlns:a16="http://schemas.microsoft.com/office/drawing/2014/main" id="{4C26035A-9D04-3D4E-6DCC-8630483CE792}"/>
              </a:ext>
            </a:extLst>
          </p:cNvPr>
          <p:cNvPicPr>
            <a:picLocks noChangeAspect="1"/>
          </p:cNvPicPr>
          <p:nvPr/>
        </p:nvPicPr>
        <p:blipFill>
          <a:blip r:embed="rId2"/>
          <a:stretch>
            <a:fillRect/>
          </a:stretch>
        </p:blipFill>
        <p:spPr>
          <a:xfrm>
            <a:off x="4091354" y="1406770"/>
            <a:ext cx="6600270" cy="4537686"/>
          </a:xfrm>
          <a:prstGeom prst="rect">
            <a:avLst/>
          </a:prstGeom>
        </p:spPr>
      </p:pic>
    </p:spTree>
    <p:extLst>
      <p:ext uri="{BB962C8B-B14F-4D97-AF65-F5344CB8AC3E}">
        <p14:creationId xmlns:p14="http://schemas.microsoft.com/office/powerpoint/2010/main" val="3019137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35182-DDED-3EB6-A5E2-BA0F1713AB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06F7B-B8EE-24D7-E864-F7F9FAA9B106}"/>
              </a:ext>
            </a:extLst>
          </p:cNvPr>
          <p:cNvSpPr>
            <a:spLocks noGrp="1"/>
          </p:cNvSpPr>
          <p:nvPr>
            <p:ph type="title"/>
          </p:nvPr>
        </p:nvSpPr>
        <p:spPr/>
        <p:txBody>
          <a:bodyPr/>
          <a:lstStyle/>
          <a:p>
            <a:r>
              <a:rPr lang="en-US" dirty="0"/>
              <a:t>Detector spacings: filled vs sparse?</a:t>
            </a:r>
          </a:p>
        </p:txBody>
      </p:sp>
      <p:sp>
        <p:nvSpPr>
          <p:cNvPr id="3" name="Content Placeholder 2">
            <a:extLst>
              <a:ext uri="{FF2B5EF4-FFF2-40B4-BE49-F238E27FC236}">
                <a16:creationId xmlns:a16="http://schemas.microsoft.com/office/drawing/2014/main" id="{0C178B46-8E3F-94F3-153A-2029E5BCB65D}"/>
              </a:ext>
            </a:extLst>
          </p:cNvPr>
          <p:cNvSpPr>
            <a:spLocks noGrp="1"/>
          </p:cNvSpPr>
          <p:nvPr>
            <p:ph idx="1"/>
          </p:nvPr>
        </p:nvSpPr>
        <p:spPr>
          <a:xfrm>
            <a:off x="838200" y="1825625"/>
            <a:ext cx="3452446" cy="4351338"/>
          </a:xfrm>
        </p:spPr>
        <p:txBody>
          <a:bodyPr/>
          <a:lstStyle/>
          <a:p>
            <a:r>
              <a:rPr lang="en-US" dirty="0"/>
              <a:t>From Matt Griffin’s talk</a:t>
            </a:r>
          </a:p>
          <a:p>
            <a:r>
              <a:rPr lang="en-US" dirty="0"/>
              <a:t>Left side of plot is for background dominated regime (i.e. detector noise &lt; photon noise)</a:t>
            </a:r>
          </a:p>
          <a:p>
            <a:endParaRPr lang="en-US" dirty="0"/>
          </a:p>
        </p:txBody>
      </p:sp>
      <p:pic>
        <p:nvPicPr>
          <p:cNvPr id="5" name="Picture 4">
            <a:extLst>
              <a:ext uri="{FF2B5EF4-FFF2-40B4-BE49-F238E27FC236}">
                <a16:creationId xmlns:a16="http://schemas.microsoft.com/office/drawing/2014/main" id="{B98A1C0D-7251-EF86-498E-0C1EC50E4EFF}"/>
              </a:ext>
            </a:extLst>
          </p:cNvPr>
          <p:cNvPicPr>
            <a:picLocks noChangeAspect="1"/>
          </p:cNvPicPr>
          <p:nvPr/>
        </p:nvPicPr>
        <p:blipFill>
          <a:blip r:embed="rId2"/>
          <a:stretch>
            <a:fillRect/>
          </a:stretch>
        </p:blipFill>
        <p:spPr>
          <a:xfrm>
            <a:off x="5081738" y="1716417"/>
            <a:ext cx="6272062" cy="4569753"/>
          </a:xfrm>
          <a:prstGeom prst="rect">
            <a:avLst/>
          </a:prstGeom>
        </p:spPr>
      </p:pic>
    </p:spTree>
    <p:extLst>
      <p:ext uri="{BB962C8B-B14F-4D97-AF65-F5344CB8AC3E}">
        <p14:creationId xmlns:p14="http://schemas.microsoft.com/office/powerpoint/2010/main" val="3304198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51E2F-CD38-CF0E-9901-0AE4CEF731C7}"/>
              </a:ext>
            </a:extLst>
          </p:cNvPr>
          <p:cNvSpPr>
            <a:spLocks noGrp="1"/>
          </p:cNvSpPr>
          <p:nvPr>
            <p:ph type="title" idx="4294967295"/>
          </p:nvPr>
        </p:nvSpPr>
        <p:spPr>
          <a:xfrm>
            <a:off x="0" y="365125"/>
            <a:ext cx="10515600" cy="1325563"/>
          </a:xfrm>
        </p:spPr>
        <p:txBody>
          <a:bodyPr/>
          <a:lstStyle/>
          <a:p>
            <a:r>
              <a:rPr lang="en-US" dirty="0"/>
              <a:t>They call the wind maria</a:t>
            </a:r>
          </a:p>
        </p:txBody>
      </p:sp>
      <p:pic>
        <p:nvPicPr>
          <p:cNvPr id="4" name="Picture 3">
            <a:extLst>
              <a:ext uri="{FF2B5EF4-FFF2-40B4-BE49-F238E27FC236}">
                <a16:creationId xmlns:a16="http://schemas.microsoft.com/office/drawing/2014/main" id="{16F96C43-06F6-A4A3-88F6-1A2B84584C75}"/>
              </a:ext>
            </a:extLst>
          </p:cNvPr>
          <p:cNvPicPr>
            <a:picLocks noChangeAspect="1"/>
          </p:cNvPicPr>
          <p:nvPr/>
        </p:nvPicPr>
        <p:blipFill>
          <a:blip r:embed="rId2"/>
          <a:stretch>
            <a:fillRect/>
          </a:stretch>
        </p:blipFill>
        <p:spPr>
          <a:xfrm>
            <a:off x="79367" y="0"/>
            <a:ext cx="12364424" cy="6858000"/>
          </a:xfrm>
          <a:prstGeom prst="rect">
            <a:avLst/>
          </a:prstGeom>
        </p:spPr>
      </p:pic>
    </p:spTree>
    <p:extLst>
      <p:ext uri="{BB962C8B-B14F-4D97-AF65-F5344CB8AC3E}">
        <p14:creationId xmlns:p14="http://schemas.microsoft.com/office/powerpoint/2010/main" val="4097793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929D72-3333-9CAC-DB0D-EC6930753427}"/>
              </a:ext>
            </a:extLst>
          </p:cNvPr>
          <p:cNvSpPr>
            <a:spLocks noGrp="1"/>
          </p:cNvSpPr>
          <p:nvPr>
            <p:ph type="title"/>
          </p:nvPr>
        </p:nvSpPr>
        <p:spPr/>
        <p:txBody>
          <a:bodyPr/>
          <a:lstStyle/>
          <a:p>
            <a:r>
              <a:rPr lang="en-US" dirty="0"/>
              <a:t>Summary for 0.5 f-lambda (from Matt Griffin)</a:t>
            </a:r>
          </a:p>
        </p:txBody>
      </p:sp>
      <p:pic>
        <p:nvPicPr>
          <p:cNvPr id="5" name="Picture 4">
            <a:extLst>
              <a:ext uri="{FF2B5EF4-FFF2-40B4-BE49-F238E27FC236}">
                <a16:creationId xmlns:a16="http://schemas.microsoft.com/office/drawing/2014/main" id="{51586D85-7746-C68D-00D4-0AE89CC88111}"/>
              </a:ext>
            </a:extLst>
          </p:cNvPr>
          <p:cNvPicPr>
            <a:picLocks noChangeAspect="1"/>
          </p:cNvPicPr>
          <p:nvPr/>
        </p:nvPicPr>
        <p:blipFill>
          <a:blip r:embed="rId2"/>
          <a:stretch>
            <a:fillRect/>
          </a:stretch>
        </p:blipFill>
        <p:spPr>
          <a:xfrm>
            <a:off x="2892669" y="1602727"/>
            <a:ext cx="6406662" cy="4890148"/>
          </a:xfrm>
          <a:prstGeom prst="rect">
            <a:avLst/>
          </a:prstGeom>
        </p:spPr>
      </p:pic>
    </p:spTree>
    <p:extLst>
      <p:ext uri="{BB962C8B-B14F-4D97-AF65-F5344CB8AC3E}">
        <p14:creationId xmlns:p14="http://schemas.microsoft.com/office/powerpoint/2010/main" val="3681762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42A60-B4C6-C300-8FDC-C333390B3D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FFD797-FF1A-6A08-5DE7-677DA6A5C417}"/>
              </a:ext>
            </a:extLst>
          </p:cNvPr>
          <p:cNvSpPr>
            <a:spLocks noGrp="1"/>
          </p:cNvSpPr>
          <p:nvPr>
            <p:ph type="title"/>
          </p:nvPr>
        </p:nvSpPr>
        <p:spPr/>
        <p:txBody>
          <a:bodyPr>
            <a:normAutofit/>
          </a:bodyPr>
          <a:lstStyle/>
          <a:p>
            <a:r>
              <a:rPr lang="en-US" sz="4000" dirty="0"/>
              <a:t>Summary for 1 or 2 f-lambda (from Matt Griffin)</a:t>
            </a:r>
          </a:p>
        </p:txBody>
      </p:sp>
      <p:pic>
        <p:nvPicPr>
          <p:cNvPr id="2" name="Picture 1">
            <a:extLst>
              <a:ext uri="{FF2B5EF4-FFF2-40B4-BE49-F238E27FC236}">
                <a16:creationId xmlns:a16="http://schemas.microsoft.com/office/drawing/2014/main" id="{34F23947-96CC-59EA-B71D-E36DF647E2DE}"/>
              </a:ext>
            </a:extLst>
          </p:cNvPr>
          <p:cNvPicPr>
            <a:picLocks noChangeAspect="1"/>
          </p:cNvPicPr>
          <p:nvPr/>
        </p:nvPicPr>
        <p:blipFill>
          <a:blip r:embed="rId2"/>
          <a:stretch>
            <a:fillRect/>
          </a:stretch>
        </p:blipFill>
        <p:spPr>
          <a:xfrm>
            <a:off x="2889738" y="1336430"/>
            <a:ext cx="6627708" cy="5058871"/>
          </a:xfrm>
          <a:prstGeom prst="rect">
            <a:avLst/>
          </a:prstGeom>
        </p:spPr>
      </p:pic>
    </p:spTree>
    <p:extLst>
      <p:ext uri="{BB962C8B-B14F-4D97-AF65-F5344CB8AC3E}">
        <p14:creationId xmlns:p14="http://schemas.microsoft.com/office/powerpoint/2010/main" val="2146807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AE612-7D38-A40C-A9CB-CCB5477DA0CD}"/>
              </a:ext>
            </a:extLst>
          </p:cNvPr>
          <p:cNvSpPr>
            <a:spLocks noGrp="1"/>
          </p:cNvSpPr>
          <p:nvPr>
            <p:ph type="title"/>
          </p:nvPr>
        </p:nvSpPr>
        <p:spPr/>
        <p:txBody>
          <a:bodyPr/>
          <a:lstStyle/>
          <a:p>
            <a:r>
              <a:rPr lang="en-US" dirty="0"/>
              <a:t>Compromise?  1 f-lambda (from Matt Griffin)</a:t>
            </a:r>
          </a:p>
        </p:txBody>
      </p:sp>
      <p:sp>
        <p:nvSpPr>
          <p:cNvPr id="7" name="Content Placeholder 6">
            <a:extLst>
              <a:ext uri="{FF2B5EF4-FFF2-40B4-BE49-F238E27FC236}">
                <a16:creationId xmlns:a16="http://schemas.microsoft.com/office/drawing/2014/main" id="{E44F5828-19BC-8F87-D96B-E1E7D67193F3}"/>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9D4DA63C-743B-6A4A-6E07-A786ECE8D038}"/>
              </a:ext>
            </a:extLst>
          </p:cNvPr>
          <p:cNvPicPr>
            <a:picLocks noChangeAspect="1"/>
          </p:cNvPicPr>
          <p:nvPr/>
        </p:nvPicPr>
        <p:blipFill>
          <a:blip r:embed="rId2"/>
          <a:stretch>
            <a:fillRect/>
          </a:stretch>
        </p:blipFill>
        <p:spPr>
          <a:xfrm>
            <a:off x="2209800" y="1417031"/>
            <a:ext cx="7772400" cy="4023938"/>
          </a:xfrm>
          <a:prstGeom prst="rect">
            <a:avLst/>
          </a:prstGeom>
        </p:spPr>
      </p:pic>
    </p:spTree>
    <p:extLst>
      <p:ext uri="{BB962C8B-B14F-4D97-AF65-F5344CB8AC3E}">
        <p14:creationId xmlns:p14="http://schemas.microsoft.com/office/powerpoint/2010/main" val="2835737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C2D36-C200-8BC0-8693-C140F012B8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D7CAF-BFC0-8DB3-3185-48933C3D52BC}"/>
              </a:ext>
            </a:extLst>
          </p:cNvPr>
          <p:cNvSpPr>
            <a:spLocks noGrp="1"/>
          </p:cNvSpPr>
          <p:nvPr>
            <p:ph type="title"/>
          </p:nvPr>
        </p:nvSpPr>
        <p:spPr/>
        <p:txBody>
          <a:bodyPr>
            <a:normAutofit/>
          </a:bodyPr>
          <a:lstStyle/>
          <a:p>
            <a:r>
              <a:rPr lang="en-US" sz="3200" dirty="0"/>
              <a:t>Super important side note on resolution </a:t>
            </a:r>
            <a:br>
              <a:rPr lang="en-US" sz="3200" dirty="0"/>
            </a:br>
            <a:r>
              <a:rPr lang="en-US" sz="3200" dirty="0"/>
              <a:t>(again, from Matt Griffin)</a:t>
            </a:r>
          </a:p>
        </p:txBody>
      </p:sp>
      <p:pic>
        <p:nvPicPr>
          <p:cNvPr id="4" name="Picture 3">
            <a:extLst>
              <a:ext uri="{FF2B5EF4-FFF2-40B4-BE49-F238E27FC236}">
                <a16:creationId xmlns:a16="http://schemas.microsoft.com/office/drawing/2014/main" id="{AD4BE7DB-983F-960E-F51B-F145B81D7253}"/>
              </a:ext>
            </a:extLst>
          </p:cNvPr>
          <p:cNvPicPr>
            <a:picLocks noChangeAspect="1"/>
          </p:cNvPicPr>
          <p:nvPr/>
        </p:nvPicPr>
        <p:blipFill>
          <a:blip r:embed="rId2"/>
          <a:stretch>
            <a:fillRect/>
          </a:stretch>
        </p:blipFill>
        <p:spPr>
          <a:xfrm>
            <a:off x="0" y="2016368"/>
            <a:ext cx="5516497" cy="4346331"/>
          </a:xfrm>
          <a:prstGeom prst="rect">
            <a:avLst/>
          </a:prstGeom>
        </p:spPr>
      </p:pic>
      <p:pic>
        <p:nvPicPr>
          <p:cNvPr id="5" name="Picture 4">
            <a:extLst>
              <a:ext uri="{FF2B5EF4-FFF2-40B4-BE49-F238E27FC236}">
                <a16:creationId xmlns:a16="http://schemas.microsoft.com/office/drawing/2014/main" id="{2D72CD2B-92D2-C783-3C1A-56A6D40DAB9B}"/>
              </a:ext>
            </a:extLst>
          </p:cNvPr>
          <p:cNvPicPr>
            <a:picLocks noChangeAspect="1"/>
          </p:cNvPicPr>
          <p:nvPr/>
        </p:nvPicPr>
        <p:blipFill>
          <a:blip r:embed="rId3"/>
          <a:stretch>
            <a:fillRect/>
          </a:stretch>
        </p:blipFill>
        <p:spPr>
          <a:xfrm>
            <a:off x="5813180" y="2016368"/>
            <a:ext cx="5516497" cy="4346331"/>
          </a:xfrm>
          <a:prstGeom prst="rect">
            <a:avLst/>
          </a:prstGeom>
        </p:spPr>
      </p:pic>
    </p:spTree>
    <p:extLst>
      <p:ext uri="{BB962C8B-B14F-4D97-AF65-F5344CB8AC3E}">
        <p14:creationId xmlns:p14="http://schemas.microsoft.com/office/powerpoint/2010/main" val="475255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D32082-BE95-7C2D-CA28-835B63C039BC}"/>
              </a:ext>
            </a:extLst>
          </p:cNvPr>
          <p:cNvPicPr>
            <a:picLocks noChangeAspect="1"/>
          </p:cNvPicPr>
          <p:nvPr/>
        </p:nvPicPr>
        <p:blipFill>
          <a:blip r:embed="rId2"/>
          <a:stretch>
            <a:fillRect/>
          </a:stretch>
        </p:blipFill>
        <p:spPr>
          <a:xfrm>
            <a:off x="4651442" y="971027"/>
            <a:ext cx="4525793" cy="901700"/>
          </a:xfrm>
          <a:prstGeom prst="rect">
            <a:avLst/>
          </a:prstGeom>
        </p:spPr>
      </p:pic>
      <p:sp>
        <p:nvSpPr>
          <p:cNvPr id="5" name="Title 4">
            <a:extLst>
              <a:ext uri="{FF2B5EF4-FFF2-40B4-BE49-F238E27FC236}">
                <a16:creationId xmlns:a16="http://schemas.microsoft.com/office/drawing/2014/main" id="{AC1E7A61-7709-2CE7-162B-E6F7E4A4C998}"/>
              </a:ext>
            </a:extLst>
          </p:cNvPr>
          <p:cNvSpPr>
            <a:spLocks noGrp="1"/>
          </p:cNvSpPr>
          <p:nvPr>
            <p:ph type="title"/>
          </p:nvPr>
        </p:nvSpPr>
        <p:spPr/>
        <p:txBody>
          <a:bodyPr/>
          <a:lstStyle/>
          <a:p>
            <a:r>
              <a:rPr lang="en-US" dirty="0"/>
              <a:t>Instrument </a:t>
            </a:r>
          </a:p>
        </p:txBody>
      </p:sp>
      <p:pic>
        <p:nvPicPr>
          <p:cNvPr id="7" name="Picture 6">
            <a:extLst>
              <a:ext uri="{FF2B5EF4-FFF2-40B4-BE49-F238E27FC236}">
                <a16:creationId xmlns:a16="http://schemas.microsoft.com/office/drawing/2014/main" id="{E8A14284-0EB7-6A75-4272-B7D129EBF6FF}"/>
              </a:ext>
            </a:extLst>
          </p:cNvPr>
          <p:cNvPicPr>
            <a:picLocks noChangeAspect="1"/>
          </p:cNvPicPr>
          <p:nvPr/>
        </p:nvPicPr>
        <p:blipFill>
          <a:blip r:embed="rId3"/>
          <a:stretch>
            <a:fillRect/>
          </a:stretch>
        </p:blipFill>
        <p:spPr>
          <a:xfrm>
            <a:off x="4053192" y="2606675"/>
            <a:ext cx="7772400" cy="3886200"/>
          </a:xfrm>
          <a:prstGeom prst="rect">
            <a:avLst/>
          </a:prstGeom>
        </p:spPr>
      </p:pic>
    </p:spTree>
    <p:extLst>
      <p:ext uri="{BB962C8B-B14F-4D97-AF65-F5344CB8AC3E}">
        <p14:creationId xmlns:p14="http://schemas.microsoft.com/office/powerpoint/2010/main" val="4138302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C0DC5-0ABF-8EAE-3D17-42126F7F4298}"/>
              </a:ext>
            </a:extLst>
          </p:cNvPr>
          <p:cNvSpPr>
            <a:spLocks noGrp="1"/>
          </p:cNvSpPr>
          <p:nvPr>
            <p:ph type="title"/>
          </p:nvPr>
        </p:nvSpPr>
        <p:spPr/>
        <p:txBody>
          <a:bodyPr/>
          <a:lstStyle/>
          <a:p>
            <a:r>
              <a:rPr lang="en-US" dirty="0"/>
              <a:t>Now simulate</a:t>
            </a:r>
          </a:p>
        </p:txBody>
      </p:sp>
      <p:pic>
        <p:nvPicPr>
          <p:cNvPr id="3" name="Picture 2">
            <a:extLst>
              <a:ext uri="{FF2B5EF4-FFF2-40B4-BE49-F238E27FC236}">
                <a16:creationId xmlns:a16="http://schemas.microsoft.com/office/drawing/2014/main" id="{38A20AC2-3039-1338-ED39-DFC26222EB91}"/>
              </a:ext>
            </a:extLst>
          </p:cNvPr>
          <p:cNvPicPr>
            <a:picLocks noChangeAspect="1"/>
          </p:cNvPicPr>
          <p:nvPr/>
        </p:nvPicPr>
        <p:blipFill>
          <a:blip r:embed="rId3"/>
          <a:stretch>
            <a:fillRect/>
          </a:stretch>
        </p:blipFill>
        <p:spPr>
          <a:xfrm>
            <a:off x="838200" y="1690688"/>
            <a:ext cx="4864100" cy="2184400"/>
          </a:xfrm>
          <a:prstGeom prst="rect">
            <a:avLst/>
          </a:prstGeom>
        </p:spPr>
      </p:pic>
      <p:pic>
        <p:nvPicPr>
          <p:cNvPr id="5" name="Picture 4">
            <a:extLst>
              <a:ext uri="{FF2B5EF4-FFF2-40B4-BE49-F238E27FC236}">
                <a16:creationId xmlns:a16="http://schemas.microsoft.com/office/drawing/2014/main" id="{B6FF70A6-BF11-F2E1-2970-E97B9E1DE99C}"/>
              </a:ext>
            </a:extLst>
          </p:cNvPr>
          <p:cNvPicPr>
            <a:picLocks noChangeAspect="1"/>
          </p:cNvPicPr>
          <p:nvPr/>
        </p:nvPicPr>
        <p:blipFill>
          <a:blip r:embed="rId4"/>
          <a:stretch>
            <a:fillRect/>
          </a:stretch>
        </p:blipFill>
        <p:spPr>
          <a:xfrm>
            <a:off x="4111558" y="2782888"/>
            <a:ext cx="7772400" cy="3886200"/>
          </a:xfrm>
          <a:prstGeom prst="rect">
            <a:avLst/>
          </a:prstGeom>
        </p:spPr>
      </p:pic>
    </p:spTree>
    <p:extLst>
      <p:ext uri="{BB962C8B-B14F-4D97-AF65-F5344CB8AC3E}">
        <p14:creationId xmlns:p14="http://schemas.microsoft.com/office/powerpoint/2010/main" val="1140150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9D26-8282-D564-F69B-FEB036CCE1F4}"/>
              </a:ext>
            </a:extLst>
          </p:cNvPr>
          <p:cNvSpPr>
            <a:spLocks noGrp="1"/>
          </p:cNvSpPr>
          <p:nvPr>
            <p:ph type="title"/>
          </p:nvPr>
        </p:nvSpPr>
        <p:spPr>
          <a:xfrm>
            <a:off x="0" y="0"/>
            <a:ext cx="10515600" cy="1325563"/>
          </a:xfrm>
        </p:spPr>
        <p:txBody>
          <a:bodyPr/>
          <a:lstStyle/>
          <a:p>
            <a:r>
              <a:rPr lang="en-US" dirty="0"/>
              <a:t>Classic bin mapper</a:t>
            </a:r>
          </a:p>
        </p:txBody>
      </p:sp>
      <p:pic>
        <p:nvPicPr>
          <p:cNvPr id="3" name="Picture 2">
            <a:extLst>
              <a:ext uri="{FF2B5EF4-FFF2-40B4-BE49-F238E27FC236}">
                <a16:creationId xmlns:a16="http://schemas.microsoft.com/office/drawing/2014/main" id="{7604C895-6368-56F9-CC34-AAA8A4484336}"/>
              </a:ext>
            </a:extLst>
          </p:cNvPr>
          <p:cNvPicPr>
            <a:picLocks noChangeAspect="1"/>
          </p:cNvPicPr>
          <p:nvPr/>
        </p:nvPicPr>
        <p:blipFill>
          <a:blip r:embed="rId2"/>
          <a:srcRect t="2436"/>
          <a:stretch>
            <a:fillRect/>
          </a:stretch>
        </p:blipFill>
        <p:spPr>
          <a:xfrm>
            <a:off x="192932" y="1050586"/>
            <a:ext cx="7251700" cy="3791525"/>
          </a:xfrm>
          <a:prstGeom prst="rect">
            <a:avLst/>
          </a:prstGeom>
        </p:spPr>
      </p:pic>
      <p:pic>
        <p:nvPicPr>
          <p:cNvPr id="5" name="Picture 4">
            <a:extLst>
              <a:ext uri="{FF2B5EF4-FFF2-40B4-BE49-F238E27FC236}">
                <a16:creationId xmlns:a16="http://schemas.microsoft.com/office/drawing/2014/main" id="{C0E0E530-639B-85F1-78F8-04F99B3250DF}"/>
              </a:ext>
            </a:extLst>
          </p:cNvPr>
          <p:cNvPicPr>
            <a:picLocks noChangeAspect="1"/>
          </p:cNvPicPr>
          <p:nvPr/>
        </p:nvPicPr>
        <p:blipFill>
          <a:blip r:embed="rId3"/>
          <a:stretch>
            <a:fillRect/>
          </a:stretch>
        </p:blipFill>
        <p:spPr>
          <a:xfrm>
            <a:off x="84306" y="4842111"/>
            <a:ext cx="11868001" cy="1098888"/>
          </a:xfrm>
          <a:prstGeom prst="rect">
            <a:avLst/>
          </a:prstGeom>
        </p:spPr>
      </p:pic>
    </p:spTree>
    <p:extLst>
      <p:ext uri="{BB962C8B-B14F-4D97-AF65-F5344CB8AC3E}">
        <p14:creationId xmlns:p14="http://schemas.microsoft.com/office/powerpoint/2010/main" val="1969793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ADEE1-05AD-8E78-3B81-C5182ADE3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33A7B-22C1-ED29-BE68-AF3C502C645E}"/>
              </a:ext>
            </a:extLst>
          </p:cNvPr>
          <p:cNvSpPr>
            <a:spLocks noGrp="1"/>
          </p:cNvSpPr>
          <p:nvPr>
            <p:ph type="title"/>
          </p:nvPr>
        </p:nvSpPr>
        <p:spPr/>
        <p:txBody>
          <a:bodyPr/>
          <a:lstStyle/>
          <a:p>
            <a:r>
              <a:rPr lang="en-US" dirty="0"/>
              <a:t>Maximum likelihood</a:t>
            </a:r>
          </a:p>
        </p:txBody>
      </p:sp>
      <p:pic>
        <p:nvPicPr>
          <p:cNvPr id="4" name="Picture 3">
            <a:extLst>
              <a:ext uri="{FF2B5EF4-FFF2-40B4-BE49-F238E27FC236}">
                <a16:creationId xmlns:a16="http://schemas.microsoft.com/office/drawing/2014/main" id="{E195BB10-8039-D57A-B0FD-FD8AC196791B}"/>
              </a:ext>
            </a:extLst>
          </p:cNvPr>
          <p:cNvPicPr>
            <a:picLocks noChangeAspect="1"/>
          </p:cNvPicPr>
          <p:nvPr/>
        </p:nvPicPr>
        <p:blipFill>
          <a:blip r:embed="rId2"/>
          <a:srcRect b="41654"/>
          <a:stretch>
            <a:fillRect/>
          </a:stretch>
        </p:blipFill>
        <p:spPr>
          <a:xfrm>
            <a:off x="672829" y="1388894"/>
            <a:ext cx="7772400" cy="2040106"/>
          </a:xfrm>
          <a:prstGeom prst="rect">
            <a:avLst/>
          </a:prstGeom>
        </p:spPr>
      </p:pic>
      <p:pic>
        <p:nvPicPr>
          <p:cNvPr id="7" name="Picture 6">
            <a:extLst>
              <a:ext uri="{FF2B5EF4-FFF2-40B4-BE49-F238E27FC236}">
                <a16:creationId xmlns:a16="http://schemas.microsoft.com/office/drawing/2014/main" id="{70B88FF4-8BD8-0D71-C111-D04817077CC1}"/>
              </a:ext>
            </a:extLst>
          </p:cNvPr>
          <p:cNvPicPr>
            <a:picLocks noChangeAspect="1"/>
          </p:cNvPicPr>
          <p:nvPr/>
        </p:nvPicPr>
        <p:blipFill>
          <a:blip r:embed="rId3"/>
          <a:stretch>
            <a:fillRect/>
          </a:stretch>
        </p:blipFill>
        <p:spPr>
          <a:xfrm>
            <a:off x="0" y="3693908"/>
            <a:ext cx="12136889" cy="1123785"/>
          </a:xfrm>
          <a:prstGeom prst="rect">
            <a:avLst/>
          </a:prstGeom>
        </p:spPr>
      </p:pic>
    </p:spTree>
    <p:extLst>
      <p:ext uri="{BB962C8B-B14F-4D97-AF65-F5344CB8AC3E}">
        <p14:creationId xmlns:p14="http://schemas.microsoft.com/office/powerpoint/2010/main" val="1823053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D2543-D392-C903-0BEB-9A3DA9C3F5A8}"/>
              </a:ext>
            </a:extLst>
          </p:cNvPr>
          <p:cNvSpPr>
            <a:spLocks noGrp="1"/>
          </p:cNvSpPr>
          <p:nvPr>
            <p:ph type="title"/>
          </p:nvPr>
        </p:nvSpPr>
        <p:spPr/>
        <p:txBody>
          <a:bodyPr/>
          <a:lstStyle/>
          <a:p>
            <a:r>
              <a:rPr lang="en-US" dirty="0"/>
              <a:t>Comparing: input, </a:t>
            </a:r>
            <a:r>
              <a:rPr lang="en-US" dirty="0" err="1"/>
              <a:t>binmapper</a:t>
            </a:r>
            <a:r>
              <a:rPr lang="en-US" dirty="0"/>
              <a:t>, and ML mapper</a:t>
            </a:r>
          </a:p>
        </p:txBody>
      </p:sp>
      <p:pic>
        <p:nvPicPr>
          <p:cNvPr id="4" name="Picture 3">
            <a:extLst>
              <a:ext uri="{FF2B5EF4-FFF2-40B4-BE49-F238E27FC236}">
                <a16:creationId xmlns:a16="http://schemas.microsoft.com/office/drawing/2014/main" id="{0E2CF64C-D850-B902-6810-BD17F1FD7C56}"/>
              </a:ext>
            </a:extLst>
          </p:cNvPr>
          <p:cNvPicPr>
            <a:picLocks noChangeAspect="1"/>
          </p:cNvPicPr>
          <p:nvPr/>
        </p:nvPicPr>
        <p:blipFill>
          <a:blip r:embed="rId2"/>
          <a:stretch>
            <a:fillRect/>
          </a:stretch>
        </p:blipFill>
        <p:spPr>
          <a:xfrm>
            <a:off x="-30789" y="5363987"/>
            <a:ext cx="12192000" cy="1128888"/>
          </a:xfrm>
          <a:prstGeom prst="rect">
            <a:avLst/>
          </a:prstGeom>
        </p:spPr>
      </p:pic>
      <p:pic>
        <p:nvPicPr>
          <p:cNvPr id="6" name="Picture 5">
            <a:extLst>
              <a:ext uri="{FF2B5EF4-FFF2-40B4-BE49-F238E27FC236}">
                <a16:creationId xmlns:a16="http://schemas.microsoft.com/office/drawing/2014/main" id="{FBEF5081-B015-8803-B4B4-ACE35C88DDF3}"/>
              </a:ext>
            </a:extLst>
          </p:cNvPr>
          <p:cNvPicPr>
            <a:picLocks noChangeAspect="1"/>
          </p:cNvPicPr>
          <p:nvPr/>
        </p:nvPicPr>
        <p:blipFill>
          <a:blip r:embed="rId3"/>
          <a:stretch>
            <a:fillRect/>
          </a:stretch>
        </p:blipFill>
        <p:spPr>
          <a:xfrm>
            <a:off x="9" y="3655661"/>
            <a:ext cx="12191991" cy="1128887"/>
          </a:xfrm>
          <a:prstGeom prst="rect">
            <a:avLst/>
          </a:prstGeom>
        </p:spPr>
      </p:pic>
      <p:pic>
        <p:nvPicPr>
          <p:cNvPr id="8" name="Picture 7">
            <a:extLst>
              <a:ext uri="{FF2B5EF4-FFF2-40B4-BE49-F238E27FC236}">
                <a16:creationId xmlns:a16="http://schemas.microsoft.com/office/drawing/2014/main" id="{92A44DE7-E1F0-FE30-A653-46DBD266E41D}"/>
              </a:ext>
            </a:extLst>
          </p:cNvPr>
          <p:cNvPicPr>
            <a:picLocks noChangeAspect="1"/>
          </p:cNvPicPr>
          <p:nvPr/>
        </p:nvPicPr>
        <p:blipFill>
          <a:blip r:embed="rId4"/>
          <a:stretch>
            <a:fillRect/>
          </a:stretch>
        </p:blipFill>
        <p:spPr>
          <a:xfrm>
            <a:off x="-30789" y="2073454"/>
            <a:ext cx="12222789" cy="1128886"/>
          </a:xfrm>
          <a:prstGeom prst="rect">
            <a:avLst/>
          </a:prstGeom>
        </p:spPr>
      </p:pic>
    </p:spTree>
    <p:extLst>
      <p:ext uri="{BB962C8B-B14F-4D97-AF65-F5344CB8AC3E}">
        <p14:creationId xmlns:p14="http://schemas.microsoft.com/office/powerpoint/2010/main" val="844621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95FD-24CF-8CCF-FC4D-3B8AE4476C7E}"/>
              </a:ext>
            </a:extLst>
          </p:cNvPr>
          <p:cNvSpPr>
            <a:spLocks noGrp="1"/>
          </p:cNvSpPr>
          <p:nvPr>
            <p:ph type="title"/>
          </p:nvPr>
        </p:nvSpPr>
        <p:spPr/>
        <p:txBody>
          <a:bodyPr/>
          <a:lstStyle/>
          <a:p>
            <a:r>
              <a:rPr lang="en-US" dirty="0"/>
              <a:t>Coming soon: transfer function calculations!</a:t>
            </a:r>
          </a:p>
        </p:txBody>
      </p:sp>
      <p:pic>
        <p:nvPicPr>
          <p:cNvPr id="4" name="Picture 3">
            <a:extLst>
              <a:ext uri="{FF2B5EF4-FFF2-40B4-BE49-F238E27FC236}">
                <a16:creationId xmlns:a16="http://schemas.microsoft.com/office/drawing/2014/main" id="{625CD98D-10A9-A610-0E7F-9D2598CF99D3}"/>
              </a:ext>
            </a:extLst>
          </p:cNvPr>
          <p:cNvPicPr>
            <a:picLocks noChangeAspect="1"/>
          </p:cNvPicPr>
          <p:nvPr/>
        </p:nvPicPr>
        <p:blipFill>
          <a:blip r:embed="rId2"/>
          <a:stretch>
            <a:fillRect/>
          </a:stretch>
        </p:blipFill>
        <p:spPr>
          <a:xfrm>
            <a:off x="381000" y="1524000"/>
            <a:ext cx="3844212" cy="2562808"/>
          </a:xfrm>
          <a:prstGeom prst="rect">
            <a:avLst/>
          </a:prstGeom>
        </p:spPr>
      </p:pic>
      <p:pic>
        <p:nvPicPr>
          <p:cNvPr id="7" name="Picture 6">
            <a:extLst>
              <a:ext uri="{FF2B5EF4-FFF2-40B4-BE49-F238E27FC236}">
                <a16:creationId xmlns:a16="http://schemas.microsoft.com/office/drawing/2014/main" id="{F1C92C85-E2C1-BA5C-CFF3-2B8B9F5BEB32}"/>
              </a:ext>
            </a:extLst>
          </p:cNvPr>
          <p:cNvPicPr>
            <a:picLocks noChangeAspect="1"/>
          </p:cNvPicPr>
          <p:nvPr/>
        </p:nvPicPr>
        <p:blipFill>
          <a:blip r:embed="rId3"/>
          <a:stretch>
            <a:fillRect/>
          </a:stretch>
        </p:blipFill>
        <p:spPr>
          <a:xfrm>
            <a:off x="4474806" y="1524000"/>
            <a:ext cx="3844212" cy="2562808"/>
          </a:xfrm>
          <a:prstGeom prst="rect">
            <a:avLst/>
          </a:prstGeom>
        </p:spPr>
      </p:pic>
      <p:pic>
        <p:nvPicPr>
          <p:cNvPr id="9" name="Picture 8">
            <a:extLst>
              <a:ext uri="{FF2B5EF4-FFF2-40B4-BE49-F238E27FC236}">
                <a16:creationId xmlns:a16="http://schemas.microsoft.com/office/drawing/2014/main" id="{E13ADC29-15E2-31E6-4000-378D4C992248}"/>
              </a:ext>
            </a:extLst>
          </p:cNvPr>
          <p:cNvPicPr>
            <a:picLocks noChangeAspect="1"/>
          </p:cNvPicPr>
          <p:nvPr/>
        </p:nvPicPr>
        <p:blipFill>
          <a:blip r:embed="rId4"/>
          <a:stretch>
            <a:fillRect/>
          </a:stretch>
        </p:blipFill>
        <p:spPr>
          <a:xfrm>
            <a:off x="381000" y="4086808"/>
            <a:ext cx="3859133" cy="2572755"/>
          </a:xfrm>
          <a:prstGeom prst="rect">
            <a:avLst/>
          </a:prstGeom>
        </p:spPr>
      </p:pic>
      <p:sp>
        <p:nvSpPr>
          <p:cNvPr id="10" name="TextBox 9">
            <a:extLst>
              <a:ext uri="{FF2B5EF4-FFF2-40B4-BE49-F238E27FC236}">
                <a16:creationId xmlns:a16="http://schemas.microsoft.com/office/drawing/2014/main" id="{C3F6B614-0EB2-14F1-806A-F2B1A37B80AF}"/>
              </a:ext>
            </a:extLst>
          </p:cNvPr>
          <p:cNvSpPr txBox="1"/>
          <p:nvPr/>
        </p:nvSpPr>
        <p:spPr>
          <a:xfrm>
            <a:off x="7373127" y="4410670"/>
            <a:ext cx="4273420" cy="923330"/>
          </a:xfrm>
          <a:prstGeom prst="rect">
            <a:avLst/>
          </a:prstGeom>
          <a:solidFill>
            <a:srgbClr val="FFC000"/>
          </a:solidFill>
        </p:spPr>
        <p:txBody>
          <a:bodyPr wrap="square" rtlCol="0">
            <a:spAutoFit/>
          </a:bodyPr>
          <a:lstStyle/>
          <a:p>
            <a:r>
              <a:rPr lang="en-US" dirty="0"/>
              <a:t>The 220 GHz input map is close to the noise level (due to the null in the thermal SZ effect)</a:t>
            </a:r>
          </a:p>
        </p:txBody>
      </p:sp>
      <p:cxnSp>
        <p:nvCxnSpPr>
          <p:cNvPr id="12" name="Straight Arrow Connector 11">
            <a:extLst>
              <a:ext uri="{FF2B5EF4-FFF2-40B4-BE49-F238E27FC236}">
                <a16:creationId xmlns:a16="http://schemas.microsoft.com/office/drawing/2014/main" id="{4D9BD8E3-33EE-DAC6-CAD6-A0B7FEF3B91D}"/>
              </a:ext>
            </a:extLst>
          </p:cNvPr>
          <p:cNvCxnSpPr>
            <a:cxnSpLocks/>
          </p:cNvCxnSpPr>
          <p:nvPr/>
        </p:nvCxnSpPr>
        <p:spPr>
          <a:xfrm flipH="1" flipV="1">
            <a:off x="6177642" y="2633227"/>
            <a:ext cx="1195485" cy="177744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3524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7677B-9B1C-4A1A-2C18-F4DAE11D506B}"/>
              </a:ext>
            </a:extLst>
          </p:cNvPr>
          <p:cNvPicPr>
            <a:picLocks noChangeAspect="1"/>
          </p:cNvPicPr>
          <p:nvPr/>
        </p:nvPicPr>
        <p:blipFill>
          <a:blip r:embed="rId2"/>
          <a:stretch>
            <a:fillRect/>
          </a:stretch>
        </p:blipFill>
        <p:spPr>
          <a:xfrm>
            <a:off x="109252" y="0"/>
            <a:ext cx="11973496" cy="6858000"/>
          </a:xfrm>
          <a:prstGeom prst="rect">
            <a:avLst/>
          </a:prstGeom>
        </p:spPr>
      </p:pic>
    </p:spTree>
    <p:extLst>
      <p:ext uri="{BB962C8B-B14F-4D97-AF65-F5344CB8AC3E}">
        <p14:creationId xmlns:p14="http://schemas.microsoft.com/office/powerpoint/2010/main" val="3684235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lide Number"/>
          <p:cNvSpPr txBox="1">
            <a:spLocks noGrp="1"/>
          </p:cNvSpPr>
          <p:nvPr>
            <p:ph type="sldNum" sz="quarter" idx="2"/>
          </p:nvPr>
        </p:nvSpPr>
        <p:spPr>
          <a:xfrm>
            <a:off x="6035650" y="6645047"/>
            <a:ext cx="120701" cy="1873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a:p>
        </p:txBody>
      </p:sp>
      <p:pic>
        <p:nvPicPr>
          <p:cNvPr id="223" name="test_01.gif" descr="test_01.gif"/>
          <p:cNvPicPr>
            <a:picLocks/>
          </p:cNvPicPr>
          <p:nvPr/>
        </p:nvPicPr>
        <p:blipFill>
          <a:blip r:embed="rId2"/>
          <a:stretch>
            <a:fillRect/>
          </a:stretch>
        </p:blipFill>
        <p:spPr>
          <a:xfrm>
            <a:off x="-1658030" y="-826592"/>
            <a:ext cx="14235391" cy="14235391"/>
          </a:xfrm>
          <a:prstGeom prst="rect">
            <a:avLst/>
          </a:prstGeom>
          <a:ln w="12700">
            <a:miter lim="400000"/>
          </a:ln>
        </p:spPr>
      </p:pic>
      <p:sp>
        <p:nvSpPr>
          <p:cNvPr id="224" name="Rectangle"/>
          <p:cNvSpPr/>
          <p:nvPr/>
        </p:nvSpPr>
        <p:spPr>
          <a:xfrm>
            <a:off x="6604000" y="12700"/>
            <a:ext cx="6436023" cy="6747272"/>
          </a:xfrm>
          <a:prstGeom prst="rect">
            <a:avLst/>
          </a:prstGeom>
          <a:solidFill>
            <a:srgbClr val="FFFFFF"/>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225" name="test_01.gif" descr="test_01.gif"/>
          <p:cNvPicPr>
            <a:picLocks/>
          </p:cNvPicPr>
          <p:nvPr/>
        </p:nvPicPr>
        <p:blipFill>
          <a:blip r:embed="rId2"/>
          <a:stretch>
            <a:fillRect/>
          </a:stretch>
        </p:blipFill>
        <p:spPr>
          <a:xfrm>
            <a:off x="5136470" y="-6732092"/>
            <a:ext cx="14235391" cy="14235391"/>
          </a:xfrm>
          <a:prstGeom prst="rect">
            <a:avLst/>
          </a:prstGeom>
          <a:ln w="12700">
            <a:miter lim="400000"/>
          </a:ln>
        </p:spPr>
      </p:pic>
      <p:sp>
        <p:nvSpPr>
          <p:cNvPr id="226" name="Rectangle"/>
          <p:cNvSpPr/>
          <p:nvPr/>
        </p:nvSpPr>
        <p:spPr>
          <a:xfrm>
            <a:off x="6121400" y="-177800"/>
            <a:ext cx="6191647" cy="947738"/>
          </a:xfrm>
          <a:prstGeom prst="rect">
            <a:avLst/>
          </a:prstGeom>
          <a:solidFill>
            <a:srgbClr val="FFFFFF"/>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27" name="93 GHz"/>
          <p:cNvSpPr txBox="1"/>
          <p:nvPr/>
        </p:nvSpPr>
        <p:spPr>
          <a:xfrm>
            <a:off x="1851076" y="527402"/>
            <a:ext cx="41838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vl1pPr>
          </a:lstStyle>
          <a:p>
            <a:r>
              <a:rPr sz="900"/>
              <a:t>93 GHz</a:t>
            </a:r>
          </a:p>
        </p:txBody>
      </p:sp>
      <p:sp>
        <p:nvSpPr>
          <p:cNvPr id="228" name="220 GHz"/>
          <p:cNvSpPr txBox="1"/>
          <p:nvPr/>
        </p:nvSpPr>
        <p:spPr>
          <a:xfrm>
            <a:off x="8796117" y="527402"/>
            <a:ext cx="479298"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vl1pPr>
          </a:lstStyle>
          <a:p>
            <a:r>
              <a:rPr sz="900"/>
              <a:t>220 GHz</a:t>
            </a:r>
          </a:p>
        </p:txBody>
      </p:sp>
      <p:sp>
        <p:nvSpPr>
          <p:cNvPr id="4" name="Slide Title">
            <a:extLst>
              <a:ext uri="{FF2B5EF4-FFF2-40B4-BE49-F238E27FC236}">
                <a16:creationId xmlns:a16="http://schemas.microsoft.com/office/drawing/2014/main" id="{5CC2F855-CE7D-0F32-9C1E-FB2D9B9F7C37}"/>
              </a:ext>
            </a:extLst>
          </p:cNvPr>
          <p:cNvSpPr txBox="1">
            <a:spLocks/>
          </p:cNvSpPr>
          <p:nvPr/>
        </p:nvSpPr>
        <p:spPr>
          <a:xfrm>
            <a:off x="0" y="88899"/>
            <a:ext cx="4483894" cy="4468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21469">
              <a:lnSpc>
                <a:spcPts val="3950"/>
              </a:lnSpc>
              <a:spcBef>
                <a:spcPts val="100"/>
              </a:spcBef>
              <a:tabLst>
                <a:tab pos="857250" algn="l"/>
              </a:tabLst>
              <a:defRPr sz="6600" b="0" spc="0">
                <a:latin typeface="Gill Sans"/>
                <a:ea typeface="Gill Sans"/>
                <a:cs typeface="Gill Sans"/>
                <a:sym typeface="Gill Sans"/>
              </a:defRPr>
            </a:pPr>
            <a:r>
              <a:rPr lang="en-US" sz="2000">
                <a:latin typeface="Gill Sans"/>
                <a:ea typeface="Gill Sans"/>
                <a:cs typeface="Gill Sans"/>
                <a:sym typeface="Gill Sans"/>
              </a:rPr>
              <a:t>Solar figures from Mats.  See his poster!</a:t>
            </a:r>
            <a:endParaRPr lang="en-US" sz="2000" dirty="0">
              <a:latin typeface="Gill Sans"/>
              <a:ea typeface="Gill Sans"/>
              <a:cs typeface="Gill Sans"/>
              <a:sym typeface="Gill Sans"/>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test_01.gif" descr="test_01.gif"/>
          <p:cNvPicPr>
            <a:picLocks/>
          </p:cNvPicPr>
          <p:nvPr/>
        </p:nvPicPr>
        <p:blipFill>
          <a:blip r:embed="rId2"/>
          <a:stretch>
            <a:fillRect/>
          </a:stretch>
        </p:blipFill>
        <p:spPr>
          <a:xfrm>
            <a:off x="-165216" y="-810742"/>
            <a:ext cx="8073083" cy="8073083"/>
          </a:xfrm>
          <a:prstGeom prst="rect">
            <a:avLst/>
          </a:prstGeom>
          <a:ln w="12700">
            <a:miter lim="400000"/>
          </a:ln>
        </p:spPr>
      </p:pic>
      <p:sp>
        <p:nvSpPr>
          <p:cNvPr id="231" name="Line"/>
          <p:cNvSpPr/>
          <p:nvPr/>
        </p:nvSpPr>
        <p:spPr>
          <a:xfrm flipV="1">
            <a:off x="2885546" y="3604679"/>
            <a:ext cx="986011" cy="1520285"/>
          </a:xfrm>
          <a:prstGeom prst="line">
            <a:avLst/>
          </a:prstGeom>
          <a:ln w="25400">
            <a:solidFill>
              <a:srgbClr val="000000"/>
            </a:solidFill>
            <a:miter lim="400000"/>
          </a:ln>
        </p:spPr>
        <p:txBody>
          <a:bodyPr lIns="25400" tIns="25400" rIns="25400" bIns="25400" anchor="ctr"/>
          <a:lstStyle/>
          <a:p>
            <a:endParaRPr sz="900"/>
          </a:p>
        </p:txBody>
      </p:sp>
      <p:sp>
        <p:nvSpPr>
          <p:cNvPr id="232" name="Line"/>
          <p:cNvSpPr/>
          <p:nvPr/>
        </p:nvSpPr>
        <p:spPr>
          <a:xfrm>
            <a:off x="2885546" y="5380590"/>
            <a:ext cx="986011" cy="986011"/>
          </a:xfrm>
          <a:prstGeom prst="line">
            <a:avLst/>
          </a:prstGeom>
          <a:ln w="25400">
            <a:solidFill>
              <a:srgbClr val="000000"/>
            </a:solidFill>
            <a:miter lim="400000"/>
          </a:ln>
        </p:spPr>
        <p:txBody>
          <a:bodyPr lIns="25400" tIns="25400" rIns="25400" bIns="25400" anchor="ctr"/>
          <a:lstStyle/>
          <a:p>
            <a:endParaRPr sz="900"/>
          </a:p>
        </p:txBody>
      </p:sp>
      <p:sp>
        <p:nvSpPr>
          <p:cNvPr id="233" name="Line"/>
          <p:cNvSpPr/>
          <p:nvPr/>
        </p:nvSpPr>
        <p:spPr>
          <a:xfrm flipV="1">
            <a:off x="2885546" y="207903"/>
            <a:ext cx="986011" cy="1520285"/>
          </a:xfrm>
          <a:prstGeom prst="line">
            <a:avLst/>
          </a:prstGeom>
          <a:ln w="25400">
            <a:solidFill>
              <a:srgbClr val="000000"/>
            </a:solidFill>
            <a:miter lim="400000"/>
          </a:ln>
        </p:spPr>
        <p:txBody>
          <a:bodyPr lIns="25400" tIns="25400" rIns="25400" bIns="25400" anchor="ctr"/>
          <a:lstStyle/>
          <a:p>
            <a:endParaRPr sz="900"/>
          </a:p>
        </p:txBody>
      </p:sp>
      <p:sp>
        <p:nvSpPr>
          <p:cNvPr id="234" name="Line"/>
          <p:cNvSpPr/>
          <p:nvPr/>
        </p:nvSpPr>
        <p:spPr>
          <a:xfrm>
            <a:off x="2885546" y="1983814"/>
            <a:ext cx="986011" cy="986011"/>
          </a:xfrm>
          <a:prstGeom prst="line">
            <a:avLst/>
          </a:prstGeom>
          <a:ln w="25400">
            <a:solidFill>
              <a:srgbClr val="000000"/>
            </a:solidFill>
            <a:miter lim="400000"/>
          </a:ln>
        </p:spPr>
        <p:txBody>
          <a:bodyPr lIns="25400" tIns="25400" rIns="25400" bIns="25400" anchor="ctr"/>
          <a:lstStyle/>
          <a:p>
            <a:endParaRPr sz="900"/>
          </a:p>
        </p:txBody>
      </p:sp>
      <p:sp>
        <p:nvSpPr>
          <p:cNvPr id="235" name="93 GHz"/>
          <p:cNvSpPr txBox="1"/>
          <p:nvPr/>
        </p:nvSpPr>
        <p:spPr>
          <a:xfrm>
            <a:off x="3918558" y="2659176"/>
            <a:ext cx="41838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solidFill>
                  <a:srgbClr val="FFFFFF"/>
                </a:solidFill>
              </a:defRPr>
            </a:lvl1pPr>
          </a:lstStyle>
          <a:p>
            <a:r>
              <a:rPr sz="900"/>
              <a:t>93 GHz</a:t>
            </a:r>
          </a:p>
        </p:txBody>
      </p:sp>
      <p:sp>
        <p:nvSpPr>
          <p:cNvPr id="236" name="220 GHz"/>
          <p:cNvSpPr txBox="1"/>
          <p:nvPr/>
        </p:nvSpPr>
        <p:spPr>
          <a:xfrm>
            <a:off x="3933770" y="6000639"/>
            <a:ext cx="479298"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solidFill>
                  <a:srgbClr val="FFFFFF"/>
                </a:solidFill>
              </a:defRPr>
            </a:lvl1pPr>
          </a:lstStyle>
          <a:p>
            <a:r>
              <a:rPr sz="900"/>
              <a:t>220 GHz</a:t>
            </a:r>
          </a:p>
        </p:txBody>
      </p:sp>
      <p:pic>
        <p:nvPicPr>
          <p:cNvPr id="237" name="test.gif" descr="test.gif"/>
          <p:cNvPicPr>
            <a:picLocks/>
          </p:cNvPicPr>
          <p:nvPr/>
        </p:nvPicPr>
        <p:blipFill>
          <a:blip r:embed="rId3"/>
          <a:stretch>
            <a:fillRect/>
          </a:stretch>
        </p:blipFill>
        <p:spPr>
          <a:xfrm rot="5400000">
            <a:off x="6468249" y="1614216"/>
            <a:ext cx="7259135" cy="3629568"/>
          </a:xfrm>
          <a:prstGeom prst="rect">
            <a:avLst/>
          </a:prstGeom>
          <a:ln w="12700">
            <a:miter lim="400000"/>
          </a:ln>
        </p:spPr>
      </p:pic>
      <p:sp>
        <p:nvSpPr>
          <p:cNvPr id="238" name="93 GHz"/>
          <p:cNvSpPr txBox="1"/>
          <p:nvPr/>
        </p:nvSpPr>
        <p:spPr>
          <a:xfrm>
            <a:off x="10140033" y="788509"/>
            <a:ext cx="868828"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000" b="1"/>
            </a:lvl1pPr>
          </a:lstStyle>
          <a:p>
            <a:r>
              <a:rPr sz="2000"/>
              <a:t>93 GHz</a:t>
            </a:r>
          </a:p>
        </p:txBody>
      </p:sp>
      <p:sp>
        <p:nvSpPr>
          <p:cNvPr id="239" name="220 GHz"/>
          <p:cNvSpPr txBox="1"/>
          <p:nvPr/>
        </p:nvSpPr>
        <p:spPr>
          <a:xfrm>
            <a:off x="8982771" y="788509"/>
            <a:ext cx="1005083"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000" b="1">
                <a:solidFill>
                  <a:schemeClr val="accent5">
                    <a:hueOff val="-82419"/>
                    <a:satOff val="-9513"/>
                    <a:lumOff val="-16343"/>
                  </a:schemeClr>
                </a:solidFill>
              </a:defRPr>
            </a:lvl1pPr>
          </a:lstStyle>
          <a:p>
            <a:r>
              <a:rPr sz="2000"/>
              <a:t>220 GHz</a:t>
            </a:r>
          </a:p>
        </p:txBody>
      </p:sp>
      <p:sp>
        <p:nvSpPr>
          <p:cNvPr id="240" name="Multiplication Sign"/>
          <p:cNvSpPr/>
          <p:nvPr/>
        </p:nvSpPr>
        <p:spPr>
          <a:xfrm>
            <a:off x="4161437" y="1917364"/>
            <a:ext cx="149627" cy="149627"/>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000000"/>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41" name="Multiplication Sign"/>
          <p:cNvSpPr/>
          <p:nvPr/>
        </p:nvSpPr>
        <p:spPr>
          <a:xfrm>
            <a:off x="4161437" y="5297896"/>
            <a:ext cx="149627" cy="149627"/>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rgbClr val="ED220D"/>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 name="Slide Title">
            <a:extLst>
              <a:ext uri="{FF2B5EF4-FFF2-40B4-BE49-F238E27FC236}">
                <a16:creationId xmlns:a16="http://schemas.microsoft.com/office/drawing/2014/main" id="{8CC15871-481E-053D-5692-D06072E8EBF9}"/>
              </a:ext>
            </a:extLst>
          </p:cNvPr>
          <p:cNvSpPr txBox="1">
            <a:spLocks/>
          </p:cNvSpPr>
          <p:nvPr/>
        </p:nvSpPr>
        <p:spPr>
          <a:xfrm>
            <a:off x="3171825" y="6591058"/>
            <a:ext cx="4483894" cy="44682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21469">
              <a:lnSpc>
                <a:spcPts val="3950"/>
              </a:lnSpc>
              <a:spcBef>
                <a:spcPts val="100"/>
              </a:spcBef>
              <a:tabLst>
                <a:tab pos="857250" algn="l"/>
              </a:tabLst>
              <a:defRPr sz="6600" b="0" spc="0">
                <a:latin typeface="Gill Sans"/>
                <a:ea typeface="Gill Sans"/>
                <a:cs typeface="Gill Sans"/>
                <a:sym typeface="Gill Sans"/>
              </a:defRPr>
            </a:pPr>
            <a:r>
              <a:rPr lang="en-US" sz="2000" dirty="0">
                <a:latin typeface="Gill Sans"/>
                <a:ea typeface="Gill Sans"/>
                <a:cs typeface="Gill Sans"/>
                <a:sym typeface="Gill Sans"/>
              </a:rPr>
              <a:t>Solar figures from Mats.  See his poster!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animation_prom_fin.gif" descr="animation_prom_fin.gif"/>
          <p:cNvPicPr>
            <a:picLocks/>
          </p:cNvPicPr>
          <p:nvPr/>
        </p:nvPicPr>
        <p:blipFill>
          <a:blip r:embed="rId2"/>
          <a:stretch>
            <a:fillRect/>
          </a:stretch>
        </p:blipFill>
        <p:spPr>
          <a:xfrm>
            <a:off x="-1" y="226275"/>
            <a:ext cx="12192001" cy="6096001"/>
          </a:xfrm>
          <a:prstGeom prst="rect">
            <a:avLst/>
          </a:prstGeom>
          <a:ln w="12700">
            <a:miter lim="400000"/>
          </a:ln>
        </p:spPr>
      </p:pic>
      <p:sp>
        <p:nvSpPr>
          <p:cNvPr id="245" name="Rectangle"/>
          <p:cNvSpPr/>
          <p:nvPr/>
        </p:nvSpPr>
        <p:spPr>
          <a:xfrm>
            <a:off x="4135967" y="38100"/>
            <a:ext cx="5246688" cy="635000"/>
          </a:xfrm>
          <a:prstGeom prst="rect">
            <a:avLst/>
          </a:prstGeom>
          <a:solidFill>
            <a:srgbClr val="FFFFFF"/>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46" name="220 GHz"/>
          <p:cNvSpPr txBox="1"/>
          <p:nvPr/>
        </p:nvSpPr>
        <p:spPr>
          <a:xfrm>
            <a:off x="7210369" y="5785803"/>
            <a:ext cx="479298"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solidFill>
                  <a:srgbClr val="FFFFFF"/>
                </a:solidFill>
              </a:defRPr>
            </a:lvl1pPr>
          </a:lstStyle>
          <a:p>
            <a:r>
              <a:rPr sz="900"/>
              <a:t>220 GHz</a:t>
            </a:r>
          </a:p>
        </p:txBody>
      </p:sp>
      <p:sp>
        <p:nvSpPr>
          <p:cNvPr id="243" name="Slide Title"/>
          <p:cNvSpPr txBox="1">
            <a:spLocks noGrp="1"/>
          </p:cNvSpPr>
          <p:nvPr>
            <p:ph type="title" idx="4294967295"/>
          </p:nvPr>
        </p:nvSpPr>
        <p:spPr>
          <a:xfrm>
            <a:off x="0" y="88899"/>
            <a:ext cx="4483894" cy="446825"/>
          </a:xfrm>
          <a:prstGeom prst="rect">
            <a:avLst/>
          </a:prstGeom>
        </p:spPr>
        <p:txBody>
          <a:bodyPr vert="horz" lIns="0" tIns="0" rIns="0" bIns="0" rtlCol="0" anchor="ctr">
            <a:noAutofit/>
          </a:bodyPr>
          <a:lstStyle/>
          <a:p>
            <a:pPr algn="ctr" defTabSz="321469">
              <a:lnSpc>
                <a:spcPts val="3950"/>
              </a:lnSpc>
              <a:spcBef>
                <a:spcPts val="100"/>
              </a:spcBef>
              <a:tabLst>
                <a:tab pos="857250" algn="l"/>
              </a:tabLst>
              <a:defRPr sz="6600" b="0" spc="0">
                <a:latin typeface="Gill Sans"/>
                <a:ea typeface="Gill Sans"/>
                <a:cs typeface="Gill Sans"/>
                <a:sym typeface="Gill Sans"/>
              </a:defRPr>
            </a:pPr>
            <a:r>
              <a:rPr lang="en-US" sz="2000" dirty="0"/>
              <a:t>Solar figures from Mats.  See his poster!</a:t>
            </a:r>
            <a:endParaRPr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13C3E-E190-37FD-05F8-C7DA917368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737170-27B2-82D9-D722-788729917832}"/>
              </a:ext>
            </a:extLst>
          </p:cNvPr>
          <p:cNvSpPr>
            <a:spLocks noGrp="1"/>
          </p:cNvSpPr>
          <p:nvPr>
            <p:ph type="ctrTitle"/>
          </p:nvPr>
        </p:nvSpPr>
        <p:spPr>
          <a:xfrm>
            <a:off x="1524000" y="1122363"/>
            <a:ext cx="9144000" cy="1209357"/>
          </a:xfrm>
        </p:spPr>
        <p:txBody>
          <a:bodyPr/>
          <a:lstStyle/>
          <a:p>
            <a:r>
              <a:rPr lang="en-US" dirty="0"/>
              <a:t>Thanks!</a:t>
            </a:r>
          </a:p>
        </p:txBody>
      </p:sp>
    </p:spTree>
    <p:extLst>
      <p:ext uri="{BB962C8B-B14F-4D97-AF65-F5344CB8AC3E}">
        <p14:creationId xmlns:p14="http://schemas.microsoft.com/office/powerpoint/2010/main" val="2474138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DF4205-FC80-7211-7FC0-AB6749A3177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72303D6-9931-F143-8F75-20A5C91B030B}"/>
              </a:ext>
            </a:extLst>
          </p:cNvPr>
          <p:cNvPicPr>
            <a:picLocks noChangeAspect="1"/>
          </p:cNvPicPr>
          <p:nvPr/>
        </p:nvPicPr>
        <p:blipFill>
          <a:blip r:embed="rId2"/>
          <a:stretch>
            <a:fillRect/>
          </a:stretch>
        </p:blipFill>
        <p:spPr>
          <a:xfrm>
            <a:off x="2166256" y="399143"/>
            <a:ext cx="7271657" cy="6059714"/>
          </a:xfrm>
          <a:prstGeom prst="rect">
            <a:avLst/>
          </a:prstGeom>
        </p:spPr>
      </p:pic>
    </p:spTree>
    <p:extLst>
      <p:ext uri="{BB962C8B-B14F-4D97-AF65-F5344CB8AC3E}">
        <p14:creationId xmlns:p14="http://schemas.microsoft.com/office/powerpoint/2010/main" val="301812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1D31D94-DFA8-490F-A872-587B1C1CE1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57A92C0-4AC1-B861-8FF2-25F4480EAEDC}"/>
              </a:ext>
            </a:extLst>
          </p:cNvPr>
          <p:cNvPicPr>
            <a:picLocks noChangeAspect="1"/>
          </p:cNvPicPr>
          <p:nvPr/>
        </p:nvPicPr>
        <p:blipFill>
          <a:blip r:embed="rId2"/>
          <a:stretch>
            <a:fillRect/>
          </a:stretch>
        </p:blipFill>
        <p:spPr>
          <a:xfrm>
            <a:off x="-6350" y="0"/>
            <a:ext cx="12204700" cy="6857999"/>
          </a:xfrm>
          <a:prstGeom prst="rect">
            <a:avLst/>
          </a:prstGeom>
        </p:spPr>
      </p:pic>
    </p:spTree>
    <p:extLst>
      <p:ext uri="{BB962C8B-B14F-4D97-AF65-F5344CB8AC3E}">
        <p14:creationId xmlns:p14="http://schemas.microsoft.com/office/powerpoint/2010/main" val="2163090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E6A5B-712D-69EF-4D7C-988A93427C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20D7DF-6627-9385-5524-BE450845874A}"/>
              </a:ext>
            </a:extLst>
          </p:cNvPr>
          <p:cNvSpPr>
            <a:spLocks noGrp="1"/>
          </p:cNvSpPr>
          <p:nvPr>
            <p:ph type="title"/>
          </p:nvPr>
        </p:nvSpPr>
        <p:spPr>
          <a:xfrm>
            <a:off x="0" y="0"/>
            <a:ext cx="12192000" cy="5880847"/>
          </a:xfrm>
        </p:spPr>
        <p:txBody>
          <a:bodyPr/>
          <a:lstStyle/>
          <a:p>
            <a:pPr algn="ctr"/>
            <a:r>
              <a:rPr lang="en-US" dirty="0"/>
              <a:t>1. Getting started</a:t>
            </a:r>
          </a:p>
        </p:txBody>
      </p:sp>
    </p:spTree>
    <p:extLst>
      <p:ext uri="{BB962C8B-B14F-4D97-AF65-F5344CB8AC3E}">
        <p14:creationId xmlns:p14="http://schemas.microsoft.com/office/powerpoint/2010/main" val="3600550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17D7-C3A6-1B2B-D57F-28C87A451F56}"/>
              </a:ext>
            </a:extLst>
          </p:cNvPr>
          <p:cNvSpPr>
            <a:spLocks noGrp="1"/>
          </p:cNvSpPr>
          <p:nvPr>
            <p:ph type="title"/>
          </p:nvPr>
        </p:nvSpPr>
        <p:spPr>
          <a:xfrm>
            <a:off x="838200" y="365125"/>
            <a:ext cx="5257800" cy="1325563"/>
          </a:xfrm>
        </p:spPr>
        <p:txBody>
          <a:bodyPr/>
          <a:lstStyle/>
          <a:p>
            <a:r>
              <a:rPr lang="en-US" dirty="0"/>
              <a:t>Install maria</a:t>
            </a:r>
          </a:p>
        </p:txBody>
      </p:sp>
      <p:sp>
        <p:nvSpPr>
          <p:cNvPr id="3" name="Content Placeholder 2">
            <a:extLst>
              <a:ext uri="{FF2B5EF4-FFF2-40B4-BE49-F238E27FC236}">
                <a16:creationId xmlns:a16="http://schemas.microsoft.com/office/drawing/2014/main" id="{925F7A4C-3616-AAAB-94F2-31957802065B}"/>
              </a:ext>
            </a:extLst>
          </p:cNvPr>
          <p:cNvSpPr>
            <a:spLocks noGrp="1"/>
          </p:cNvSpPr>
          <p:nvPr>
            <p:ph idx="1"/>
          </p:nvPr>
        </p:nvSpPr>
        <p:spPr>
          <a:xfrm>
            <a:off x="838200" y="1825624"/>
            <a:ext cx="9220200" cy="1195367"/>
          </a:xfrm>
        </p:spPr>
        <p:txBody>
          <a:bodyPr>
            <a:normAutofit/>
          </a:bodyPr>
          <a:lstStyle/>
          <a:p>
            <a:r>
              <a:rPr lang="en-US" dirty="0">
                <a:hlinkClick r:id="rId2"/>
              </a:rPr>
              <a:t>https://thomaswmorris.com/maria/installation.html</a:t>
            </a:r>
            <a:endParaRPr lang="en-US" dirty="0"/>
          </a:p>
          <a:p>
            <a:r>
              <a:rPr lang="en-US" dirty="0"/>
              <a:t>Use the source code installation</a:t>
            </a:r>
          </a:p>
          <a:p>
            <a:endParaRPr lang="en-US" dirty="0"/>
          </a:p>
        </p:txBody>
      </p:sp>
      <p:pic>
        <p:nvPicPr>
          <p:cNvPr id="6" name="Picture 5">
            <a:extLst>
              <a:ext uri="{FF2B5EF4-FFF2-40B4-BE49-F238E27FC236}">
                <a16:creationId xmlns:a16="http://schemas.microsoft.com/office/drawing/2014/main" id="{EE89CB6B-E588-0733-C570-5E3212D36ECF}"/>
              </a:ext>
            </a:extLst>
          </p:cNvPr>
          <p:cNvPicPr>
            <a:picLocks noChangeAspect="1"/>
          </p:cNvPicPr>
          <p:nvPr/>
        </p:nvPicPr>
        <p:blipFill>
          <a:blip r:embed="rId3"/>
          <a:stretch>
            <a:fillRect/>
          </a:stretch>
        </p:blipFill>
        <p:spPr>
          <a:xfrm>
            <a:off x="1170215" y="3135834"/>
            <a:ext cx="5638800" cy="1308100"/>
          </a:xfrm>
          <a:prstGeom prst="rect">
            <a:avLst/>
          </a:prstGeom>
        </p:spPr>
      </p:pic>
    </p:spTree>
    <p:extLst>
      <p:ext uri="{BB962C8B-B14F-4D97-AF65-F5344CB8AC3E}">
        <p14:creationId xmlns:p14="http://schemas.microsoft.com/office/powerpoint/2010/main" val="3280659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BF792-5594-84E3-E206-8C0431C887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6BDBF-B473-9E4B-60AE-4FF21688AF3B}"/>
              </a:ext>
            </a:extLst>
          </p:cNvPr>
          <p:cNvSpPr>
            <a:spLocks noGrp="1"/>
          </p:cNvSpPr>
          <p:nvPr>
            <p:ph type="title"/>
          </p:nvPr>
        </p:nvSpPr>
        <p:spPr>
          <a:xfrm>
            <a:off x="838200" y="365125"/>
            <a:ext cx="5257800" cy="1325563"/>
          </a:xfrm>
        </p:spPr>
        <p:txBody>
          <a:bodyPr/>
          <a:lstStyle/>
          <a:p>
            <a:r>
              <a:rPr lang="en-US" dirty="0"/>
              <a:t>Set up maria</a:t>
            </a:r>
          </a:p>
        </p:txBody>
      </p:sp>
      <p:sp>
        <p:nvSpPr>
          <p:cNvPr id="3" name="Content Placeholder 2">
            <a:extLst>
              <a:ext uri="{FF2B5EF4-FFF2-40B4-BE49-F238E27FC236}">
                <a16:creationId xmlns:a16="http://schemas.microsoft.com/office/drawing/2014/main" id="{344BD5E7-13CC-43A0-E260-F4D3E568DDEB}"/>
              </a:ext>
            </a:extLst>
          </p:cNvPr>
          <p:cNvSpPr>
            <a:spLocks noGrp="1"/>
          </p:cNvSpPr>
          <p:nvPr>
            <p:ph idx="1"/>
          </p:nvPr>
        </p:nvSpPr>
        <p:spPr>
          <a:xfrm>
            <a:off x="838200" y="1825624"/>
            <a:ext cx="3363409" cy="3764948"/>
          </a:xfrm>
        </p:spPr>
        <p:txBody>
          <a:bodyPr>
            <a:normAutofit fontScale="92500" lnSpcReduction="10000"/>
          </a:bodyPr>
          <a:lstStyle/>
          <a:p>
            <a:r>
              <a:rPr lang="en-US" dirty="0"/>
              <a:t>I run </a:t>
            </a:r>
            <a:r>
              <a:rPr lang="en-US" dirty="0" err="1"/>
              <a:t>ipython</a:t>
            </a:r>
            <a:r>
              <a:rPr lang="en-US" dirty="0"/>
              <a:t> on a big machine </a:t>
            </a:r>
          </a:p>
          <a:p>
            <a:r>
              <a:rPr lang="en-US" dirty="0"/>
              <a:t>all this code is based on the tutorials here: </a:t>
            </a:r>
            <a:r>
              <a:rPr lang="en-US" dirty="0">
                <a:hlinkClick r:id="rId2"/>
              </a:rPr>
              <a:t>https://thomaswmorris.com/maria/tutorials.html</a:t>
            </a:r>
            <a:r>
              <a:rPr lang="en-US" dirty="0"/>
              <a:t>  </a:t>
            </a:r>
          </a:p>
          <a:p>
            <a:r>
              <a:rPr lang="en-US" dirty="0"/>
              <a:t>I can send you the code</a:t>
            </a:r>
          </a:p>
        </p:txBody>
      </p:sp>
      <p:pic>
        <p:nvPicPr>
          <p:cNvPr id="5" name="Picture 4">
            <a:extLst>
              <a:ext uri="{FF2B5EF4-FFF2-40B4-BE49-F238E27FC236}">
                <a16:creationId xmlns:a16="http://schemas.microsoft.com/office/drawing/2014/main" id="{A2AEFB68-7A89-093E-5BA7-08884A40084E}"/>
              </a:ext>
            </a:extLst>
          </p:cNvPr>
          <p:cNvPicPr>
            <a:picLocks noChangeAspect="1"/>
          </p:cNvPicPr>
          <p:nvPr/>
        </p:nvPicPr>
        <p:blipFill>
          <a:blip r:embed="rId3"/>
          <a:stretch>
            <a:fillRect/>
          </a:stretch>
        </p:blipFill>
        <p:spPr>
          <a:xfrm>
            <a:off x="4488085" y="567159"/>
            <a:ext cx="5638800" cy="2997200"/>
          </a:xfrm>
          <a:prstGeom prst="rect">
            <a:avLst/>
          </a:prstGeom>
        </p:spPr>
      </p:pic>
    </p:spTree>
    <p:extLst>
      <p:ext uri="{BB962C8B-B14F-4D97-AF65-F5344CB8AC3E}">
        <p14:creationId xmlns:p14="http://schemas.microsoft.com/office/powerpoint/2010/main" val="118301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718BF-0D76-3115-9E80-AA96CBF25F7F}"/>
              </a:ext>
            </a:extLst>
          </p:cNvPr>
          <p:cNvSpPr>
            <a:spLocks noGrp="1"/>
          </p:cNvSpPr>
          <p:nvPr>
            <p:ph type="title"/>
          </p:nvPr>
        </p:nvSpPr>
        <p:spPr/>
        <p:txBody>
          <a:bodyPr/>
          <a:lstStyle/>
          <a:p>
            <a:r>
              <a:rPr lang="en-US" dirty="0"/>
              <a:t>import a map and (optionally) set up some frequency scaling</a:t>
            </a:r>
          </a:p>
        </p:txBody>
      </p:sp>
      <p:sp>
        <p:nvSpPr>
          <p:cNvPr id="3" name="Content Placeholder 2">
            <a:extLst>
              <a:ext uri="{FF2B5EF4-FFF2-40B4-BE49-F238E27FC236}">
                <a16:creationId xmlns:a16="http://schemas.microsoft.com/office/drawing/2014/main" id="{862AAAF6-7984-50E2-712D-89103553E8B5}"/>
              </a:ext>
            </a:extLst>
          </p:cNvPr>
          <p:cNvSpPr>
            <a:spLocks noGrp="1"/>
          </p:cNvSpPr>
          <p:nvPr>
            <p:ph idx="1"/>
          </p:nvPr>
        </p:nvSpPr>
        <p:spPr>
          <a:xfrm>
            <a:off x="838201" y="1825625"/>
            <a:ext cx="2414286" cy="3341687"/>
          </a:xfrm>
        </p:spPr>
        <p:txBody>
          <a:bodyPr/>
          <a:lstStyle/>
          <a:p>
            <a:r>
              <a:rPr lang="en-US" dirty="0"/>
              <a:t>There are many maps online</a:t>
            </a:r>
          </a:p>
          <a:p>
            <a:r>
              <a:rPr lang="en-US" dirty="0"/>
              <a:t>This is how to use a local FITS file as input</a:t>
            </a:r>
          </a:p>
        </p:txBody>
      </p:sp>
      <p:pic>
        <p:nvPicPr>
          <p:cNvPr id="4" name="Picture 3">
            <a:extLst>
              <a:ext uri="{FF2B5EF4-FFF2-40B4-BE49-F238E27FC236}">
                <a16:creationId xmlns:a16="http://schemas.microsoft.com/office/drawing/2014/main" id="{B85BA550-6D9F-413C-5038-B6D14D20D492}"/>
              </a:ext>
            </a:extLst>
          </p:cNvPr>
          <p:cNvPicPr>
            <a:picLocks noChangeAspect="1"/>
          </p:cNvPicPr>
          <p:nvPr/>
        </p:nvPicPr>
        <p:blipFill>
          <a:blip r:embed="rId2"/>
          <a:stretch>
            <a:fillRect/>
          </a:stretch>
        </p:blipFill>
        <p:spPr>
          <a:xfrm>
            <a:off x="3409468" y="1574941"/>
            <a:ext cx="7734300" cy="3251200"/>
          </a:xfrm>
          <a:prstGeom prst="rect">
            <a:avLst/>
          </a:prstGeom>
        </p:spPr>
      </p:pic>
    </p:spTree>
    <p:extLst>
      <p:ext uri="{BB962C8B-B14F-4D97-AF65-F5344CB8AC3E}">
        <p14:creationId xmlns:p14="http://schemas.microsoft.com/office/powerpoint/2010/main" val="1996051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20871</TotalTime>
  <Words>711</Words>
  <Application>Microsoft Macintosh PowerPoint</Application>
  <PresentationFormat>Widescreen</PresentationFormat>
  <Paragraphs>81</Paragraphs>
  <Slides>33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Aptos</vt:lpstr>
      <vt:lpstr>Aptos Display</vt:lpstr>
      <vt:lpstr>Arial</vt:lpstr>
      <vt:lpstr>Gill Sans</vt:lpstr>
      <vt:lpstr>Office Theme</vt:lpstr>
      <vt:lpstr>Simulating mapping observations with AtLAST</vt:lpstr>
      <vt:lpstr>They call the wind maria</vt:lpstr>
      <vt:lpstr>PowerPoint Presentation</vt:lpstr>
      <vt:lpstr>PowerPoint Presentation</vt:lpstr>
      <vt:lpstr>PowerPoint Presentation</vt:lpstr>
      <vt:lpstr>1. Getting started</vt:lpstr>
      <vt:lpstr>Install maria</vt:lpstr>
      <vt:lpstr>Set up maria</vt:lpstr>
      <vt:lpstr>import a map and (optionally) set up some frequency scaling</vt:lpstr>
      <vt:lpstr>PowerPoint Presentation</vt:lpstr>
      <vt:lpstr>PowerPoint Presentation</vt:lpstr>
      <vt:lpstr>PowerPoint Presentation</vt:lpstr>
      <vt:lpstr>Next: defining an instrument</vt:lpstr>
      <vt:lpstr>AtLAST FoV</vt:lpstr>
      <vt:lpstr>AtLAST FoV</vt:lpstr>
      <vt:lpstr>camera concepts in maria: atlast-sz</vt:lpstr>
      <vt:lpstr>camera concepts in maria: atlast-sz_mini</vt:lpstr>
      <vt:lpstr>Detector spacings: filled vs sparse?</vt:lpstr>
      <vt:lpstr>Detector spacings: filled vs sparse?</vt:lpstr>
      <vt:lpstr>Summary for 0.5 f-lambda (from Matt Griffin)</vt:lpstr>
      <vt:lpstr>Summary for 1 or 2 f-lambda (from Matt Griffin)</vt:lpstr>
      <vt:lpstr>Compromise?  1 f-lambda (from Matt Griffin)</vt:lpstr>
      <vt:lpstr>Super important side note on resolution  (again, from Matt Griffin)</vt:lpstr>
      <vt:lpstr>Instrument </vt:lpstr>
      <vt:lpstr>Now simulate</vt:lpstr>
      <vt:lpstr>Classic bin mapper</vt:lpstr>
      <vt:lpstr>Maximum likelihood</vt:lpstr>
      <vt:lpstr>Comparing: input, binmapper, and ML mapper</vt:lpstr>
      <vt:lpstr>Coming soon: transfer function calculations!</vt:lpstr>
      <vt:lpstr>PowerPoint Presentation</vt:lpstr>
      <vt:lpstr>PowerPoint Presentation</vt:lpstr>
      <vt:lpstr>Solar figures from Mats.  See his poster!</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Claudia Cicone</dc:creator>
  <cp:lastModifiedBy>Tony Mroczkowski</cp:lastModifiedBy>
  <cp:revision>64</cp:revision>
  <cp:lastPrinted>2025-04-18T06:58:02Z</cp:lastPrinted>
  <dcterms:created xsi:type="dcterms:W3CDTF">2024-11-20T06:40:50Z</dcterms:created>
  <dcterms:modified xsi:type="dcterms:W3CDTF">2026-06-04T15:28:17Z</dcterms:modified>
</cp:coreProperties>
</file>